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13" y="-52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CFA50-CB47-4542-A7E8-8F9D3B4C185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FA1F8-2BD2-499C-A3C8-057AEBDC706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1194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6068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B3B06-E8F5-4B4E-B33A-0F9B531A29E5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529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152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2361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213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944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0230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020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7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833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93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466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5183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C12F9-DAE2-4DE4-9234-DEA9AA606B3C}" type="datetimeFigureOut">
              <a:rPr lang="da-DK" smtClean="0"/>
              <a:t>23-09-2016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0C8A8-7398-4846-8A51-BA0F56AE6CF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283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-icu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sup-icu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el 1"/>
          <p:cNvSpPr>
            <a:spLocks noGrp="1"/>
          </p:cNvSpPr>
          <p:nvPr>
            <p:ph type="ctrTitle"/>
          </p:nvPr>
        </p:nvSpPr>
        <p:spPr>
          <a:xfrm>
            <a:off x="685800" y="2687638"/>
            <a:ext cx="7772400" cy="1176337"/>
          </a:xfrm>
        </p:spPr>
        <p:txBody>
          <a:bodyPr/>
          <a:lstStyle/>
          <a:p>
            <a:pPr eaLnBrk="1" hangingPunct="1"/>
            <a:r>
              <a:rPr lang="en-GB" sz="2300" b="1" dirty="0" smtClean="0">
                <a:latin typeface="Calibri" charset="0"/>
              </a:rPr>
              <a:t>Stress Ulcer Prophylaxis in the Intensive Care Unit (SUP-ICU)</a:t>
            </a:r>
            <a:r>
              <a:rPr lang="en-GB" sz="2300" b="1" smtClean="0">
                <a:latin typeface="Calibri" charset="0"/>
              </a:rPr>
              <a:t/>
            </a:r>
            <a:br>
              <a:rPr lang="en-GB" sz="2300" b="1" smtClean="0">
                <a:latin typeface="Calibri" charset="0"/>
              </a:rPr>
            </a:br>
            <a:r>
              <a:rPr lang="en-GB" sz="2300" b="1" i="1" smtClean="0">
                <a:latin typeface="Calibri" charset="0"/>
              </a:rPr>
              <a:t>Trial </a:t>
            </a:r>
            <a:r>
              <a:rPr lang="en-GB" sz="2300" b="1" i="1" dirty="0" smtClean="0">
                <a:latin typeface="Calibri" charset="0"/>
              </a:rPr>
              <a:t>medication</a:t>
            </a:r>
            <a:endParaRPr lang="en-GB" sz="2300" b="1" dirty="0">
              <a:latin typeface="Calibri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590925"/>
            <a:ext cx="6400800" cy="2151063"/>
          </a:xfrm>
        </p:spPr>
        <p:txBody>
          <a:bodyPr rtlCol="0">
            <a:normAutofit/>
          </a:bodyPr>
          <a:lstStyle/>
          <a:p>
            <a:endParaRPr lang="da-DK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0000"/>
              </a:lnSpc>
            </a:pP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Søren 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Marker Jensen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Dept. of Intensive Care 4131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Copenhagen University Hospital </a:t>
            </a:r>
            <a:r>
              <a:rPr lang="en-GB" sz="1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Rigshospitalet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Denmark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soeren.marker.jensen.01@regionh.dk</a:t>
            </a:r>
          </a:p>
          <a:p>
            <a:pPr>
              <a:lnSpc>
                <a:spcPct val="110000"/>
              </a:lnSpc>
            </a:pP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www.sup-icu.com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  <a:endParaRPr lang="da-DK" dirty="0"/>
          </a:p>
        </p:txBody>
      </p:sp>
      <p:sp>
        <p:nvSpPr>
          <p:cNvPr id="6" name="Rektangel 5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3491880" y="821870"/>
            <a:ext cx="1972816" cy="189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38" t="29926" r="36238" b="32054"/>
          <a:stretch/>
        </p:blipFill>
        <p:spPr bwMode="auto">
          <a:xfrm>
            <a:off x="539553" y="2564904"/>
            <a:ext cx="3816424" cy="3005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Warning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If </a:t>
            </a:r>
            <a:r>
              <a:rPr lang="en-GB" sz="2400" dirty="0"/>
              <a:t>there are less than 20 hours between two medication allocations a warning will </a:t>
            </a:r>
            <a:r>
              <a:rPr lang="en-GB" sz="2400" dirty="0" smtClean="0"/>
              <a:t>appear. A reason for this is required</a:t>
            </a:r>
            <a:endParaRPr lang="da-DK" sz="2600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1" name="Lige pilforbindelse 10"/>
          <p:cNvCxnSpPr/>
          <p:nvPr/>
        </p:nvCxnSpPr>
        <p:spPr>
          <a:xfrm flipH="1">
            <a:off x="2267744" y="4492034"/>
            <a:ext cx="756083" cy="2538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ktangel 12"/>
          <p:cNvSpPr/>
          <p:nvPr/>
        </p:nvSpPr>
        <p:spPr>
          <a:xfrm>
            <a:off x="5051615" y="3397485"/>
            <a:ext cx="3753008" cy="230832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This may happen if a patient is randomised </a:t>
            </a:r>
            <a:r>
              <a:rPr lang="en-GB" b="1" u="sng" dirty="0" smtClean="0"/>
              <a:t>prior to </a:t>
            </a:r>
            <a:r>
              <a:rPr lang="en-GB" b="1" dirty="0" smtClean="0"/>
              <a:t>the normal time of medication administration in your department, e.g. randomised 10 AM and medication is administered at 2 PM. </a:t>
            </a:r>
          </a:p>
          <a:p>
            <a:r>
              <a:rPr lang="en-GB" b="1" dirty="0" smtClean="0"/>
              <a:t>Please write ‘2nd vial’ or similar sentence.</a:t>
            </a:r>
            <a:endParaRPr lang="en-GB" dirty="0">
              <a:effectLst/>
            </a:endParaRPr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91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Summary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GB" sz="2400" b="1" dirty="0" smtClean="0"/>
              <a:t>A new vial has to be allocated every day at </a:t>
            </a:r>
            <a:r>
              <a:rPr lang="en-GB" sz="2400" b="1" dirty="0" smtClean="0">
                <a:hlinkClick r:id="rId3"/>
              </a:rPr>
              <a:t>www.sup-icu.com</a:t>
            </a:r>
            <a:endParaRPr lang="en-GB" sz="2400" b="1" dirty="0" smtClean="0"/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Mark the patient, write your name, press dispense trial medication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Add 10 ml of sodium chloride to the vial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Use ‘Add comment’ if you identify a problem  with the vial and allocate a new one if necessary </a:t>
            </a:r>
          </a:p>
          <a:p>
            <a:pPr marL="0" indent="0">
              <a:buNone/>
              <a:defRPr/>
            </a:pPr>
            <a:endParaRPr lang="en-GB" sz="2400" b="1" dirty="0" smtClean="0"/>
          </a:p>
          <a:p>
            <a:pPr>
              <a:defRPr/>
            </a:pPr>
            <a:r>
              <a:rPr lang="en-GB" sz="2400" b="1" dirty="0" smtClean="0"/>
              <a:t>If less than 20 hours between 2 allocations please write a reason (e.g. 2nd vial).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Trial medication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pic>
        <p:nvPicPr>
          <p:cNvPr id="8" name="Billede 7" descr="http://2.bp.blogspot.com/-hNk2IySRZW0/T7IsEmgjUcI/AAAAAAAAAD0/qQHQncU83bc/s1600/Spr%C3%B8jte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984" y="2132856"/>
            <a:ext cx="3705200" cy="3129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15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88840"/>
            <a:ext cx="6397537" cy="4132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 smtClean="0"/>
              <a:t>Go to </a:t>
            </a:r>
            <a:r>
              <a:rPr lang="da-DK" sz="4000" b="1" dirty="0" smtClean="0">
                <a:hlinkClick r:id="rId4"/>
              </a:rPr>
              <a:t>www.sup-icu.com</a:t>
            </a:r>
            <a:endParaRPr lang="da-DK" sz="40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5525681" y="3327192"/>
            <a:ext cx="551615" cy="625535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800000"/>
            <a:tailEnd type="arrow"/>
          </a:ln>
          <a:effectLst/>
        </p:spPr>
      </p:cxnSp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07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036" y="1916832"/>
            <a:ext cx="4012024" cy="2550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da-DK" sz="3200" b="1" dirty="0" smtClean="0">
                <a:latin typeface="Calibri" charset="0"/>
              </a:rPr>
              <a:t>Login</a:t>
            </a:r>
            <a:endParaRPr lang="da-DK" sz="3200" dirty="0">
              <a:latin typeface="Calibri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1241688" y="4287497"/>
            <a:ext cx="6480720" cy="46166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Calibri" charset="0"/>
              </a:rPr>
              <a:t>Login with the </a:t>
            </a:r>
            <a:r>
              <a:rPr lang="en-GB" sz="2400" b="1" u="sng" dirty="0" smtClean="0">
                <a:latin typeface="Calibri" charset="0"/>
              </a:rPr>
              <a:t>shared</a:t>
            </a:r>
            <a:r>
              <a:rPr lang="en-GB" sz="2400" b="1" dirty="0" smtClean="0">
                <a:latin typeface="Calibri" charset="0"/>
              </a:rPr>
              <a:t> login of your department</a:t>
            </a:r>
          </a:p>
        </p:txBody>
      </p:sp>
      <p:pic>
        <p:nvPicPr>
          <p:cNvPr id="9" name="Billed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1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latin typeface="Calibri" charset="0"/>
              </a:rPr>
              <a:t>Dispense trial medication</a:t>
            </a:r>
            <a:endParaRPr lang="en-GB" sz="36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539552" y="4797152"/>
            <a:ext cx="5544616" cy="147732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Mark the relevant patient at the list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Enter your name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GB" sz="2000" b="1" dirty="0" smtClean="0">
                <a:latin typeface="Calibri" charset="0"/>
              </a:rPr>
              <a:t>Press ‘Dispense vial to patient’</a:t>
            </a:r>
            <a:endParaRPr lang="da-DK" sz="2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457200" y="1596766"/>
            <a:ext cx="7446863" cy="2886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Lige pilforbindelse 11"/>
          <p:cNvCxnSpPr/>
          <p:nvPr/>
        </p:nvCxnSpPr>
        <p:spPr>
          <a:xfrm flipH="1">
            <a:off x="6232002" y="3429000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/>
          <p:nvPr/>
        </p:nvCxnSpPr>
        <p:spPr>
          <a:xfrm flipH="1">
            <a:off x="6232002" y="3245743"/>
            <a:ext cx="101135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/>
          <p:nvPr/>
        </p:nvCxnSpPr>
        <p:spPr>
          <a:xfrm flipH="1">
            <a:off x="6232002" y="2484337"/>
            <a:ext cx="716262" cy="30956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79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69" t="29456" r="23055" b="21796"/>
          <a:stretch/>
        </p:blipFill>
        <p:spPr bwMode="auto">
          <a:xfrm>
            <a:off x="1826356" y="2132856"/>
            <a:ext cx="5491287" cy="379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Calibri" charset="0"/>
              </a:rPr>
              <a:t>Confirm</a:t>
            </a:r>
            <a:endParaRPr lang="en-GB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cxnSp>
        <p:nvCxnSpPr>
          <p:cNvPr id="10" name="Lige pilforbindelse 9"/>
          <p:cNvCxnSpPr/>
          <p:nvPr/>
        </p:nvCxnSpPr>
        <p:spPr>
          <a:xfrm rot="16200000" flipH="1">
            <a:off x="2683029" y="4928729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7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5" t="29362" r="35842" b="36194"/>
          <a:stretch/>
        </p:blipFill>
        <p:spPr bwMode="auto">
          <a:xfrm>
            <a:off x="576391" y="2387149"/>
            <a:ext cx="3286397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Vial identifier number is allocated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4067944" y="2220652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Find the vial, add 10 ml of sodium chloride and administer the trial medication to the patient. </a:t>
            </a:r>
            <a:endParaRPr lang="da-DK" b="1" dirty="0"/>
          </a:p>
        </p:txBody>
      </p:sp>
      <p:cxnSp>
        <p:nvCxnSpPr>
          <p:cNvPr id="10" name="Lige pilforbindelse 9"/>
          <p:cNvCxnSpPr/>
          <p:nvPr/>
        </p:nvCxnSpPr>
        <p:spPr>
          <a:xfrm flipH="1">
            <a:off x="3215864" y="2220652"/>
            <a:ext cx="508635" cy="61912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pilforbindelse 12"/>
          <p:cNvCxnSpPr/>
          <p:nvPr/>
        </p:nvCxnSpPr>
        <p:spPr>
          <a:xfrm flipH="1">
            <a:off x="3314149" y="4400237"/>
            <a:ext cx="936103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4341838" y="4045074"/>
            <a:ext cx="316835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You have the option to print the vial identifier number.</a:t>
            </a:r>
            <a:endParaRPr lang="da-DK" b="1" dirty="0"/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114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844227" y="1735138"/>
            <a:ext cx="7455545" cy="2889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Find previously allocated vials 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1098431" y="5135860"/>
            <a:ext cx="4306860" cy="92333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A </a:t>
            </a:r>
            <a:r>
              <a:rPr lang="en-GB" b="1" dirty="0"/>
              <a:t>list of vial identifier numbers </a:t>
            </a:r>
            <a:r>
              <a:rPr lang="en-GB" b="1" dirty="0" smtClean="0"/>
              <a:t>previously allocated to the patient will be shown in the bottom </a:t>
            </a:r>
            <a:r>
              <a:rPr lang="en-GB" b="1" dirty="0"/>
              <a:t>of </a:t>
            </a:r>
            <a:r>
              <a:rPr lang="en-GB" b="1" dirty="0" smtClean="0"/>
              <a:t>the main screen. </a:t>
            </a:r>
            <a:endParaRPr lang="da-DK" b="1" dirty="0"/>
          </a:p>
        </p:txBody>
      </p:sp>
      <p:cxnSp>
        <p:nvCxnSpPr>
          <p:cNvPr id="13" name="Lige pilforbindelse 12"/>
          <p:cNvCxnSpPr/>
          <p:nvPr/>
        </p:nvCxnSpPr>
        <p:spPr>
          <a:xfrm flipV="1">
            <a:off x="1170981" y="4381400"/>
            <a:ext cx="398763" cy="4871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ktangel 15"/>
          <p:cNvSpPr/>
          <p:nvPr/>
        </p:nvSpPr>
        <p:spPr>
          <a:xfrm>
            <a:off x="6012160" y="4868595"/>
            <a:ext cx="2614672" cy="3693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 smtClean="0"/>
              <a:t>Option to print the list. </a:t>
            </a:r>
            <a:endParaRPr lang="da-DK" b="1" dirty="0"/>
          </a:p>
        </p:txBody>
      </p:sp>
      <p:cxnSp>
        <p:nvCxnSpPr>
          <p:cNvPr id="17" name="Lige pilforbindelse 16"/>
          <p:cNvCxnSpPr/>
          <p:nvPr/>
        </p:nvCxnSpPr>
        <p:spPr>
          <a:xfrm>
            <a:off x="5724128" y="4481545"/>
            <a:ext cx="725164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lede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74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85" r="277" b="29420"/>
          <a:stretch/>
        </p:blipFill>
        <p:spPr bwMode="auto">
          <a:xfrm>
            <a:off x="691186" y="1556792"/>
            <a:ext cx="7833633" cy="3036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latin typeface="Calibri" charset="0"/>
              </a:rPr>
              <a:t>If problems, use ‘add comment’</a:t>
            </a:r>
            <a:endParaRPr lang="en-GB" sz="3200" dirty="0">
              <a:latin typeface="Calibri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600" b="1" dirty="0"/>
          </a:p>
          <a:p>
            <a:pPr marL="457200" lvl="1" indent="0">
              <a:buNone/>
              <a:defRPr/>
            </a:pPr>
            <a:r>
              <a:rPr lang="da-DK" sz="2600" b="1" dirty="0" smtClean="0"/>
              <a:t> </a:t>
            </a:r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marL="457200" lvl="1" indent="0">
              <a:buNone/>
              <a:defRPr/>
            </a:pPr>
            <a:endParaRPr lang="da-DK" sz="2200" b="1" dirty="0" smtClean="0"/>
          </a:p>
          <a:p>
            <a:pPr marL="457200" lvl="1" indent="0">
              <a:buNone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  <a:p>
            <a:pPr lvl="1">
              <a:buFont typeface="Arial"/>
              <a:buChar char="•"/>
              <a:defRPr/>
            </a:pPr>
            <a:endParaRPr lang="da-DK" sz="2600" b="1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dirty="0" smtClean="0"/>
              <a:t>SUP-ICU</a:t>
            </a:r>
          </a:p>
        </p:txBody>
      </p:sp>
      <p:cxnSp>
        <p:nvCxnSpPr>
          <p:cNvPr id="6" name="Lige forbindelse 5"/>
          <p:cNvCxnSpPr/>
          <p:nvPr/>
        </p:nvCxnSpPr>
        <p:spPr>
          <a:xfrm>
            <a:off x="457200" y="1417638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0" y="1735138"/>
            <a:ext cx="254000" cy="51228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a-DK"/>
          </a:p>
        </p:txBody>
      </p:sp>
      <p:sp>
        <p:nvSpPr>
          <p:cNvPr id="2" name="Rektangel 1"/>
          <p:cNvSpPr/>
          <p:nvPr/>
        </p:nvSpPr>
        <p:spPr>
          <a:xfrm>
            <a:off x="854995" y="4851995"/>
            <a:ext cx="7506017" cy="120032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b="1" dirty="0"/>
              <a:t>If you experience a problem with the vial or the medication administration, please use the ‘Add comment’ button in the right </a:t>
            </a:r>
            <a:r>
              <a:rPr lang="en-GB" b="1" dirty="0" smtClean="0"/>
              <a:t>side.</a:t>
            </a:r>
          </a:p>
          <a:p>
            <a:r>
              <a:rPr lang="en-GB" b="1" dirty="0" smtClean="0"/>
              <a:t>If </a:t>
            </a:r>
            <a:r>
              <a:rPr lang="en-GB" b="1" dirty="0"/>
              <a:t>necessary, run through the procedure again to allocate a new vial identifier number. </a:t>
            </a:r>
            <a:endParaRPr lang="da-DK" dirty="0">
              <a:effectLst/>
            </a:endParaRPr>
          </a:p>
        </p:txBody>
      </p:sp>
      <p:cxnSp>
        <p:nvCxnSpPr>
          <p:cNvPr id="11" name="Lige pilforbindelse 10"/>
          <p:cNvCxnSpPr/>
          <p:nvPr/>
        </p:nvCxnSpPr>
        <p:spPr>
          <a:xfrm rot="10800000" flipV="1">
            <a:off x="7847271" y="3551962"/>
            <a:ext cx="398763" cy="48719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Billede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55" t="12127" r="10582" b="11817"/>
          <a:stretch/>
        </p:blipFill>
        <p:spPr>
          <a:xfrm>
            <a:off x="7541205" y="120514"/>
            <a:ext cx="1228314" cy="1177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860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345</Words>
  <Application>Microsoft Office PowerPoint</Application>
  <PresentationFormat>Skærmshow (4:3)</PresentationFormat>
  <Paragraphs>108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Stress Ulcer Prophylaxis in the Intensive Care Unit (SUP-ICU) Trial medication</vt:lpstr>
      <vt:lpstr>Trial medication</vt:lpstr>
      <vt:lpstr>Go to www.sup-icu.com</vt:lpstr>
      <vt:lpstr>Login</vt:lpstr>
      <vt:lpstr>Dispense trial medication</vt:lpstr>
      <vt:lpstr>Confirm</vt:lpstr>
      <vt:lpstr>Vial identifier number is allocated</vt:lpstr>
      <vt:lpstr>Find previously allocated vials </vt:lpstr>
      <vt:lpstr>If problems, use ‘add comment’</vt:lpstr>
      <vt:lpstr>Warning</vt:lpstr>
      <vt:lpstr>Summary</vt:lpstr>
    </vt:vector>
  </TitlesOfParts>
  <Company>Region Hovedstaden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Ulcer Prophylaxis in the Intensive Care Unit (SUP-ICU) Screening and randomisation</dc:title>
  <dc:creator>Mette Krag</dc:creator>
  <cp:lastModifiedBy>Carl Thomas Anthon</cp:lastModifiedBy>
  <cp:revision>20</cp:revision>
  <dcterms:created xsi:type="dcterms:W3CDTF">2015-07-29T13:26:08Z</dcterms:created>
  <dcterms:modified xsi:type="dcterms:W3CDTF">2016-09-23T10:02:11Z</dcterms:modified>
</cp:coreProperties>
</file>