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1" r:id="rId2"/>
    <p:sldId id="312" r:id="rId3"/>
    <p:sldId id="313" r:id="rId4"/>
    <p:sldId id="317" r:id="rId5"/>
    <p:sldId id="316" r:id="rId6"/>
    <p:sldId id="322" r:id="rId7"/>
    <p:sldId id="319" r:id="rId8"/>
    <p:sldId id="320" r:id="rId9"/>
    <p:sldId id="321" r:id="rId10"/>
    <p:sldId id="324" r:id="rId11"/>
    <p:sldId id="325" r:id="rId12"/>
    <p:sldId id="326" r:id="rId13"/>
    <p:sldId id="357" r:id="rId14"/>
    <p:sldId id="327" r:id="rId15"/>
    <p:sldId id="336" r:id="rId16"/>
    <p:sldId id="341" r:id="rId17"/>
    <p:sldId id="342" r:id="rId18"/>
    <p:sldId id="328" r:id="rId19"/>
    <p:sldId id="330" r:id="rId20"/>
    <p:sldId id="339" r:id="rId21"/>
    <p:sldId id="331" r:id="rId22"/>
    <p:sldId id="332" r:id="rId23"/>
    <p:sldId id="343" r:id="rId24"/>
    <p:sldId id="333" r:id="rId25"/>
    <p:sldId id="334" r:id="rId26"/>
    <p:sldId id="329" r:id="rId27"/>
    <p:sldId id="350" r:id="rId28"/>
    <p:sldId id="354" r:id="rId29"/>
    <p:sldId id="361" r:id="rId30"/>
    <p:sldId id="362" r:id="rId31"/>
    <p:sldId id="351" r:id="rId32"/>
    <p:sldId id="344" r:id="rId33"/>
    <p:sldId id="355" r:id="rId3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31F7F40-FA09-48B6-9637-F188EA65658B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28EDDF9-4CFF-48E1-95A9-83D9376D0F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86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5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68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82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67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67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73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429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701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39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692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62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921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623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873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841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374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737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853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767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433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11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53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534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391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25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21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86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53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56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57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84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56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2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24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737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2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56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02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3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4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24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4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9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695C-4F54-4610-B4D8-48757E182D8E}" type="datetimeFigureOut">
              <a:rPr lang="da-DK" smtClean="0"/>
              <a:t>16-06-2017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8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cric.nu/hot-icu" TargetMode="External"/><Relationship Id="rId4" Type="http://schemas.openxmlformats.org/officeDocument/2006/relationships/hyperlink" Target="mailto:hot-icu@cric.n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03" y="365459"/>
            <a:ext cx="6051388" cy="2405294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745457" y="3146854"/>
            <a:ext cx="6400800" cy="3468130"/>
          </a:xfrm>
        </p:spPr>
        <p:txBody>
          <a:bodyPr rtlCol="0">
            <a:noAutofit/>
          </a:bodyPr>
          <a:lstStyle/>
          <a:p>
            <a:r>
              <a:rPr lang="da-DK" sz="1800" dirty="0" err="1"/>
              <a:t>Coordinating</a:t>
            </a:r>
            <a:r>
              <a:rPr lang="da-DK" sz="1800" dirty="0"/>
              <a:t> </a:t>
            </a:r>
            <a:r>
              <a:rPr lang="da-DK" sz="1800" dirty="0" err="1"/>
              <a:t>investigator</a:t>
            </a:r>
            <a:r>
              <a:rPr lang="da-DK" sz="1800" dirty="0"/>
              <a:t>:</a:t>
            </a:r>
          </a:p>
          <a:p>
            <a:r>
              <a:rPr lang="da-DK" sz="1500" dirty="0"/>
              <a:t>Olav </a:t>
            </a:r>
            <a:r>
              <a:rPr lang="da-DK" sz="1500" dirty="0" err="1"/>
              <a:t>Lilleholt</a:t>
            </a:r>
            <a:r>
              <a:rPr lang="da-DK" sz="1500" dirty="0"/>
              <a:t> Schjørring, MD</a:t>
            </a:r>
          </a:p>
          <a:p>
            <a:r>
              <a:rPr lang="da-DK" sz="1500" dirty="0"/>
              <a:t>Department of </a:t>
            </a:r>
            <a:r>
              <a:rPr lang="da-DK" sz="1500" dirty="0" err="1"/>
              <a:t>Anaesthesia</a:t>
            </a:r>
            <a:r>
              <a:rPr lang="da-DK" sz="1500" dirty="0"/>
              <a:t> and Intensive Care </a:t>
            </a:r>
            <a:r>
              <a:rPr lang="da-DK" sz="1500" dirty="0" err="1"/>
              <a:t>Medicine</a:t>
            </a:r>
            <a:endParaRPr lang="da-DK" sz="1500" dirty="0"/>
          </a:p>
          <a:p>
            <a:r>
              <a:rPr lang="da-DK" sz="1500" dirty="0"/>
              <a:t>Aalborg University Hospital</a:t>
            </a:r>
          </a:p>
          <a:p>
            <a:endParaRPr lang="da-DK" sz="1800" dirty="0"/>
          </a:p>
          <a:p>
            <a:r>
              <a:rPr lang="da-DK" sz="1800" dirty="0"/>
              <a:t>Centre for Research in Intensive Care, CRIC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V1.2, June 6</a:t>
            </a:r>
            <a:r>
              <a:rPr lang="da-DK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hot-icu@cric.nu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www.cric.nu/hot-icu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36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Aim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6" y="2774898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boks 11"/>
          <p:cNvSpPr txBox="1"/>
          <p:nvPr/>
        </p:nvSpPr>
        <p:spPr>
          <a:xfrm>
            <a:off x="8424030" y="3391980"/>
            <a:ext cx="128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/>
              <a:t>Harms</a:t>
            </a:r>
          </a:p>
        </p:txBody>
      </p:sp>
      <p:sp>
        <p:nvSpPr>
          <p:cNvPr id="25" name="Tekstboks 4"/>
          <p:cNvSpPr txBox="1"/>
          <p:nvPr/>
        </p:nvSpPr>
        <p:spPr>
          <a:xfrm>
            <a:off x="1981200" y="1636888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To assess the benefits and harms of two targets of PaO</a:t>
            </a:r>
            <a:r>
              <a:rPr lang="en-US" sz="2200" b="1" baseline="-25000" dirty="0"/>
              <a:t>2</a:t>
            </a:r>
            <a:r>
              <a:rPr lang="en-US" sz="2200" b="1" dirty="0"/>
              <a:t> in guiding the oxygen administration in acutely ill adults with </a:t>
            </a:r>
            <a:r>
              <a:rPr lang="en-US" sz="2200" b="1" dirty="0" err="1"/>
              <a:t>hypoxaemic</a:t>
            </a:r>
            <a:r>
              <a:rPr lang="en-US" sz="2200" b="1" dirty="0"/>
              <a:t> respiratory failure in the ICU</a:t>
            </a:r>
            <a:endParaRPr lang="da-DK" sz="2200" b="1" dirty="0">
              <a:latin typeface="Calibri" charset="0"/>
            </a:endParaRPr>
          </a:p>
        </p:txBody>
      </p:sp>
      <p:sp>
        <p:nvSpPr>
          <p:cNvPr id="26" name="Tekstboks 11"/>
          <p:cNvSpPr txBox="1"/>
          <p:nvPr/>
        </p:nvSpPr>
        <p:spPr>
          <a:xfrm>
            <a:off x="2319140" y="3391979"/>
            <a:ext cx="128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err="1"/>
              <a:t>Benefits</a:t>
            </a:r>
            <a:endParaRPr lang="da-DK" sz="2200" b="1" dirty="0"/>
          </a:p>
        </p:txBody>
      </p:sp>
      <p:sp>
        <p:nvSpPr>
          <p:cNvPr id="27" name="Tekstboks 9"/>
          <p:cNvSpPr txBox="1"/>
          <p:nvPr/>
        </p:nvSpPr>
        <p:spPr>
          <a:xfrm>
            <a:off x="5045103" y="5976420"/>
            <a:ext cx="1942006" cy="6309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3500" b="1" dirty="0"/>
              <a:t>Mortality</a:t>
            </a: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da-DK" b="1" dirty="0" err="1">
                <a:latin typeface="Calibri" pitchFamily="34" charset="0"/>
              </a:rPr>
              <a:t>Investigator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initiated</a:t>
            </a:r>
            <a:r>
              <a:rPr lang="da-DK" b="1" dirty="0">
                <a:latin typeface="Calibri" pitchFamily="34" charset="0"/>
              </a:rPr>
              <a:t>, </a:t>
            </a:r>
            <a:r>
              <a:rPr lang="da-DK" b="1" dirty="0" err="1">
                <a:latin typeface="Calibri" pitchFamily="34" charset="0"/>
              </a:rPr>
              <a:t>randomised</a:t>
            </a:r>
            <a:r>
              <a:rPr lang="da-DK" b="1" dirty="0">
                <a:latin typeface="Calibri" pitchFamily="34" charset="0"/>
              </a:rPr>
              <a:t>, </a:t>
            </a:r>
            <a:r>
              <a:rPr lang="da-DK" b="1" dirty="0" err="1">
                <a:latin typeface="Calibri" pitchFamily="34" charset="0"/>
              </a:rPr>
              <a:t>outcome-assesment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blinded</a:t>
            </a:r>
            <a:r>
              <a:rPr lang="da-DK" b="1" dirty="0">
                <a:latin typeface="Calibri" pitchFamily="34" charset="0"/>
              </a:rPr>
              <a:t>, parallel </a:t>
            </a:r>
            <a:r>
              <a:rPr lang="da-DK" b="1" dirty="0" err="1">
                <a:latin typeface="Calibri" pitchFamily="34" charset="0"/>
              </a:rPr>
              <a:t>group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trial</a:t>
            </a:r>
            <a:r>
              <a:rPr lang="da-DK" b="1" dirty="0">
                <a:latin typeface="Calibri" pitchFamily="34" charset="0"/>
              </a:rPr>
              <a:t> of </a:t>
            </a:r>
            <a:r>
              <a:rPr lang="da-DK" b="1" dirty="0" err="1">
                <a:latin typeface="Calibri" pitchFamily="34" charset="0"/>
              </a:rPr>
              <a:t>two</a:t>
            </a:r>
            <a:r>
              <a:rPr lang="da-DK" b="1" dirty="0">
                <a:latin typeface="Calibri" pitchFamily="34" charset="0"/>
              </a:rPr>
              <a:t> separate PaO</a:t>
            </a:r>
            <a:r>
              <a:rPr lang="da-DK" b="1" baseline="-25000" dirty="0">
                <a:latin typeface="Calibri" pitchFamily="34" charset="0"/>
              </a:rPr>
              <a:t>2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targets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throughout</a:t>
            </a:r>
            <a:r>
              <a:rPr lang="da-DK" b="1" dirty="0">
                <a:latin typeface="Calibri" pitchFamily="34" charset="0"/>
              </a:rPr>
              <a:t> the ICU admission</a:t>
            </a:r>
          </a:p>
          <a:p>
            <a:endParaRPr lang="da-DK" b="1" i="1" dirty="0">
              <a:latin typeface="Calibri" pitchFamily="34" charset="0"/>
            </a:endParaRPr>
          </a:p>
          <a:p>
            <a:r>
              <a:rPr lang="en-GB" b="1" dirty="0">
                <a:latin typeface="Calibri" charset="0"/>
              </a:rPr>
              <a:t>Setting: </a:t>
            </a:r>
            <a:r>
              <a:rPr lang="en-GB" b="1" dirty="0" err="1">
                <a:latin typeface="Calibri" charset="0"/>
              </a:rPr>
              <a:t>aprox</a:t>
            </a:r>
            <a:r>
              <a:rPr lang="en-GB" b="1" dirty="0">
                <a:latin typeface="Calibri" charset="0"/>
              </a:rPr>
              <a:t>. 50 European ICUs</a:t>
            </a:r>
          </a:p>
          <a:p>
            <a:endParaRPr lang="en-GB" sz="2600" b="1" dirty="0">
              <a:latin typeface="Calibri" charset="0"/>
            </a:endParaRPr>
          </a:p>
          <a:p>
            <a:endParaRPr lang="en-GB" sz="2600" b="1" dirty="0">
              <a:latin typeface="Calibri" charset="0"/>
            </a:endParaRPr>
          </a:p>
          <a:p>
            <a:pPr marL="0" indent="0">
              <a:buNone/>
            </a:pPr>
            <a:endParaRPr lang="en-GB" sz="2600" b="1" dirty="0">
              <a:latin typeface="Calibri" charset="0"/>
            </a:endParaRPr>
          </a:p>
          <a:p>
            <a:r>
              <a:rPr lang="en-GB" sz="2600" b="1" dirty="0">
                <a:latin typeface="Calibri" charset="0"/>
              </a:rPr>
              <a:t>Start June 2017, Aalborg University Hospital</a:t>
            </a:r>
            <a:endParaRPr lang="en-GB" sz="2600" b="1" dirty="0"/>
          </a:p>
        </p:txBody>
      </p:sp>
      <p:grpSp>
        <p:nvGrpSpPr>
          <p:cNvPr id="3" name="Gruppe 2"/>
          <p:cNvGrpSpPr/>
          <p:nvPr/>
        </p:nvGrpSpPr>
        <p:grpSpPr>
          <a:xfrm>
            <a:off x="764700" y="4307747"/>
            <a:ext cx="10679444" cy="643523"/>
            <a:chOff x="1499806" y="4316712"/>
            <a:chExt cx="10679444" cy="643523"/>
          </a:xfrm>
        </p:grpSpPr>
        <p:grpSp>
          <p:nvGrpSpPr>
            <p:cNvPr id="7" name="Gruppe 6"/>
            <p:cNvGrpSpPr/>
            <p:nvPr/>
          </p:nvGrpSpPr>
          <p:grpSpPr>
            <a:xfrm>
              <a:off x="1499806" y="4316712"/>
              <a:ext cx="9385908" cy="643523"/>
              <a:chOff x="1106124" y="5397503"/>
              <a:chExt cx="9385908" cy="643523"/>
            </a:xfrm>
          </p:grpSpPr>
          <p:pic>
            <p:nvPicPr>
              <p:cNvPr id="8" name="Billed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124" y="5431477"/>
                <a:ext cx="794369" cy="609549"/>
              </a:xfrm>
              <a:prstGeom prst="rect">
                <a:avLst/>
              </a:prstGeom>
            </p:spPr>
          </p:pic>
          <p:pic>
            <p:nvPicPr>
              <p:cNvPr id="11" name="Billed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793" y="5433336"/>
                <a:ext cx="782751" cy="569757"/>
              </a:xfrm>
              <a:prstGeom prst="rect">
                <a:avLst/>
              </a:prstGeom>
            </p:spPr>
          </p:pic>
          <p:pic>
            <p:nvPicPr>
              <p:cNvPr id="14" name="Billede 13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1844" y="5435437"/>
                <a:ext cx="795900" cy="56765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5" name="Billed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426" y="5430256"/>
                <a:ext cx="794369" cy="575918"/>
              </a:xfrm>
              <a:prstGeom prst="rect">
                <a:avLst/>
              </a:prstGeom>
            </p:spPr>
          </p:pic>
          <p:pic>
            <p:nvPicPr>
              <p:cNvPr id="16" name="Billede 15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40239" y="5397503"/>
                <a:ext cx="851793" cy="605590"/>
              </a:xfrm>
              <a:prstGeom prst="rect">
                <a:avLst/>
              </a:prstGeom>
            </p:spPr>
          </p:pic>
          <p:pic>
            <p:nvPicPr>
              <p:cNvPr id="17" name="Billede 16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1477" y="5430256"/>
                <a:ext cx="758348" cy="572837"/>
              </a:xfrm>
              <a:prstGeom prst="rect">
                <a:avLst/>
              </a:prstGeom>
            </p:spPr>
          </p:pic>
          <p:pic>
            <p:nvPicPr>
              <p:cNvPr id="18" name="Billede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9507" y="5431808"/>
                <a:ext cx="609218" cy="609218"/>
              </a:xfrm>
              <a:prstGeom prst="rect">
                <a:avLst/>
              </a:prstGeom>
            </p:spPr>
          </p:pic>
          <p:pic>
            <p:nvPicPr>
              <p:cNvPr id="19" name="Billede 18"/>
              <p:cNvPicPr>
                <a:picLocks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8407" y="5432393"/>
                <a:ext cx="842727" cy="570700"/>
              </a:xfrm>
              <a:prstGeom prst="rect">
                <a:avLst/>
              </a:prstGeom>
            </p:spPr>
          </p:pic>
        </p:grpSp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77972" y="4316712"/>
              <a:ext cx="901278" cy="605590"/>
            </a:xfrm>
            <a:prstGeom prst="rect">
              <a:avLst/>
            </a:prstGeom>
          </p:spPr>
        </p:pic>
      </p:grpSp>
      <p:pic>
        <p:nvPicPr>
          <p:cNvPr id="20" name="Billed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52" y="2822320"/>
            <a:ext cx="1658426" cy="2202173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86411" y="1413238"/>
            <a:ext cx="98058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2928 Patients</a:t>
            </a:r>
          </a:p>
        </p:txBody>
      </p:sp>
      <p:sp>
        <p:nvSpPr>
          <p:cNvPr id="7" name="Rektangel 6"/>
          <p:cNvSpPr/>
          <p:nvPr/>
        </p:nvSpPr>
        <p:spPr>
          <a:xfrm>
            <a:off x="761866" y="3979700"/>
            <a:ext cx="3614323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PaO</a:t>
            </a:r>
            <a:r>
              <a:rPr lang="en-GB" sz="4000" b="1" baseline="-25000" dirty="0">
                <a:latin typeface="Calibri" pitchFamily="34" charset="0"/>
              </a:rPr>
              <a:t>2</a:t>
            </a:r>
            <a:r>
              <a:rPr lang="en-GB" sz="4000" b="1" dirty="0">
                <a:latin typeface="Calibri" pitchFamily="34" charset="0"/>
              </a:rPr>
              <a:t> = 12.0 </a:t>
            </a:r>
            <a:r>
              <a:rPr lang="en-GB" sz="4000" b="1" dirty="0" err="1">
                <a:latin typeface="Calibri" pitchFamily="34" charset="0"/>
              </a:rPr>
              <a:t>kPa</a:t>
            </a:r>
            <a:r>
              <a:rPr lang="en-GB" sz="4000" b="1" dirty="0">
                <a:latin typeface="Calibri" pitchFamily="34" charset="0"/>
              </a:rPr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7387918" y="3977288"/>
            <a:ext cx="335463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PaO</a:t>
            </a:r>
            <a:r>
              <a:rPr lang="en-GB" sz="4000" b="1" baseline="-25000" dirty="0">
                <a:latin typeface="Calibri" pitchFamily="34" charset="0"/>
              </a:rPr>
              <a:t>2</a:t>
            </a:r>
            <a:r>
              <a:rPr lang="en-GB" sz="4000" b="1" dirty="0">
                <a:latin typeface="Calibri" pitchFamily="34" charset="0"/>
              </a:rPr>
              <a:t> = 8.0 </a:t>
            </a:r>
            <a:r>
              <a:rPr lang="en-GB" sz="4000" b="1" dirty="0" err="1">
                <a:latin typeface="Calibri" pitchFamily="34" charset="0"/>
              </a:rPr>
              <a:t>kPa</a:t>
            </a:r>
            <a:r>
              <a:rPr lang="en-GB" sz="4000" b="1" dirty="0">
                <a:latin typeface="Calibri" pitchFamily="34" charset="0"/>
              </a:rPr>
              <a:t> </a:t>
            </a:r>
          </a:p>
        </p:txBody>
      </p:sp>
      <p:cxnSp>
        <p:nvCxnSpPr>
          <p:cNvPr id="11" name="Lige pilforbindelse 10"/>
          <p:cNvCxnSpPr/>
          <p:nvPr/>
        </p:nvCxnSpPr>
        <p:spPr>
          <a:xfrm>
            <a:off x="5907969" y="2118835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flipH="1">
            <a:off x="3869622" y="2118835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3457323" y="2389276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Control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078938" y="2391890"/>
            <a:ext cx="24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Intervention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758548" y="4784668"/>
            <a:ext cx="16209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3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1464 </a:t>
            </a:r>
            <a:endParaRPr lang="en-GB" sz="3000" dirty="0"/>
          </a:p>
        </p:txBody>
      </p:sp>
      <p:sp>
        <p:nvSpPr>
          <p:cNvPr id="18" name="Rektangel 17"/>
          <p:cNvSpPr/>
          <p:nvPr/>
        </p:nvSpPr>
        <p:spPr>
          <a:xfrm>
            <a:off x="8254757" y="4784668"/>
            <a:ext cx="16209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3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1464 </a:t>
            </a:r>
            <a:endParaRPr lang="en-GB" sz="3000" dirty="0"/>
          </a:p>
        </p:txBody>
      </p:sp>
      <p:sp>
        <p:nvSpPr>
          <p:cNvPr id="19" name="Tekstfelt 18"/>
          <p:cNvSpPr txBox="1"/>
          <p:nvPr/>
        </p:nvSpPr>
        <p:spPr>
          <a:xfrm>
            <a:off x="1871443" y="5470353"/>
            <a:ext cx="843578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Primary endpoint 90-day mortality (all cause)</a:t>
            </a:r>
          </a:p>
        </p:txBody>
      </p:sp>
    </p:spTree>
    <p:extLst>
      <p:ext uri="{BB962C8B-B14F-4D97-AF65-F5344CB8AC3E}">
        <p14:creationId xmlns:p14="http://schemas.microsoft.com/office/powerpoint/2010/main" val="41560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099" y="1674237"/>
            <a:ext cx="7695465" cy="49703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Calibri" charset="0"/>
              </a:rPr>
              <a:t>Organisation</a:t>
            </a:r>
          </a:p>
        </p:txBody>
      </p:sp>
      <p:cxnSp>
        <p:nvCxnSpPr>
          <p:cNvPr id="5" name="Lige forbindelse 4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4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 - </a:t>
            </a:r>
            <a:r>
              <a:rPr lang="da-DK" dirty="0" err="1">
                <a:latin typeface="Calibri" charset="0"/>
              </a:rPr>
              <a:t>Inclusion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4553" cy="4351338"/>
          </a:xfrm>
        </p:spPr>
        <p:txBody>
          <a:bodyPr rtlCol="0">
            <a:normAutofit fontScale="475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Acutely</a:t>
            </a:r>
            <a:r>
              <a:rPr lang="da-DK" sz="4000" b="1" dirty="0"/>
              <a:t> </a:t>
            </a:r>
            <a:r>
              <a:rPr lang="da-DK" sz="4000" b="1" dirty="0" err="1"/>
              <a:t>admitted</a:t>
            </a:r>
            <a:r>
              <a:rPr lang="da-DK" sz="4000" b="1" dirty="0"/>
              <a:t> to the ICU, and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Aged</a:t>
            </a:r>
            <a:r>
              <a:rPr lang="da-DK" sz="4000" b="1" dirty="0"/>
              <a:t> 18 </a:t>
            </a:r>
            <a:r>
              <a:rPr lang="da-DK" sz="4000" b="1" dirty="0" err="1"/>
              <a:t>years</a:t>
            </a:r>
            <a:r>
              <a:rPr lang="da-DK" sz="4000" b="1" dirty="0"/>
              <a:t> or </a:t>
            </a:r>
            <a:r>
              <a:rPr lang="da-DK" sz="4000" b="1" dirty="0" err="1"/>
              <a:t>above</a:t>
            </a:r>
            <a:r>
              <a:rPr lang="da-DK" sz="4000" b="1" dirty="0"/>
              <a:t>, and</a:t>
            </a:r>
            <a:endParaRPr lang="da-DK" sz="4000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One of the </a:t>
            </a:r>
            <a:r>
              <a:rPr lang="da-DK" sz="4000" b="1" dirty="0" err="1"/>
              <a:t>following</a:t>
            </a:r>
            <a:r>
              <a:rPr lang="da-DK" sz="4000" b="1" dirty="0"/>
              <a:t>: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 err="1"/>
              <a:t>Closed</a:t>
            </a:r>
            <a:r>
              <a:rPr lang="da-DK" sz="3600" b="1" dirty="0"/>
              <a:t> system with an FiO</a:t>
            </a:r>
            <a:r>
              <a:rPr lang="da-DK" sz="3600" b="1" baseline="-25000" dirty="0"/>
              <a:t>2</a:t>
            </a:r>
            <a:r>
              <a:rPr lang="da-DK" sz="3600" b="1" dirty="0"/>
              <a:t> ≥ 0.50</a:t>
            </a:r>
            <a:r>
              <a:rPr lang="da-DK" sz="3600" dirty="0"/>
              <a:t> (invasive </a:t>
            </a:r>
            <a:r>
              <a:rPr lang="da-DK" sz="3600" dirty="0" err="1"/>
              <a:t>mechanical</a:t>
            </a:r>
            <a:r>
              <a:rPr lang="da-DK" sz="3600" dirty="0"/>
              <a:t> ventilation, non-invasive ventilation or CPAP)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/>
              <a:t>Open system with an oxygen flow ≥ 10 </a:t>
            </a:r>
            <a:r>
              <a:rPr lang="da-DK" sz="3600" b="1" dirty="0" err="1"/>
              <a:t>litres</a:t>
            </a:r>
            <a:r>
              <a:rPr lang="da-DK" sz="3600" b="1" dirty="0"/>
              <a:t> pr. </a:t>
            </a:r>
            <a:r>
              <a:rPr lang="da-DK" sz="3600" b="1" dirty="0" err="1"/>
              <a:t>minute</a:t>
            </a:r>
            <a:r>
              <a:rPr lang="da-DK" sz="3600" b="1" dirty="0"/>
              <a:t> </a:t>
            </a:r>
            <a:r>
              <a:rPr lang="da-DK" sz="3600" dirty="0"/>
              <a:t>(</a:t>
            </a:r>
            <a:r>
              <a:rPr lang="da-DK" sz="3600" dirty="0" err="1"/>
              <a:t>includes</a:t>
            </a:r>
            <a:r>
              <a:rPr lang="da-DK" sz="3600" dirty="0"/>
              <a:t> high-flow systems)</a:t>
            </a:r>
          </a:p>
          <a:p>
            <a:pPr marL="914400" lvl="2" indent="0">
              <a:lnSpc>
                <a:spcPct val="170000"/>
              </a:lnSpc>
              <a:buClr>
                <a:srgbClr val="00B050"/>
              </a:buClr>
              <a:buNone/>
              <a:defRPr/>
            </a:pPr>
            <a:r>
              <a:rPr lang="da-DK" sz="4000" b="1" dirty="0"/>
              <a:t>and</a:t>
            </a:r>
          </a:p>
          <a:p>
            <a:pPr marL="914400" indent="-91440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Oxygen </a:t>
            </a:r>
            <a:r>
              <a:rPr lang="da-DK" sz="4000" b="1" dirty="0" err="1"/>
              <a:t>supplementation</a:t>
            </a:r>
            <a:r>
              <a:rPr lang="da-DK" sz="4000" b="1" dirty="0"/>
              <a:t> in the ICU, </a:t>
            </a:r>
            <a:r>
              <a:rPr lang="da-DK" sz="4000" b="1" dirty="0" err="1"/>
              <a:t>expected</a:t>
            </a:r>
            <a:r>
              <a:rPr lang="da-DK" sz="4000" b="1" dirty="0"/>
              <a:t> </a:t>
            </a:r>
            <a:r>
              <a:rPr lang="da-DK" sz="4000" b="1" dirty="0" err="1"/>
              <a:t>duration</a:t>
            </a:r>
            <a:r>
              <a:rPr lang="da-DK" sz="4000" b="1" dirty="0"/>
              <a:t> ≥ 24 </a:t>
            </a:r>
            <a:r>
              <a:rPr lang="da-DK" sz="4000" b="1" dirty="0" err="1"/>
              <a:t>hours</a:t>
            </a:r>
            <a:r>
              <a:rPr lang="da-DK" sz="4000" b="1" dirty="0"/>
              <a:t>. If in </a:t>
            </a:r>
            <a:r>
              <a:rPr lang="da-DK" sz="4000" b="1" dirty="0" err="1"/>
              <a:t>doubt</a:t>
            </a:r>
            <a:r>
              <a:rPr lang="da-DK" sz="4000" b="1" dirty="0"/>
              <a:t> </a:t>
            </a:r>
            <a:r>
              <a:rPr lang="da-DK" sz="4000" b="1" dirty="0" err="1"/>
              <a:t>answer</a:t>
            </a:r>
            <a:r>
              <a:rPr lang="da-DK" sz="4000" b="1" dirty="0"/>
              <a:t> ’YES’,</a:t>
            </a:r>
            <a:r>
              <a:rPr lang="da-DK" sz="4000" dirty="0"/>
              <a:t> </a:t>
            </a:r>
            <a:r>
              <a:rPr lang="da-DK" sz="4000" b="1" dirty="0"/>
              <a:t>and</a:t>
            </a:r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Intra-arterial</a:t>
            </a:r>
            <a:r>
              <a:rPr lang="da-DK" sz="4000" b="1" dirty="0"/>
              <a:t> </a:t>
            </a:r>
            <a:r>
              <a:rPr lang="da-DK" sz="4000" b="1" dirty="0" err="1"/>
              <a:t>catheter</a:t>
            </a:r>
            <a:r>
              <a:rPr lang="da-DK" sz="4000" b="1" dirty="0"/>
              <a:t> in </a:t>
            </a:r>
            <a:r>
              <a:rPr lang="da-DK" sz="4000" b="1" dirty="0" err="1"/>
              <a:t>place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8891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 - </a:t>
            </a:r>
            <a:r>
              <a:rPr lang="da-DK" dirty="0" err="1">
                <a:latin typeface="Calibri" charset="0"/>
              </a:rPr>
              <a:t>Inclusion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528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/>
              <a:t>Open systems with </a:t>
            </a:r>
            <a:r>
              <a:rPr lang="da-DK" sz="2600" b="1" dirty="0" err="1"/>
              <a:t>automatic</a:t>
            </a:r>
            <a:r>
              <a:rPr lang="da-DK" sz="2600" b="1" dirty="0"/>
              <a:t> mixers:</a:t>
            </a:r>
          </a:p>
          <a:p>
            <a:pPr marL="457200" lvl="1" indent="0">
              <a:buNone/>
              <a:defRPr/>
            </a:pPr>
            <a:r>
              <a:rPr lang="da-DK" sz="2600" b="1" dirty="0"/>
              <a:t>		eg. </a:t>
            </a:r>
            <a:r>
              <a:rPr lang="da-DK" sz="2600" b="1" dirty="0" err="1"/>
              <a:t>certain</a:t>
            </a:r>
            <a:r>
              <a:rPr lang="da-DK" sz="2600" b="1" dirty="0"/>
              <a:t> </a:t>
            </a:r>
            <a:r>
              <a:rPr lang="da-DK" sz="2600" b="1" dirty="0" err="1"/>
              <a:t>humidifiers</a:t>
            </a:r>
            <a:r>
              <a:rPr lang="da-DK" sz="2600" b="1" dirty="0"/>
              <a:t> and high-flow systems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5"/>
          <a:srcRect t="-1" b="41815"/>
          <a:stretch/>
        </p:blipFill>
        <p:spPr>
          <a:xfrm>
            <a:off x="4223656" y="2807431"/>
            <a:ext cx="3502839" cy="38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7223" y="274638"/>
            <a:ext cx="1119522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527222" y="1735139"/>
            <a:ext cx="11195221" cy="4561639"/>
          </a:xfrm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endParaRPr lang="en-GB" sz="4000" b="1" dirty="0"/>
          </a:p>
          <a:p>
            <a:pPr marL="457200" lvl="1" indent="0" algn="ctr">
              <a:buNone/>
              <a:defRPr/>
            </a:pPr>
            <a:r>
              <a:rPr lang="en-GB" sz="4000" b="1" dirty="0"/>
              <a:t>When a patient fulfils all inclusion criteria, go to</a:t>
            </a:r>
          </a:p>
          <a:p>
            <a:pPr marL="457200" lvl="1" indent="0" algn="ctr">
              <a:buNone/>
              <a:defRPr/>
            </a:pPr>
            <a:endParaRPr lang="en-GB" sz="4000" b="1" u="sng" dirty="0">
              <a:hlinkClick r:id="rId5"/>
            </a:endParaRPr>
          </a:p>
          <a:p>
            <a:pPr marL="457200" lvl="1" indent="0" algn="ctr">
              <a:buNone/>
              <a:defRPr/>
            </a:pPr>
            <a:r>
              <a:rPr lang="en-GB" sz="4000" b="1" u="sng" dirty="0">
                <a:hlinkClick r:id="rId5"/>
              </a:rPr>
              <a:t>www.cric.nu/hot-icu</a:t>
            </a:r>
            <a:endParaRPr lang="en-GB" sz="4000" b="1" u="sng" dirty="0"/>
          </a:p>
          <a:p>
            <a:pPr marL="457200" lvl="1" indent="0" algn="ctr">
              <a:buNone/>
              <a:defRPr/>
            </a:pPr>
            <a:endParaRPr lang="en-GB" sz="4000" b="1" u="sng" dirty="0"/>
          </a:p>
          <a:p>
            <a:pPr marL="457200" lvl="1" indent="0" algn="ctr">
              <a:buNone/>
              <a:defRPr/>
            </a:pPr>
            <a:r>
              <a:rPr lang="en-GB" sz="4000" b="1" dirty="0"/>
              <a:t>Where you </a:t>
            </a:r>
            <a:r>
              <a:rPr lang="en-GB" sz="4000" b="1" dirty="0" err="1"/>
              <a:t>acces</a:t>
            </a:r>
            <a:r>
              <a:rPr lang="en-GB" sz="4000" b="1" dirty="0"/>
              <a:t> the electronic CRF (</a:t>
            </a:r>
            <a:r>
              <a:rPr lang="en-GB" sz="4000" b="1" dirty="0" err="1"/>
              <a:t>eCRF</a:t>
            </a:r>
            <a:r>
              <a:rPr lang="en-GB" sz="4000" b="1" dirty="0"/>
              <a:t>)</a:t>
            </a:r>
          </a:p>
          <a:p>
            <a:pPr marL="457200" lvl="1" indent="0" algn="ctr">
              <a:buNone/>
              <a:defRPr/>
            </a:pPr>
            <a:r>
              <a:rPr lang="en-GB" sz="4000" b="1" dirty="0"/>
              <a:t>Personalised username and password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2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24024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7223" y="274638"/>
            <a:ext cx="1119522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527222" y="1735139"/>
            <a:ext cx="11195221" cy="4561639"/>
          </a:xfrm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endParaRPr lang="en-GB" sz="4000" b="1" dirty="0"/>
          </a:p>
          <a:p>
            <a:pPr marL="457200" lvl="1" indent="0" algn="ctr">
              <a:buNone/>
              <a:defRPr/>
            </a:pPr>
            <a:r>
              <a:rPr lang="en-GB" sz="4000" b="1" dirty="0"/>
              <a:t>When a patient fulfils all inclusion criteria, go to</a:t>
            </a:r>
          </a:p>
          <a:p>
            <a:pPr marL="457200" lvl="1" indent="0" algn="ctr">
              <a:buNone/>
              <a:defRPr/>
            </a:pPr>
            <a:endParaRPr lang="en-GB" sz="4000" b="1" u="sng" dirty="0">
              <a:hlinkClick r:id="rId5"/>
            </a:endParaRPr>
          </a:p>
          <a:p>
            <a:pPr marL="457200" lvl="1" indent="0" algn="ctr">
              <a:buNone/>
              <a:defRPr/>
            </a:pPr>
            <a:r>
              <a:rPr lang="en-GB" sz="4000" b="1" u="sng" dirty="0">
                <a:hlinkClick r:id="rId5"/>
              </a:rPr>
              <a:t>www.cric.nu/hot-icu</a:t>
            </a:r>
            <a:endParaRPr lang="en-GB" sz="40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2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</p:txBody>
      </p:sp>
      <p:pic>
        <p:nvPicPr>
          <p:cNvPr id="16" name="Picture 1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1894"/>
          <a:stretch/>
        </p:blipFill>
        <p:spPr bwMode="auto">
          <a:xfrm>
            <a:off x="1774797" y="1735663"/>
            <a:ext cx="8642406" cy="45611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Randomisation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143000" y="1770815"/>
            <a:ext cx="10395857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u="sng" dirty="0"/>
              <a:t>ALWAYS</a:t>
            </a:r>
            <a:r>
              <a:rPr lang="da-DK" sz="2600" b="1" dirty="0"/>
              <a:t> REMEMBER TO OBTAIN CONSENT FROM THE PRIMARY TRIAL GUARDIAN (‘FØRSTE FORSØGSVÆRGE’) </a:t>
            </a:r>
            <a:r>
              <a:rPr lang="da-DK" sz="2600" b="1" u="sng" dirty="0"/>
              <a:t>BEFORE</a:t>
            </a:r>
            <a:r>
              <a:rPr lang="da-DK" sz="2600" b="1" dirty="0"/>
              <a:t> RANDOMISATION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600" b="1" dirty="0"/>
              <a:t>Can </a:t>
            </a:r>
            <a:r>
              <a:rPr lang="da-DK" sz="2600" b="1" dirty="0" err="1"/>
              <a:t>initially</a:t>
            </a:r>
            <a:r>
              <a:rPr lang="da-DK" sz="2600" b="1" dirty="0"/>
              <a:t> </a:t>
            </a:r>
            <a:r>
              <a:rPr lang="da-DK" sz="2600" b="1" dirty="0" err="1"/>
              <a:t>be</a:t>
            </a:r>
            <a:r>
              <a:rPr lang="da-DK" sz="2600" b="1" dirty="0"/>
              <a:t> </a:t>
            </a:r>
            <a:r>
              <a:rPr lang="da-DK" sz="2600" b="1" dirty="0" err="1"/>
              <a:t>orally</a:t>
            </a:r>
            <a:endParaRPr lang="da-DK" sz="2600" b="1" dirty="0"/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600" b="1" dirty="0"/>
              <a:t>State the </a:t>
            </a:r>
            <a:r>
              <a:rPr lang="da-DK" sz="2600" b="1" dirty="0" err="1"/>
              <a:t>full</a:t>
            </a:r>
            <a:r>
              <a:rPr lang="da-DK" sz="2600" b="1" dirty="0"/>
              <a:t> </a:t>
            </a:r>
            <a:r>
              <a:rPr lang="da-DK" sz="2600" b="1" dirty="0" err="1"/>
              <a:t>name</a:t>
            </a:r>
            <a:r>
              <a:rPr lang="da-DK" sz="2600" b="1" dirty="0"/>
              <a:t> of the </a:t>
            </a:r>
            <a:r>
              <a:rPr lang="da-DK" sz="2600" b="1" dirty="0" err="1"/>
              <a:t>primary</a:t>
            </a:r>
            <a:r>
              <a:rPr lang="da-DK" sz="2600" b="1" dirty="0"/>
              <a:t> </a:t>
            </a:r>
            <a:r>
              <a:rPr lang="da-DK" sz="2600" b="1" dirty="0" err="1"/>
              <a:t>trial</a:t>
            </a:r>
            <a:r>
              <a:rPr lang="da-DK" sz="2600" b="1" dirty="0"/>
              <a:t> guardian in the </a:t>
            </a:r>
            <a:r>
              <a:rPr lang="da-DK" sz="2600" b="1" dirty="0" err="1"/>
              <a:t>patient’s</a:t>
            </a:r>
            <a:r>
              <a:rPr lang="da-DK" sz="2600" b="1" dirty="0"/>
              <a:t> </a:t>
            </a:r>
            <a:r>
              <a:rPr lang="da-DK" sz="2600" b="1" dirty="0" err="1"/>
              <a:t>medical</a:t>
            </a:r>
            <a:r>
              <a:rPr lang="da-DK" sz="2600" b="1" dirty="0"/>
              <a:t> journal 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600" b="1" dirty="0" err="1"/>
              <a:t>Informed</a:t>
            </a:r>
            <a:r>
              <a:rPr lang="da-DK" sz="2600" b="1" dirty="0"/>
              <a:t> </a:t>
            </a:r>
            <a:r>
              <a:rPr lang="da-DK" sz="2600" b="1" dirty="0" err="1"/>
              <a:t>consent</a:t>
            </a:r>
            <a:r>
              <a:rPr lang="da-DK" sz="2600" b="1" dirty="0"/>
              <a:t> </a:t>
            </a:r>
            <a:r>
              <a:rPr lang="da-DK" sz="2600" b="1" dirty="0" err="1"/>
              <a:t>should</a:t>
            </a:r>
            <a:r>
              <a:rPr lang="da-DK" sz="2600" b="1" dirty="0"/>
              <a:t> </a:t>
            </a:r>
            <a:r>
              <a:rPr lang="da-DK" sz="2600" b="1" dirty="0" err="1"/>
              <a:t>be</a:t>
            </a:r>
            <a:r>
              <a:rPr lang="da-DK" sz="2600" b="1" dirty="0"/>
              <a:t> </a:t>
            </a:r>
            <a:r>
              <a:rPr lang="da-DK" sz="2600" b="1" dirty="0" err="1"/>
              <a:t>obtained</a:t>
            </a:r>
            <a:r>
              <a:rPr lang="da-DK" sz="2600" b="1" dirty="0"/>
              <a:t> as </a:t>
            </a:r>
            <a:r>
              <a:rPr lang="da-DK" sz="2600" b="1" dirty="0" err="1"/>
              <a:t>soon</a:t>
            </a:r>
            <a:r>
              <a:rPr lang="da-DK" sz="2600" b="1" dirty="0"/>
              <a:t> as </a:t>
            </a:r>
            <a:r>
              <a:rPr lang="da-DK" sz="2600" b="1" dirty="0" err="1"/>
              <a:t>possible</a:t>
            </a:r>
            <a:r>
              <a:rPr lang="da-DK" sz="2600" b="1" dirty="0"/>
              <a:t> from the </a:t>
            </a:r>
            <a:r>
              <a:rPr lang="da-DK" sz="2600" b="1" dirty="0" err="1"/>
              <a:t>patient’s</a:t>
            </a:r>
            <a:r>
              <a:rPr lang="da-DK" sz="2600" b="1" dirty="0"/>
              <a:t> </a:t>
            </a:r>
            <a:r>
              <a:rPr lang="da-DK" sz="2600" b="1" dirty="0" err="1"/>
              <a:t>next</a:t>
            </a:r>
            <a:r>
              <a:rPr lang="da-DK" sz="2600" b="1" dirty="0"/>
              <a:t> of </a:t>
            </a:r>
            <a:r>
              <a:rPr lang="da-DK" sz="2600" b="1" dirty="0" err="1"/>
              <a:t>kin</a:t>
            </a:r>
            <a:r>
              <a:rPr lang="da-DK" sz="2600" b="1" dirty="0"/>
              <a:t> and the </a:t>
            </a:r>
            <a:r>
              <a:rPr lang="da-DK" sz="2600" b="1" dirty="0" err="1"/>
              <a:t>second</a:t>
            </a:r>
            <a:r>
              <a:rPr lang="da-DK" sz="2600" b="1" dirty="0"/>
              <a:t> </a:t>
            </a:r>
            <a:r>
              <a:rPr lang="da-DK" sz="2600" b="1" dirty="0" err="1"/>
              <a:t>trial</a:t>
            </a:r>
            <a:r>
              <a:rPr lang="da-DK" sz="2600" b="1" dirty="0"/>
              <a:t> guardian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23486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Exclusion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1001486" y="17351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&gt; 12 </a:t>
            </a:r>
            <a:r>
              <a:rPr lang="da-DK" sz="3500" b="1" dirty="0" err="1"/>
              <a:t>hours</a:t>
            </a:r>
            <a:r>
              <a:rPr lang="da-DK" sz="3500" b="1" dirty="0"/>
              <a:t> </a:t>
            </a:r>
            <a:r>
              <a:rPr lang="da-DK" sz="3500" b="1" dirty="0" err="1"/>
              <a:t>since</a:t>
            </a:r>
            <a:r>
              <a:rPr lang="da-DK" sz="3500" b="1" dirty="0"/>
              <a:t> ICU admission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Chronic</a:t>
            </a:r>
            <a:r>
              <a:rPr lang="da-DK" sz="3500" b="1" dirty="0"/>
              <a:t> </a:t>
            </a:r>
            <a:r>
              <a:rPr lang="da-DK" sz="3500" b="1" dirty="0" err="1"/>
              <a:t>mechanical</a:t>
            </a:r>
            <a:r>
              <a:rPr lang="da-DK" sz="3500" b="1" dirty="0"/>
              <a:t> ventilation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Use</a:t>
            </a:r>
            <a:r>
              <a:rPr lang="da-DK" sz="3500" b="1" dirty="0"/>
              <a:t> of home oxygen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Previous</a:t>
            </a:r>
            <a:r>
              <a:rPr lang="da-DK" sz="3500" b="1" dirty="0"/>
              <a:t> </a:t>
            </a:r>
            <a:r>
              <a:rPr lang="da-DK" sz="3500" b="1" dirty="0" err="1"/>
              <a:t>treatment</a:t>
            </a:r>
            <a:r>
              <a:rPr lang="da-DK" sz="3500" b="1" dirty="0"/>
              <a:t> with </a:t>
            </a:r>
            <a:r>
              <a:rPr lang="da-DK" sz="3500" b="1" dirty="0" err="1"/>
              <a:t>bleomycin</a:t>
            </a:r>
            <a:endParaRPr lang="da-DK" sz="35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Organ </a:t>
            </a:r>
            <a:r>
              <a:rPr lang="da-DK" sz="3500" b="1" dirty="0" err="1"/>
              <a:t>transplant</a:t>
            </a:r>
            <a:r>
              <a:rPr lang="da-DK" sz="3500" b="1" dirty="0"/>
              <a:t> </a:t>
            </a:r>
            <a:r>
              <a:rPr lang="da-DK" sz="3500" b="1" dirty="0" err="1"/>
              <a:t>during</a:t>
            </a:r>
            <a:r>
              <a:rPr lang="da-DK" sz="3500" b="1" dirty="0"/>
              <a:t> </a:t>
            </a:r>
            <a:r>
              <a:rPr lang="da-DK" sz="3500" b="1" dirty="0" err="1"/>
              <a:t>current</a:t>
            </a:r>
            <a:r>
              <a:rPr lang="da-DK" sz="3500" b="1" dirty="0"/>
              <a:t>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Withdrawal</a:t>
            </a:r>
            <a:r>
              <a:rPr lang="da-DK" sz="3500" b="1" dirty="0"/>
              <a:t> from </a:t>
            </a:r>
            <a:r>
              <a:rPr lang="da-DK" sz="3500" b="1" dirty="0" err="1"/>
              <a:t>active</a:t>
            </a:r>
            <a:r>
              <a:rPr lang="da-DK" sz="3500" b="1" dirty="0"/>
              <a:t> </a:t>
            </a:r>
            <a:r>
              <a:rPr lang="da-DK" sz="3500" b="1" dirty="0" err="1"/>
              <a:t>therapy</a:t>
            </a:r>
            <a:r>
              <a:rPr lang="da-DK" sz="3500" b="1" dirty="0"/>
              <a:t> or </a:t>
            </a:r>
            <a:r>
              <a:rPr lang="da-DK" sz="3500" b="1" dirty="0" err="1"/>
              <a:t>brain</a:t>
            </a:r>
            <a:r>
              <a:rPr lang="da-DK" sz="3500" b="1" dirty="0"/>
              <a:t> </a:t>
            </a:r>
            <a:r>
              <a:rPr lang="da-DK" sz="3500" b="1" dirty="0" err="1"/>
              <a:t>death</a:t>
            </a:r>
            <a:r>
              <a:rPr lang="da-DK" sz="3500" b="1" dirty="0"/>
              <a:t> </a:t>
            </a:r>
            <a:r>
              <a:rPr lang="da-DK" sz="3500" b="1" dirty="0" err="1"/>
              <a:t>deemed</a:t>
            </a:r>
            <a:r>
              <a:rPr lang="da-DK" sz="3500" b="1" dirty="0"/>
              <a:t> imminent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Fertile </a:t>
            </a:r>
            <a:r>
              <a:rPr lang="da-DK" sz="3500" b="1" dirty="0" err="1"/>
              <a:t>woman</a:t>
            </a:r>
            <a:r>
              <a:rPr lang="da-DK" sz="3500" b="1" dirty="0"/>
              <a:t> with positive </a:t>
            </a:r>
            <a:r>
              <a:rPr lang="da-DK" sz="3500" b="1" dirty="0" err="1"/>
              <a:t>urine</a:t>
            </a:r>
            <a:r>
              <a:rPr lang="da-DK" sz="3500" b="1" dirty="0"/>
              <a:t> or plasma </a:t>
            </a:r>
            <a:r>
              <a:rPr lang="da-DK" sz="3500" b="1" dirty="0" err="1"/>
              <a:t>hCG</a:t>
            </a:r>
            <a:endParaRPr lang="da-DK" sz="3500" b="1" dirty="0"/>
          </a:p>
          <a:p>
            <a:pPr marL="457200" lvl="1" indent="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da-DK" sz="3500" dirty="0"/>
              <a:t>		-    In all fertile </a:t>
            </a:r>
            <a:r>
              <a:rPr lang="da-DK" sz="3500" dirty="0" err="1"/>
              <a:t>woman</a:t>
            </a:r>
            <a:r>
              <a:rPr lang="da-DK" sz="3500" dirty="0"/>
              <a:t> &lt; 50 </a:t>
            </a:r>
            <a:r>
              <a:rPr lang="da-DK" sz="3500" dirty="0" err="1"/>
              <a:t>years</a:t>
            </a:r>
            <a:r>
              <a:rPr lang="da-DK" sz="3500" dirty="0"/>
              <a:t> of age, a negative </a:t>
            </a:r>
            <a:r>
              <a:rPr lang="da-DK" sz="3500" dirty="0" err="1"/>
              <a:t>hCG</a:t>
            </a:r>
            <a:r>
              <a:rPr lang="da-DK" sz="3500" dirty="0"/>
              <a:t>-test must </a:t>
            </a:r>
            <a:r>
              <a:rPr lang="da-DK" sz="3500" dirty="0" err="1"/>
              <a:t>be</a:t>
            </a:r>
            <a:r>
              <a:rPr lang="da-DK" sz="3500" dirty="0"/>
              <a:t> 		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Carbon</a:t>
            </a:r>
            <a:r>
              <a:rPr lang="da-DK" sz="3500" b="1" dirty="0"/>
              <a:t> </a:t>
            </a:r>
            <a:r>
              <a:rPr lang="da-DK" sz="3500" b="1" dirty="0" err="1"/>
              <a:t>monoxide</a:t>
            </a:r>
            <a:r>
              <a:rPr lang="da-DK" sz="3500" b="1" dirty="0"/>
              <a:t>, </a:t>
            </a:r>
            <a:r>
              <a:rPr lang="da-DK" sz="3500" b="1" dirty="0" err="1"/>
              <a:t>cyanide</a:t>
            </a:r>
            <a:r>
              <a:rPr lang="da-DK" sz="3500" b="1" dirty="0"/>
              <a:t> or </a:t>
            </a:r>
            <a:r>
              <a:rPr lang="da-DK" sz="3500" b="1" dirty="0" err="1"/>
              <a:t>paraquat</a:t>
            </a:r>
            <a:r>
              <a:rPr lang="da-DK" sz="3500" b="1" dirty="0"/>
              <a:t> </a:t>
            </a:r>
            <a:r>
              <a:rPr lang="da-DK" sz="3500" b="1" dirty="0" err="1"/>
              <a:t>poisoning</a:t>
            </a:r>
            <a:endParaRPr lang="da-DK" sz="3500" b="1" dirty="0"/>
          </a:p>
        </p:txBody>
      </p:sp>
    </p:spTree>
    <p:extLst>
      <p:ext uri="{BB962C8B-B14F-4D97-AF65-F5344CB8AC3E}">
        <p14:creationId xmlns:p14="http://schemas.microsoft.com/office/powerpoint/2010/main" val="15635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527223" y="2473806"/>
            <a:ext cx="11195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/>
              <a:t>Oxygen supplementation is standard treatment in ICUs worldwide</a:t>
            </a:r>
          </a:p>
          <a:p>
            <a:pPr algn="ctr"/>
            <a:r>
              <a:rPr lang="en-GB" sz="2800" b="1" dirty="0"/>
              <a:t>(Oxygen is a drug but is not regarded as such)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/>
              <a:t>Large proportions of ICU patients are hyperoxaemic</a:t>
            </a:r>
            <a:r>
              <a:rPr lang="en-GB" sz="2800" b="1" baseline="30000" dirty="0"/>
              <a:t>(1-6)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felt 9"/>
          <p:cNvSpPr txBox="1"/>
          <p:nvPr/>
        </p:nvSpPr>
        <p:spPr>
          <a:xfrm>
            <a:off x="9185189" y="6027004"/>
            <a:ext cx="300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1. Suzuki et al; J </a:t>
            </a:r>
            <a:r>
              <a:rPr lang="da-DK" sz="800" dirty="0" err="1"/>
              <a:t>Crit</a:t>
            </a:r>
            <a:r>
              <a:rPr lang="da-DK" sz="800" dirty="0"/>
              <a:t> Care 2013, Oct;28(5):647-54</a:t>
            </a:r>
          </a:p>
          <a:p>
            <a:r>
              <a:rPr lang="da-DK" sz="800" dirty="0"/>
              <a:t>2. Eastwood et al; Intensive Care Med 2012, Jan;38(1):91-8</a:t>
            </a:r>
          </a:p>
          <a:p>
            <a:r>
              <a:rPr lang="da-DK" sz="800" dirty="0"/>
              <a:t>3. de </a:t>
            </a:r>
            <a:r>
              <a:rPr lang="da-DK" sz="800" dirty="0" err="1"/>
              <a:t>Graaff</a:t>
            </a:r>
            <a:r>
              <a:rPr lang="da-DK" sz="800" dirty="0"/>
              <a:t> et al; Intensive Care Med 2011 Jan;37(1):46-51</a:t>
            </a:r>
          </a:p>
          <a:p>
            <a:r>
              <a:rPr lang="da-DK" sz="800" dirty="0"/>
              <a:t>4. de </a:t>
            </a:r>
            <a:r>
              <a:rPr lang="da-DK" sz="800" dirty="0" err="1"/>
              <a:t>Jonge</a:t>
            </a:r>
            <a:r>
              <a:rPr lang="da-DK" sz="800" dirty="0"/>
              <a:t> et al; </a:t>
            </a:r>
            <a:r>
              <a:rPr lang="da-DK" sz="800" dirty="0" err="1"/>
              <a:t>Crit</a:t>
            </a:r>
            <a:r>
              <a:rPr lang="da-DK" sz="800" dirty="0"/>
              <a:t> Care 2008, 12(6):R156</a:t>
            </a:r>
          </a:p>
          <a:p>
            <a:r>
              <a:rPr lang="da-DK" sz="800" dirty="0"/>
              <a:t>5. Zhang et Ji; </a:t>
            </a:r>
            <a:r>
              <a:rPr lang="en-US" sz="800" dirty="0" err="1"/>
              <a:t>Sci</a:t>
            </a:r>
            <a:r>
              <a:rPr lang="en-US" sz="800" dirty="0"/>
              <a:t> Rep. 2016 Oct 13;6:35133</a:t>
            </a:r>
            <a:r>
              <a:rPr lang="da-DK" sz="800" dirty="0"/>
              <a:t> </a:t>
            </a:r>
          </a:p>
          <a:p>
            <a:r>
              <a:rPr lang="da-DK" sz="800" dirty="0"/>
              <a:t>6. Dahl et al; Acta </a:t>
            </a:r>
            <a:r>
              <a:rPr lang="da-DK" sz="800" dirty="0" err="1"/>
              <a:t>Anaesthesiol</a:t>
            </a:r>
            <a:r>
              <a:rPr lang="da-DK" sz="800" dirty="0"/>
              <a:t> </a:t>
            </a:r>
            <a:r>
              <a:rPr lang="da-DK" sz="800" dirty="0" err="1"/>
              <a:t>Scand</a:t>
            </a:r>
            <a:r>
              <a:rPr lang="da-DK" sz="800" dirty="0"/>
              <a:t> 2015, 2015 Aug;59(7):859-69</a:t>
            </a:r>
          </a:p>
        </p:txBody>
      </p:sp>
    </p:spTree>
    <p:extLst>
      <p:ext uri="{BB962C8B-B14F-4D97-AF65-F5344CB8AC3E}">
        <p14:creationId xmlns:p14="http://schemas.microsoft.com/office/powerpoint/2010/main" val="37787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Exclusion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990600" y="17351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Methaemoglobinaemia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Expected</a:t>
            </a:r>
            <a:r>
              <a:rPr lang="da-DK" sz="1700" b="1" dirty="0"/>
              <a:t> </a:t>
            </a:r>
            <a:r>
              <a:rPr lang="da-DK" sz="1700" b="1" dirty="0" err="1"/>
              <a:t>use</a:t>
            </a:r>
            <a:r>
              <a:rPr lang="da-DK" sz="1700" b="1" dirty="0"/>
              <a:t> of </a:t>
            </a:r>
            <a:r>
              <a:rPr lang="da-DK" sz="1700" b="1" dirty="0" err="1"/>
              <a:t>hyperbaric</a:t>
            </a:r>
            <a:r>
              <a:rPr lang="da-DK" sz="1700" b="1" dirty="0"/>
              <a:t> oxygen </a:t>
            </a:r>
            <a:r>
              <a:rPr lang="da-DK" sz="1700" b="1" dirty="0" err="1"/>
              <a:t>therapy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Sicle</a:t>
            </a:r>
            <a:r>
              <a:rPr lang="da-DK" sz="1700" b="1" dirty="0"/>
              <a:t> </a:t>
            </a:r>
            <a:r>
              <a:rPr lang="da-DK" sz="1700" b="1" dirty="0" err="1"/>
              <a:t>cell</a:t>
            </a:r>
            <a:r>
              <a:rPr lang="da-DK" sz="1700" b="1" dirty="0"/>
              <a:t> </a:t>
            </a:r>
            <a:r>
              <a:rPr lang="da-DK" sz="1700" b="1" dirty="0" err="1"/>
              <a:t>disease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Consent</a:t>
            </a:r>
            <a:r>
              <a:rPr lang="da-DK" sz="1700" b="1" dirty="0"/>
              <a:t> not </a:t>
            </a:r>
            <a:r>
              <a:rPr lang="da-DK" sz="1700" b="1" dirty="0" err="1"/>
              <a:t>obtainable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Previously</a:t>
            </a:r>
            <a:r>
              <a:rPr lang="da-DK" sz="1700" b="1" dirty="0"/>
              <a:t> </a:t>
            </a:r>
            <a:r>
              <a:rPr lang="da-DK" sz="1700" b="1" dirty="0" err="1"/>
              <a:t>randomised</a:t>
            </a:r>
            <a:r>
              <a:rPr lang="da-DK" sz="1700" b="1" dirty="0"/>
              <a:t> </a:t>
            </a:r>
            <a:r>
              <a:rPr lang="da-DK" sz="1700" b="1" dirty="0" err="1"/>
              <a:t>into</a:t>
            </a:r>
            <a:r>
              <a:rPr lang="da-DK" sz="1700" b="1" dirty="0"/>
              <a:t> the HOT-ICU </a:t>
            </a:r>
            <a:r>
              <a:rPr lang="da-DK" sz="1700" b="1" dirty="0" err="1"/>
              <a:t>trial</a:t>
            </a:r>
            <a:endParaRPr lang="da-DK" sz="1700" b="1" dirty="0"/>
          </a:p>
        </p:txBody>
      </p:sp>
    </p:spTree>
    <p:extLst>
      <p:ext uri="{BB962C8B-B14F-4D97-AF65-F5344CB8AC3E}">
        <p14:creationId xmlns:p14="http://schemas.microsoft.com/office/powerpoint/2010/main" val="27366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Randomisation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868517" y="2055661"/>
            <a:ext cx="8512629" cy="424111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a-DK" sz="2400" b="1" dirty="0" err="1"/>
              <a:t>Eligible</a:t>
            </a:r>
            <a:r>
              <a:rPr lang="da-DK" sz="2400" b="1" dirty="0"/>
              <a:t> patients </a:t>
            </a:r>
            <a:r>
              <a:rPr lang="da-DK" sz="2400" b="1" dirty="0" err="1"/>
              <a:t>will</a:t>
            </a:r>
            <a:r>
              <a:rPr lang="da-DK" sz="2400" b="1" dirty="0"/>
              <a:t> </a:t>
            </a:r>
            <a:r>
              <a:rPr lang="da-DK" sz="2400" b="1" dirty="0" err="1"/>
              <a:t>be</a:t>
            </a:r>
            <a:r>
              <a:rPr lang="da-DK" sz="2400" b="1" dirty="0"/>
              <a:t> </a:t>
            </a:r>
            <a:r>
              <a:rPr lang="da-DK" sz="2400" b="1" dirty="0" err="1"/>
              <a:t>randomised</a:t>
            </a:r>
            <a:r>
              <a:rPr lang="da-DK" sz="2400" b="1" dirty="0"/>
              <a:t> </a:t>
            </a:r>
            <a:r>
              <a:rPr lang="da-DK" sz="2400" b="1" dirty="0" err="1"/>
              <a:t>automatically</a:t>
            </a:r>
            <a:r>
              <a:rPr lang="da-DK" sz="2400" b="1" dirty="0"/>
              <a:t> to an </a:t>
            </a:r>
            <a:r>
              <a:rPr lang="da-DK" sz="2400" b="1" dirty="0" err="1"/>
              <a:t>oxygenation</a:t>
            </a:r>
            <a:r>
              <a:rPr lang="da-DK" sz="2400" b="1" dirty="0"/>
              <a:t> </a:t>
            </a:r>
            <a:r>
              <a:rPr lang="da-DK" sz="2400" b="1" dirty="0" err="1"/>
              <a:t>target</a:t>
            </a:r>
            <a:r>
              <a:rPr lang="da-DK" sz="2400" b="1" dirty="0"/>
              <a:t> (PaO</a:t>
            </a:r>
            <a:r>
              <a:rPr lang="da-DK" sz="2400" b="1" baseline="-25000" dirty="0"/>
              <a:t>2</a:t>
            </a:r>
            <a:r>
              <a:rPr lang="da-DK" sz="2400" b="1" dirty="0"/>
              <a:t>) of:</a:t>
            </a:r>
          </a:p>
          <a:p>
            <a:pPr marL="0" indent="0" algn="ctr">
              <a:buNone/>
              <a:defRPr/>
            </a:pPr>
            <a:endParaRPr lang="da-DK" sz="2400" b="1" dirty="0"/>
          </a:p>
          <a:p>
            <a:pPr marL="0" indent="0" algn="ctr">
              <a:buNone/>
              <a:defRPr/>
            </a:pPr>
            <a:r>
              <a:rPr lang="da-DK" sz="2400" b="1" dirty="0"/>
              <a:t>8.0 kPa      </a:t>
            </a:r>
            <a:r>
              <a:rPr lang="da-DK" sz="2400" dirty="0"/>
              <a:t>or     </a:t>
            </a:r>
            <a:r>
              <a:rPr lang="da-DK" sz="2400" b="1" dirty="0"/>
              <a:t> 12.0 kPa</a:t>
            </a:r>
          </a:p>
          <a:p>
            <a:pPr marL="0" indent="0" algn="ctr">
              <a:buNone/>
              <a:defRPr/>
            </a:pPr>
            <a:endParaRPr lang="da-DK" sz="2600" b="1" dirty="0"/>
          </a:p>
          <a:p>
            <a:pPr>
              <a:defRPr/>
            </a:pPr>
            <a:r>
              <a:rPr lang="en-GB" sz="2400" b="1" dirty="0"/>
              <a:t>Prescribe the allocated oxygenation target in the patient’s ICU chart</a:t>
            </a:r>
          </a:p>
          <a:p>
            <a:pPr>
              <a:defRPr/>
            </a:pPr>
            <a:r>
              <a:rPr lang="en-GB" sz="2400" b="1" dirty="0"/>
              <a:t>Write a note of inclusion in the patient’s medical journal stating the allocated oxygenation target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6645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Interventions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512819" y="2616885"/>
            <a:ext cx="9224026" cy="217283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a-DK" sz="2400" b="1" dirty="0"/>
              <a:t>The </a:t>
            </a:r>
            <a:r>
              <a:rPr lang="da-DK" sz="2400" b="1" dirty="0" err="1"/>
              <a:t>allocated</a:t>
            </a:r>
            <a:r>
              <a:rPr lang="da-DK" sz="2400" b="1" dirty="0"/>
              <a:t> </a:t>
            </a:r>
            <a:r>
              <a:rPr lang="da-DK" sz="2400" b="1" dirty="0" err="1"/>
              <a:t>oxygenation</a:t>
            </a:r>
            <a:r>
              <a:rPr lang="da-DK" sz="2400" b="1" dirty="0"/>
              <a:t> </a:t>
            </a:r>
            <a:r>
              <a:rPr lang="da-DK" sz="2400" b="1" dirty="0" err="1"/>
              <a:t>target</a:t>
            </a:r>
            <a:r>
              <a:rPr lang="da-DK" sz="2400" b="1" dirty="0"/>
              <a:t> </a:t>
            </a:r>
            <a:r>
              <a:rPr lang="da-DK" sz="2400" b="1" dirty="0" err="1"/>
              <a:t>applies</a:t>
            </a:r>
            <a:r>
              <a:rPr lang="da-DK" sz="2400" b="1" dirty="0"/>
              <a:t> </a:t>
            </a:r>
            <a:r>
              <a:rPr lang="da-DK" sz="2400" b="1" dirty="0" err="1"/>
              <a:t>throughout</a:t>
            </a:r>
            <a:r>
              <a:rPr lang="da-DK" sz="2400" b="1" dirty="0"/>
              <a:t> the ICU </a:t>
            </a:r>
            <a:r>
              <a:rPr lang="da-DK" sz="2400" b="1" dirty="0" err="1"/>
              <a:t>stay</a:t>
            </a:r>
            <a:r>
              <a:rPr lang="da-DK" sz="2400" b="1" dirty="0"/>
              <a:t> to a </a:t>
            </a:r>
            <a:r>
              <a:rPr lang="da-DK" sz="2400" b="1" dirty="0" err="1"/>
              <a:t>maximum</a:t>
            </a:r>
            <a:r>
              <a:rPr lang="da-DK" sz="2400" b="1" dirty="0"/>
              <a:t> </a:t>
            </a:r>
            <a:r>
              <a:rPr lang="da-DK" sz="2400" b="1" dirty="0" err="1"/>
              <a:t>duration</a:t>
            </a:r>
            <a:r>
              <a:rPr lang="da-DK" sz="2400" b="1" dirty="0"/>
              <a:t> of 90 </a:t>
            </a:r>
            <a:r>
              <a:rPr lang="da-DK" sz="2400" b="1" dirty="0" err="1"/>
              <a:t>days</a:t>
            </a:r>
            <a:endParaRPr lang="da-DK" sz="2400" b="1" dirty="0"/>
          </a:p>
          <a:p>
            <a:pPr marL="0" indent="0">
              <a:buNone/>
              <a:defRPr/>
            </a:pPr>
            <a:endParaRPr lang="da-DK" sz="2400" b="1" dirty="0"/>
          </a:p>
          <a:p>
            <a:pPr>
              <a:defRPr/>
            </a:pPr>
            <a:r>
              <a:rPr lang="da-DK" sz="2400" b="1" dirty="0"/>
              <a:t>ICU </a:t>
            </a:r>
            <a:r>
              <a:rPr lang="da-DK" sz="2400" b="1" dirty="0" err="1"/>
              <a:t>Readmisions</a:t>
            </a:r>
            <a:r>
              <a:rPr lang="da-DK" sz="2400" b="1" dirty="0"/>
              <a:t> </a:t>
            </a:r>
            <a:r>
              <a:rPr lang="da-DK" sz="2400" b="1" dirty="0" err="1"/>
              <a:t>within</a:t>
            </a:r>
            <a:r>
              <a:rPr lang="da-DK" sz="2400" b="1" dirty="0"/>
              <a:t> 90 </a:t>
            </a:r>
            <a:r>
              <a:rPr lang="da-DK" sz="2400" b="1" dirty="0" err="1"/>
              <a:t>days</a:t>
            </a:r>
            <a:r>
              <a:rPr lang="da-DK" sz="2400" b="1" dirty="0"/>
              <a:t> </a:t>
            </a:r>
            <a:r>
              <a:rPr lang="da-DK" sz="2400" b="1" dirty="0" err="1"/>
              <a:t>continue</a:t>
            </a:r>
            <a:r>
              <a:rPr lang="da-DK" sz="2400" b="1" dirty="0"/>
              <a:t> the </a:t>
            </a:r>
            <a:r>
              <a:rPr lang="da-DK" sz="2400" b="1" dirty="0" err="1"/>
              <a:t>allocated</a:t>
            </a:r>
            <a:r>
              <a:rPr lang="da-DK" sz="2400" b="1" dirty="0"/>
              <a:t> intervention</a:t>
            </a:r>
          </a:p>
          <a:p>
            <a:pPr marL="0" indent="0" algn="ctr">
              <a:buNone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1199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Adherence</a:t>
            </a:r>
            <a:r>
              <a:rPr lang="da-DK" dirty="0">
                <a:latin typeface="Calibri" charset="0"/>
              </a:rPr>
              <a:t> to </a:t>
            </a:r>
            <a:r>
              <a:rPr lang="da-DK" dirty="0" err="1">
                <a:latin typeface="Calibri" charset="0"/>
              </a:rPr>
              <a:t>oxygenation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target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512819" y="2616885"/>
            <a:ext cx="9416438" cy="2172830"/>
          </a:xfrm>
        </p:spPr>
        <p:txBody>
          <a:bodyPr rtlCol="0">
            <a:noAutofit/>
          </a:bodyPr>
          <a:lstStyle/>
          <a:p>
            <a:r>
              <a:rPr lang="en-GB" sz="2400" b="1" dirty="0"/>
              <a:t>FiO</a:t>
            </a:r>
            <a:r>
              <a:rPr lang="en-GB" sz="2400" b="1" baseline="-25000" dirty="0"/>
              <a:t>2</a:t>
            </a:r>
            <a:r>
              <a:rPr lang="en-GB" sz="2400" b="1" dirty="0"/>
              <a:t> is titrated from 0.21 to 1.00 to achieve the allocated PaO</a:t>
            </a:r>
            <a:r>
              <a:rPr lang="en-GB" sz="2400" b="1" baseline="-25000" dirty="0"/>
              <a:t>2</a:t>
            </a:r>
            <a:r>
              <a:rPr lang="en-GB" sz="2400" b="1" dirty="0"/>
              <a:t> in both interventional groups</a:t>
            </a:r>
            <a:endParaRPr lang="da-DK" sz="2400" b="1" dirty="0"/>
          </a:p>
          <a:p>
            <a:pPr marL="0" indent="0">
              <a:buNone/>
              <a:defRPr/>
            </a:pPr>
            <a:endParaRPr lang="da-DK" sz="2400" b="1" dirty="0"/>
          </a:p>
          <a:p>
            <a:pPr>
              <a:defRPr/>
            </a:pPr>
            <a:r>
              <a:rPr lang="da-DK" sz="2400" b="1" dirty="0" err="1"/>
              <a:t>When</a:t>
            </a:r>
            <a:r>
              <a:rPr lang="da-DK" sz="2400" b="1" dirty="0"/>
              <a:t> the </a:t>
            </a:r>
            <a:r>
              <a:rPr lang="da-DK" sz="2400" b="1" dirty="0" err="1"/>
              <a:t>oxygenation</a:t>
            </a:r>
            <a:r>
              <a:rPr lang="da-DK" sz="2400" b="1" dirty="0"/>
              <a:t> is </a:t>
            </a:r>
            <a:r>
              <a:rPr lang="da-DK" sz="2400" b="1" dirty="0" err="1"/>
              <a:t>stabilised</a:t>
            </a:r>
            <a:r>
              <a:rPr lang="da-DK" sz="2400" b="1" dirty="0"/>
              <a:t>, the SpO</a:t>
            </a:r>
            <a:r>
              <a:rPr lang="da-DK" sz="2400" b="1" baseline="-25000" dirty="0"/>
              <a:t>2</a:t>
            </a:r>
            <a:r>
              <a:rPr lang="da-DK" sz="2400" b="1" dirty="0"/>
              <a:t> </a:t>
            </a:r>
            <a:r>
              <a:rPr lang="da-DK" sz="2400" b="1" dirty="0" err="1"/>
              <a:t>can</a:t>
            </a:r>
            <a:r>
              <a:rPr lang="da-DK" sz="2400" b="1" dirty="0"/>
              <a:t> </a:t>
            </a:r>
            <a:r>
              <a:rPr lang="da-DK" sz="2400" b="1" dirty="0" err="1"/>
              <a:t>be</a:t>
            </a:r>
            <a:r>
              <a:rPr lang="da-DK" sz="2400" b="1" dirty="0"/>
              <a:t> </a:t>
            </a:r>
            <a:r>
              <a:rPr lang="da-DK" sz="2400" b="1" dirty="0" err="1"/>
              <a:t>used</a:t>
            </a:r>
            <a:r>
              <a:rPr lang="da-DK" sz="2400" b="1" dirty="0"/>
              <a:t> for </a:t>
            </a:r>
            <a:r>
              <a:rPr lang="da-DK" sz="2400" b="1" dirty="0" err="1"/>
              <a:t>continous</a:t>
            </a:r>
            <a:r>
              <a:rPr lang="da-DK" sz="2400" b="1" dirty="0"/>
              <a:t> FiO</a:t>
            </a:r>
            <a:r>
              <a:rPr lang="da-DK" sz="2400" b="1" baseline="-25000" dirty="0"/>
              <a:t>2</a:t>
            </a:r>
            <a:r>
              <a:rPr lang="da-DK" sz="2400" b="1" dirty="0"/>
              <a:t> titration</a:t>
            </a:r>
          </a:p>
          <a:p>
            <a:pPr marL="0" indent="0" algn="ctr">
              <a:buNone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25738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lvl="1">
              <a:defRPr/>
            </a:pPr>
            <a:r>
              <a:rPr lang="en-GB" b="1" dirty="0"/>
              <a:t>Procedural oxygen supplementation within the ICU above targets should be restricted to the </a:t>
            </a:r>
            <a:r>
              <a:rPr lang="en-GB" b="1"/>
              <a:t>minimally required (in </a:t>
            </a:r>
            <a:r>
              <a:rPr lang="en-GB" b="1" dirty="0"/>
              <a:t>both groups)</a:t>
            </a:r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lvl="1">
              <a:defRPr/>
            </a:pPr>
            <a:r>
              <a:rPr lang="en-GB" b="1" dirty="0"/>
              <a:t>The oxygenation target should be upheld at all means possible during transportation, radiological examination and surgical procedures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>
                <a:latin typeface="Calibri" charset="0"/>
              </a:rPr>
              <a:t>Adherence to oxygenation target</a:t>
            </a:r>
            <a:endParaRPr lang="da-DK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199" y="274638"/>
            <a:ext cx="112652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>
                <a:latin typeface="Calibri" charset="0"/>
              </a:rPr>
              <a:t>Withdrawal</a:t>
            </a:r>
            <a:endParaRPr lang="da-DK" dirty="0">
              <a:latin typeface="Calibri" charset="0"/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en-GB" b="1" dirty="0"/>
              <a:t>A patient can be withdrawn from the trial if:</a:t>
            </a:r>
          </a:p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/>
              <a:t>Consent is withdrawn or not given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/>
              <a:t>A suspected </a:t>
            </a:r>
            <a:r>
              <a:rPr lang="en-GB" b="1"/>
              <a:t>unexpected serious </a:t>
            </a:r>
            <a:r>
              <a:rPr lang="en-GB" b="1" dirty="0"/>
              <a:t>adverse reaction (SUSAR) occurs</a:t>
            </a:r>
          </a:p>
          <a:p>
            <a:pPr lvl="4">
              <a:defRPr/>
            </a:pPr>
            <a:endParaRPr lang="en-GB" b="1" dirty="0"/>
          </a:p>
          <a:p>
            <a:pPr lvl="4">
              <a:defRPr/>
            </a:pPr>
            <a:r>
              <a:rPr lang="en-GB" sz="2400" b="1" dirty="0"/>
              <a:t>Fill in the withdrawal form in the </a:t>
            </a:r>
            <a:r>
              <a:rPr lang="en-GB" sz="2400" b="1" dirty="0" err="1"/>
              <a:t>eCRF</a:t>
            </a:r>
            <a:r>
              <a:rPr lang="en-GB" sz="2400" b="1" dirty="0"/>
              <a:t> (</a:t>
            </a:r>
            <a:r>
              <a:rPr lang="en-GB" sz="2400" b="1" dirty="0">
                <a:hlinkClick r:id="rId5"/>
              </a:rPr>
              <a:t>www.cric.nu/hot-icu</a:t>
            </a:r>
            <a:r>
              <a:rPr lang="en-GB" sz="2400" b="1" dirty="0"/>
              <a:t>)</a:t>
            </a:r>
          </a:p>
          <a:p>
            <a:pPr lvl="4">
              <a:defRPr/>
            </a:pPr>
            <a:endParaRPr lang="en-GB" sz="2400" b="1" dirty="0"/>
          </a:p>
          <a:p>
            <a:pPr lvl="4">
              <a:defRPr/>
            </a:pPr>
            <a:r>
              <a:rPr lang="en-GB" sz="2400" b="1" dirty="0"/>
              <a:t>Continue data registration (daily forms) unless consent for this is also withdrawn</a:t>
            </a:r>
          </a:p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365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SUSAR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400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1678017" y="1987811"/>
            <a:ext cx="8893629" cy="3826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Suspected Unexpected Serious Adverse Reaction (SUSAR)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dirty="0"/>
              <a:t>Is defined as serious adverse reactions directly related to oxygen which is not </a:t>
            </a:r>
            <a:r>
              <a:rPr lang="en-US" dirty="0"/>
              <a:t>described in the summary product characteristics of oxygen (ARDS or atelectasis)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US" sz="26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US" sz="2600" b="1" dirty="0"/>
              <a:t>If SUSAR occurs, withdraw the patient from the trial and contact the sponsor or coordinating investigator immediately 		              (</a:t>
            </a:r>
            <a:r>
              <a:rPr lang="en-US" sz="2600" b="1" dirty="0">
                <a:hlinkClick r:id="rId5"/>
              </a:rPr>
              <a:t>hot-icu@cric.nu</a:t>
            </a:r>
            <a:r>
              <a:rPr lang="en-US" sz="2600" b="1" dirty="0"/>
              <a:t> or +45 2118 2543)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US" sz="26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US" sz="2600" b="1" dirty="0"/>
              <a:t>Fill in the SUSAR report form (#14 in the Site Master File) and e-mail it to sponsor: </a:t>
            </a:r>
            <a:r>
              <a:rPr lang="en-US" sz="2600" b="1" dirty="0">
                <a:hlinkClick r:id="rId5"/>
              </a:rPr>
              <a:t>hot-icu@cric.nu</a:t>
            </a: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16280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Daily</a:t>
            </a:r>
            <a:r>
              <a:rPr lang="da-DK" dirty="0">
                <a:latin typeface="Calibri" charset="0"/>
              </a:rPr>
              <a:t> forms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1839684" y="1730876"/>
            <a:ext cx="8893629" cy="4365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In </a:t>
            </a:r>
            <a:r>
              <a:rPr lang="en-GB" sz="3000" b="1" dirty="0" err="1"/>
              <a:t>eCRF</a:t>
            </a:r>
            <a:r>
              <a:rPr lang="en-GB" sz="3000" b="1" dirty="0"/>
              <a:t> at </a:t>
            </a:r>
            <a:r>
              <a:rPr lang="en-GB" sz="3000" b="1" dirty="0">
                <a:hlinkClick r:id="rId5"/>
              </a:rPr>
              <a:t>www.cric.nu/hot-icu</a:t>
            </a: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An ICU day is defined to be from 06.00h to 06.00h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Daily forms should be fulfilled continuously throughout ICU admission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To note: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12-hour highest and lowest PaO</a:t>
            </a:r>
            <a:r>
              <a:rPr lang="en-GB" sz="3000" b="1" baseline="-25000" dirty="0"/>
              <a:t>2</a:t>
            </a:r>
            <a:r>
              <a:rPr lang="en-GB" sz="3000" b="1" dirty="0"/>
              <a:t> (with SaO</a:t>
            </a:r>
            <a:r>
              <a:rPr lang="en-GB" sz="3000" b="1" baseline="-25000" dirty="0"/>
              <a:t>2</a:t>
            </a:r>
            <a:r>
              <a:rPr lang="en-GB" sz="3000" b="1" dirty="0"/>
              <a:t> and FiO</a:t>
            </a:r>
            <a:r>
              <a:rPr lang="en-GB" sz="3000" b="1" baseline="-25000" dirty="0"/>
              <a:t>2</a:t>
            </a:r>
            <a:r>
              <a:rPr lang="en-GB" sz="3000" b="1" dirty="0"/>
              <a:t>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	-</a:t>
            </a:r>
            <a:r>
              <a:rPr lang="en-GB" sz="2600" b="1" dirty="0"/>
              <a:t>Obs. Use specified conversion table to calculate FiO</a:t>
            </a:r>
            <a:r>
              <a:rPr lang="en-GB" sz="2600" b="1" baseline="-25000" dirty="0"/>
              <a:t>2</a:t>
            </a:r>
            <a:r>
              <a:rPr lang="en-GB" sz="2600" b="1" dirty="0"/>
              <a:t> in ‘open systems’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TV, PEEP and P</a:t>
            </a:r>
            <a:r>
              <a:rPr lang="en-GB" sz="3000" b="1" baseline="-25000" dirty="0"/>
              <a:t>peak</a:t>
            </a:r>
            <a:r>
              <a:rPr lang="en-GB" sz="3000" b="1" dirty="0"/>
              <a:t> every day at 08.00h (if mechanically ventilated)</a:t>
            </a:r>
            <a:endParaRPr lang="en-GB" sz="3000" b="1" baseline="-25000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3299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1678017" y="2667047"/>
            <a:ext cx="8893629" cy="169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000" b="1" dirty="0"/>
              <a:t>When a patient is discharged from the ICU or dies within the ICU, complete the Discharge and Readmission form at </a:t>
            </a:r>
            <a:r>
              <a:rPr lang="en-GB" sz="3000" b="1" dirty="0">
                <a:hlinkClick r:id="rId5"/>
              </a:rPr>
              <a:t>www.cric.nu/hot-icu</a:t>
            </a: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50371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 charset="0"/>
              </a:rPr>
              <a:t>Discharge, transfer and death</a:t>
            </a:r>
          </a:p>
        </p:txBody>
      </p:sp>
    </p:spTree>
    <p:extLst>
      <p:ext uri="{BB962C8B-B14F-4D97-AF65-F5344CB8AC3E}">
        <p14:creationId xmlns:p14="http://schemas.microsoft.com/office/powerpoint/2010/main" val="16133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527222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alibri" charset="0"/>
              </a:rPr>
              <a:t>90-day follow up</a:t>
            </a:r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>
            <a:off x="1266770" y="2073453"/>
            <a:ext cx="9716124" cy="384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4400" b="1" dirty="0"/>
              <a:t>Complete the 90-day follow-up form at </a:t>
            </a:r>
            <a:r>
              <a:rPr lang="en-GB" sz="4400" b="1" dirty="0">
                <a:hlinkClick r:id="rId5"/>
              </a:rPr>
              <a:t>www.cric.nu/hot-icu</a:t>
            </a:r>
            <a:endParaRPr lang="en-GB" sz="44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Readmission to hospital (days readmitted within the 90-day period)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Use of dialysis within the regular ward?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11638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1882588" y="1955974"/>
            <a:ext cx="8229600" cy="6046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en-GB" b="1" dirty="0"/>
              <a:t>ICU Cohort, North Denmark Region</a:t>
            </a: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lvl="1">
              <a:buFont typeface="Arial"/>
              <a:buChar char="•"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da-DK" b="1" dirty="0"/>
          </a:p>
        </p:txBody>
      </p:sp>
      <p:sp>
        <p:nvSpPr>
          <p:cNvPr id="15" name="Rektangel 14"/>
          <p:cNvSpPr/>
          <p:nvPr/>
        </p:nvSpPr>
        <p:spPr>
          <a:xfrm>
            <a:off x="3405101" y="2560638"/>
            <a:ext cx="709257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261.355 PaO</a:t>
            </a:r>
            <a:r>
              <a:rPr lang="en-GB" sz="2200" b="1" baseline="-25000" dirty="0"/>
              <a:t>2</a:t>
            </a:r>
            <a:r>
              <a:rPr lang="en-GB" sz="2200" b="1" dirty="0"/>
              <a:t> values from 7001 patients</a:t>
            </a:r>
          </a:p>
          <a:p>
            <a:endParaRPr lang="en-GB" sz="2200" b="1" dirty="0">
              <a:ea typeface="Times New Roman" panose="02020603050405020304" pitchFamily="18" charset="0"/>
            </a:endParaRPr>
          </a:p>
          <a:p>
            <a:r>
              <a:rPr lang="en-GB" sz="2200" b="1" dirty="0">
                <a:ea typeface="Times New Roman" panose="02020603050405020304" pitchFamily="18" charset="0"/>
              </a:rPr>
              <a:t>Mean PaO</a:t>
            </a:r>
            <a:r>
              <a:rPr lang="en-GB" sz="2200" b="1" baseline="-25000" dirty="0">
                <a:ea typeface="Times New Roman" panose="02020603050405020304" pitchFamily="18" charset="0"/>
              </a:rPr>
              <a:t>2</a:t>
            </a:r>
            <a:r>
              <a:rPr lang="en-GB" sz="2200" b="1" dirty="0">
                <a:ea typeface="Times New Roman" panose="02020603050405020304" pitchFamily="18" charset="0"/>
              </a:rPr>
              <a:t>: 12.4 </a:t>
            </a:r>
            <a:r>
              <a:rPr lang="en-GB" sz="2200" b="1" dirty="0" err="1">
                <a:ea typeface="Times New Roman" panose="02020603050405020304" pitchFamily="18" charset="0"/>
              </a:rPr>
              <a:t>kPa</a:t>
            </a:r>
            <a:r>
              <a:rPr lang="en-GB" sz="2200" b="1" dirty="0">
                <a:ea typeface="Times New Roman" panose="02020603050405020304" pitchFamily="18" charset="0"/>
              </a:rPr>
              <a:t> (95 % reference interval 7.3-23.4 </a:t>
            </a:r>
            <a:r>
              <a:rPr lang="en-GB" sz="2200" b="1" dirty="0" err="1">
                <a:ea typeface="Times New Roman" panose="02020603050405020304" pitchFamily="18" charset="0"/>
              </a:rPr>
              <a:t>kPa</a:t>
            </a:r>
            <a:r>
              <a:rPr lang="en-GB" sz="2200" b="1" dirty="0">
                <a:ea typeface="Times New Roman" panose="02020603050405020304" pitchFamily="18" charset="0"/>
              </a:rPr>
              <a:t>)</a:t>
            </a:r>
            <a:endParaRPr lang="en-GB" sz="2200" b="1" dirty="0"/>
          </a:p>
          <a:p>
            <a:endParaRPr lang="en-GB" sz="2200" b="1" dirty="0"/>
          </a:p>
          <a:p>
            <a:r>
              <a:rPr lang="da-DK" sz="2200" b="1" dirty="0"/>
              <a:t>Mean FiO</a:t>
            </a:r>
            <a:r>
              <a:rPr lang="da-DK" sz="2200" b="1" baseline="-25000" dirty="0"/>
              <a:t>2 </a:t>
            </a:r>
            <a:r>
              <a:rPr lang="da-DK" sz="2200" b="1" dirty="0"/>
              <a:t>(</a:t>
            </a:r>
            <a:r>
              <a:rPr lang="da-DK" sz="2200" b="1" dirty="0" err="1"/>
              <a:t>during</a:t>
            </a:r>
            <a:r>
              <a:rPr lang="da-DK" sz="2200" b="1" dirty="0"/>
              <a:t> </a:t>
            </a:r>
            <a:r>
              <a:rPr lang="da-DK" sz="2200" b="1" dirty="0" err="1"/>
              <a:t>mechanical</a:t>
            </a:r>
            <a:r>
              <a:rPr lang="da-DK" sz="2200" b="1" dirty="0"/>
              <a:t> ventilation)</a:t>
            </a:r>
            <a:r>
              <a:rPr lang="en-GB" sz="2200" b="1" dirty="0">
                <a:ea typeface="Times New Roman" panose="02020603050405020304" pitchFamily="18" charset="0"/>
              </a:rPr>
              <a:t>: 0.47 (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0.30-0.95</a:t>
            </a:r>
            <a:r>
              <a:rPr lang="en-GB" sz="2200" b="1" dirty="0">
                <a:ea typeface="Times New Roman" panose="02020603050405020304" pitchFamily="18" charset="0"/>
              </a:rPr>
              <a:t>)</a:t>
            </a:r>
            <a:endParaRPr lang="da-DK" sz="2200" b="1" dirty="0"/>
          </a:p>
          <a:p>
            <a:endParaRPr lang="da-DK" sz="2200" b="1" baseline="-25000" dirty="0"/>
          </a:p>
        </p:txBody>
      </p:sp>
      <p:sp>
        <p:nvSpPr>
          <p:cNvPr id="16" name="Pladsholder til indhold 2"/>
          <p:cNvSpPr txBox="1">
            <a:spLocks/>
          </p:cNvSpPr>
          <p:nvPr/>
        </p:nvSpPr>
        <p:spPr>
          <a:xfrm>
            <a:off x="1723160" y="4708564"/>
            <a:ext cx="8803343" cy="1240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da-DK" sz="2200" b="1" dirty="0"/>
              <a:t>A PaO</a:t>
            </a:r>
            <a:r>
              <a:rPr lang="da-DK" sz="2200" b="1" baseline="-25000" dirty="0"/>
              <a:t>2</a:t>
            </a:r>
            <a:r>
              <a:rPr lang="da-DK" sz="2200" b="1" dirty="0"/>
              <a:t> of 8.0 kPa is generally </a:t>
            </a:r>
            <a:r>
              <a:rPr lang="da-DK" sz="2200" b="1" dirty="0" err="1"/>
              <a:t>considered</a:t>
            </a:r>
            <a:r>
              <a:rPr lang="da-DK" sz="2200" b="1" dirty="0"/>
              <a:t> </a:t>
            </a:r>
            <a:r>
              <a:rPr lang="da-DK" sz="2200" b="1" dirty="0" err="1"/>
              <a:t>above</a:t>
            </a:r>
            <a:r>
              <a:rPr lang="da-DK" sz="2200" b="1" dirty="0"/>
              <a:t> the limit of hypoxia</a:t>
            </a:r>
            <a:r>
              <a:rPr lang="da-DK" sz="2200" b="1" baseline="30000" dirty="0"/>
              <a:t>1,2</a:t>
            </a:r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r>
              <a:rPr lang="da-DK" sz="2200" b="1" dirty="0"/>
              <a:t>No </a:t>
            </a:r>
            <a:r>
              <a:rPr lang="da-DK" sz="2200" b="1" dirty="0" err="1"/>
              <a:t>documented</a:t>
            </a:r>
            <a:r>
              <a:rPr lang="da-DK" sz="2200" b="1" dirty="0"/>
              <a:t> positive </a:t>
            </a:r>
            <a:r>
              <a:rPr lang="da-DK" sz="2200" b="1" dirty="0" err="1"/>
              <a:t>effect</a:t>
            </a:r>
            <a:r>
              <a:rPr lang="da-DK" sz="2200" b="1" dirty="0"/>
              <a:t> of PaO</a:t>
            </a:r>
            <a:r>
              <a:rPr lang="da-DK" sz="2200" b="1" baseline="-25000" dirty="0"/>
              <a:t>2</a:t>
            </a:r>
            <a:r>
              <a:rPr lang="da-DK" sz="2200" b="1" dirty="0"/>
              <a:t> </a:t>
            </a:r>
            <a:r>
              <a:rPr lang="da-DK" sz="2200" b="1" dirty="0" err="1"/>
              <a:t>above</a:t>
            </a:r>
            <a:r>
              <a:rPr lang="en-GB" sz="2200" b="1" dirty="0"/>
              <a:t> 8.0 kPa</a:t>
            </a:r>
            <a:r>
              <a:rPr lang="en-GB" sz="2200" b="1" baseline="30000" dirty="0"/>
              <a:t>1</a:t>
            </a:r>
            <a:endParaRPr lang="da-DK" sz="2200" b="1" baseline="30000" dirty="0"/>
          </a:p>
        </p:txBody>
      </p:sp>
      <p:sp>
        <p:nvSpPr>
          <p:cNvPr id="17" name="Tekstfelt 16"/>
          <p:cNvSpPr txBox="1"/>
          <p:nvPr/>
        </p:nvSpPr>
        <p:spPr>
          <a:xfrm>
            <a:off x="9565341" y="6519447"/>
            <a:ext cx="262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1. </a:t>
            </a:r>
            <a:r>
              <a:rPr lang="da-DK" sz="800" dirty="0" err="1"/>
              <a:t>O’driscoll</a:t>
            </a:r>
            <a:r>
              <a:rPr lang="da-DK" sz="800" dirty="0"/>
              <a:t> et al; </a:t>
            </a:r>
            <a:r>
              <a:rPr lang="en-US" sz="800" dirty="0"/>
              <a:t>Thorax 2008 Oct;63 </a:t>
            </a:r>
            <a:r>
              <a:rPr lang="en-US" sz="800" dirty="0" err="1"/>
              <a:t>Suppl</a:t>
            </a:r>
            <a:r>
              <a:rPr lang="en-US" sz="800" dirty="0"/>
              <a:t> 6:vi1-68</a:t>
            </a:r>
            <a:r>
              <a:rPr lang="da-DK" sz="800" dirty="0"/>
              <a:t> </a:t>
            </a:r>
          </a:p>
          <a:p>
            <a:r>
              <a:rPr lang="da-DK" sz="800" dirty="0"/>
              <a:t>2. </a:t>
            </a:r>
            <a:r>
              <a:rPr lang="da-DK" sz="800" dirty="0" err="1"/>
              <a:t>Bein</a:t>
            </a:r>
            <a:r>
              <a:rPr lang="da-DK" sz="800" dirty="0"/>
              <a:t> et al.; </a:t>
            </a:r>
            <a:r>
              <a:rPr lang="en-US" sz="800" dirty="0"/>
              <a:t>Intensive Care Med. 2016 May;42(5):699-711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0108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8" name="Pladsholder til indhold 2"/>
          <p:cNvSpPr txBox="1">
            <a:spLocks/>
          </p:cNvSpPr>
          <p:nvPr/>
        </p:nvSpPr>
        <p:spPr>
          <a:xfrm>
            <a:off x="1266770" y="2073453"/>
            <a:ext cx="9716124" cy="384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4400" b="1" dirty="0"/>
              <a:t>Complete the one-year follow-up form at </a:t>
            </a:r>
            <a:r>
              <a:rPr lang="en-GB" sz="4400" b="1" dirty="0">
                <a:hlinkClick r:id="rId5"/>
              </a:rPr>
              <a:t>www.cric.nu/hot-icu</a:t>
            </a:r>
            <a:endParaRPr lang="en-GB" sz="44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Mortality (Drawn from the CPR registry in Denmark)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 err="1"/>
              <a:t>EuroQoL</a:t>
            </a:r>
            <a:r>
              <a:rPr lang="en-GB" sz="3000" b="1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RBANS (Cognitive function score) in selected sites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27222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alibri" charset="0"/>
              </a:rPr>
              <a:t>One-year follow up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023" y="1735139"/>
            <a:ext cx="7567618" cy="47305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57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Trial Documents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49828" y="14176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hlinkClick r:id="rId5"/>
              </a:rPr>
              <a:t>www.cric.nu/hot-icu</a:t>
            </a:r>
            <a:endParaRPr lang="da-DK" sz="4000" dirty="0">
              <a:latin typeface="Calibri" charset="0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057" y="2353804"/>
            <a:ext cx="5294314" cy="4068024"/>
          </a:xfrm>
          <a:prstGeom prst="rect">
            <a:avLst/>
          </a:prstGeom>
        </p:spPr>
      </p:pic>
      <p:cxnSp>
        <p:nvCxnSpPr>
          <p:cNvPr id="15" name="Lige pilforbindelse 14"/>
          <p:cNvCxnSpPr/>
          <p:nvPr/>
        </p:nvCxnSpPr>
        <p:spPr>
          <a:xfrm flipH="1">
            <a:off x="8236160" y="4648200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8448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Contact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2939846" y="1987811"/>
            <a:ext cx="6369972" cy="2780132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HOT-ICU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+45 2118 2543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4" name="Tekstfelt 3"/>
          <p:cNvSpPr txBox="1"/>
          <p:nvPr/>
        </p:nvSpPr>
        <p:spPr>
          <a:xfrm>
            <a:off x="4448432" y="5178072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or</a:t>
            </a:r>
          </a:p>
          <a:p>
            <a:pPr algn="ctr"/>
            <a:r>
              <a:rPr lang="en-GB" sz="2600" b="1" dirty="0">
                <a:hlinkClick r:id="rId5"/>
              </a:rPr>
              <a:t>hot-icu@cric.nu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7711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Thank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you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4" name="Undertitel 2"/>
          <p:cNvSpPr txBox="1">
            <a:spLocks/>
          </p:cNvSpPr>
          <p:nvPr/>
        </p:nvSpPr>
        <p:spPr>
          <a:xfrm>
            <a:off x="2851855" y="3824482"/>
            <a:ext cx="6400800" cy="21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dirty="0"/>
              <a:t>hot-icu@cric.nu</a:t>
            </a:r>
            <a:br>
              <a:rPr lang="da-DK" dirty="0"/>
            </a:br>
            <a:r>
              <a:rPr lang="da-DK" dirty="0"/>
              <a:t>www.cric.nu/hot-icu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524" y="2655705"/>
            <a:ext cx="753461" cy="10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indhold 2"/>
          <p:cNvSpPr>
            <a:spLocks noGrp="1"/>
          </p:cNvSpPr>
          <p:nvPr>
            <p:ph idx="1"/>
          </p:nvPr>
        </p:nvSpPr>
        <p:spPr>
          <a:xfrm>
            <a:off x="1882588" y="1955974"/>
            <a:ext cx="8229600" cy="604663"/>
          </a:xfrm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b="1" dirty="0"/>
              <a:t>Hyperoxaemia and </a:t>
            </a:r>
            <a:r>
              <a:rPr lang="da-DK" b="1" dirty="0" err="1"/>
              <a:t>mortality</a:t>
            </a: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lvl="1">
              <a:buFont typeface="Arial"/>
              <a:buChar char="•"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da-DK" b="1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/>
          <a:srcRect r="7027"/>
          <a:stretch/>
        </p:blipFill>
        <p:spPr>
          <a:xfrm>
            <a:off x="6522866" y="1188411"/>
            <a:ext cx="4296863" cy="297515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36" y="1062723"/>
            <a:ext cx="4801859" cy="3226528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9085183" y="4113756"/>
            <a:ext cx="2637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000" dirty="0"/>
              <a:t>Zhang, Z et Ji, X; </a:t>
            </a:r>
            <a:r>
              <a:rPr lang="en-US" sz="1000" dirty="0" err="1"/>
              <a:t>Sci</a:t>
            </a:r>
            <a:r>
              <a:rPr lang="en-US" sz="1000" dirty="0"/>
              <a:t> Rep. 2016 Oct 13;6:35133</a:t>
            </a:r>
            <a:endParaRPr lang="da-DK" sz="1000" dirty="0"/>
          </a:p>
        </p:txBody>
      </p:sp>
      <p:sp>
        <p:nvSpPr>
          <p:cNvPr id="15" name="Rektangel 14"/>
          <p:cNvSpPr/>
          <p:nvPr/>
        </p:nvSpPr>
        <p:spPr>
          <a:xfrm>
            <a:off x="7952675" y="6523609"/>
            <a:ext cx="37481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Helmerhorst</a:t>
            </a:r>
            <a:r>
              <a:rPr lang="en-US" sz="1000" dirty="0"/>
              <a:t> et al; </a:t>
            </a:r>
            <a:r>
              <a:rPr lang="en-US" sz="1000" dirty="0" err="1"/>
              <a:t>Crit</a:t>
            </a:r>
            <a:r>
              <a:rPr lang="en-US" sz="1000" dirty="0"/>
              <a:t> Care Med. 2016 Oct 19. [</a:t>
            </a:r>
            <a:r>
              <a:rPr lang="en-US" sz="1000" dirty="0" err="1"/>
              <a:t>Epub</a:t>
            </a:r>
            <a:r>
              <a:rPr lang="en-US" sz="1000" dirty="0"/>
              <a:t> ahead of print]</a:t>
            </a:r>
            <a:endParaRPr lang="da-DK" sz="1000" dirty="0"/>
          </a:p>
        </p:txBody>
      </p:sp>
      <p:sp>
        <p:nvSpPr>
          <p:cNvPr id="16" name="Rektangel 15"/>
          <p:cNvSpPr/>
          <p:nvPr/>
        </p:nvSpPr>
        <p:spPr>
          <a:xfrm>
            <a:off x="462236" y="4212614"/>
            <a:ext cx="23920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000" dirty="0"/>
              <a:t>de </a:t>
            </a:r>
            <a:r>
              <a:rPr lang="da-DK" sz="1000" dirty="0" err="1"/>
              <a:t>Jonge</a:t>
            </a:r>
            <a:r>
              <a:rPr lang="da-DK" sz="1000" dirty="0"/>
              <a:t> et al.; </a:t>
            </a:r>
            <a:r>
              <a:rPr lang="da-DK" sz="1000" dirty="0" err="1"/>
              <a:t>Crit</a:t>
            </a:r>
            <a:r>
              <a:rPr lang="da-DK" sz="1000" dirty="0"/>
              <a:t> Care. 2008;12(6):R156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981" y="4053104"/>
            <a:ext cx="3646694" cy="27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773684" y="2761628"/>
            <a:ext cx="1094875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	- Increased formation of reactive oxygen species (ROS)</a:t>
            </a:r>
            <a:r>
              <a:rPr lang="en-US" sz="2500" b="1" baseline="30000" dirty="0"/>
              <a:t>1,2</a:t>
            </a:r>
            <a:r>
              <a:rPr lang="en-US" sz="2500" b="1" dirty="0"/>
              <a:t> </a:t>
            </a:r>
          </a:p>
          <a:p>
            <a:endParaRPr lang="da-DK" sz="2500" b="1" dirty="0"/>
          </a:p>
          <a:p>
            <a:r>
              <a:rPr lang="da-DK" sz="2500" b="1" dirty="0"/>
              <a:t>	- Hyperoxaemic vasoconstriction</a:t>
            </a:r>
            <a:r>
              <a:rPr lang="da-DK" sz="2500" b="1" baseline="30000" dirty="0"/>
              <a:t>3,4</a:t>
            </a:r>
            <a:r>
              <a:rPr lang="da-DK" sz="2500" b="1" dirty="0"/>
              <a:t> → Potential </a:t>
            </a:r>
            <a:r>
              <a:rPr lang="da-DK" sz="2500" b="1" dirty="0" err="1"/>
              <a:t>paradox</a:t>
            </a:r>
            <a:r>
              <a:rPr lang="da-DK" sz="2500" b="1" dirty="0"/>
              <a:t> </a:t>
            </a:r>
            <a:r>
              <a:rPr lang="da-DK" sz="2500" b="1" dirty="0" err="1"/>
              <a:t>tissue</a:t>
            </a:r>
            <a:r>
              <a:rPr lang="da-DK" sz="2500" b="1" dirty="0"/>
              <a:t> hypoxia</a:t>
            </a:r>
            <a:r>
              <a:rPr lang="da-DK" sz="2500" b="1" baseline="30000" dirty="0"/>
              <a:t>5</a:t>
            </a:r>
          </a:p>
          <a:p>
            <a:endParaRPr lang="da-DK" sz="2500" b="1" dirty="0"/>
          </a:p>
          <a:p>
            <a:r>
              <a:rPr lang="da-DK" sz="2500" b="1" dirty="0"/>
              <a:t>	- </a:t>
            </a:r>
            <a:r>
              <a:rPr lang="da-DK" sz="2500" b="1" dirty="0" err="1"/>
              <a:t>Absorbtion</a:t>
            </a:r>
            <a:r>
              <a:rPr lang="da-DK" sz="2500" b="1" dirty="0"/>
              <a:t> atelectasis</a:t>
            </a:r>
            <a:r>
              <a:rPr lang="da-DK" sz="2500" b="1" baseline="30000" dirty="0"/>
              <a:t>6,7,8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1824716" y="1735139"/>
            <a:ext cx="8229600" cy="604663"/>
          </a:xfrm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3000" b="1" dirty="0" err="1"/>
              <a:t>Hyperoxia</a:t>
            </a:r>
            <a:r>
              <a:rPr lang="da-DK" sz="3000" b="1" dirty="0"/>
              <a:t> - </a:t>
            </a:r>
            <a:r>
              <a:rPr lang="da-DK" sz="3000" b="1" dirty="0" err="1"/>
              <a:t>adverse</a:t>
            </a:r>
            <a:r>
              <a:rPr lang="da-DK" sz="3000" b="1" dirty="0"/>
              <a:t> </a:t>
            </a:r>
            <a:r>
              <a:rPr lang="da-DK" sz="3000" b="1" dirty="0" err="1"/>
              <a:t>reactions</a:t>
            </a:r>
            <a:endParaRPr lang="da-DK" sz="3000" b="1" dirty="0"/>
          </a:p>
        </p:txBody>
      </p:sp>
      <p:sp>
        <p:nvSpPr>
          <p:cNvPr id="14" name="Tekstfelt 13"/>
          <p:cNvSpPr txBox="1"/>
          <p:nvPr/>
        </p:nvSpPr>
        <p:spPr>
          <a:xfrm>
            <a:off x="9135035" y="5774216"/>
            <a:ext cx="305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1. </a:t>
            </a:r>
            <a:r>
              <a:rPr lang="en-US" sz="800" dirty="0" err="1"/>
              <a:t>Kallet</a:t>
            </a:r>
            <a:r>
              <a:rPr lang="en-US" sz="800" dirty="0"/>
              <a:t> et al; </a:t>
            </a:r>
            <a:r>
              <a:rPr lang="en-US" sz="800" dirty="0" err="1"/>
              <a:t>Respir</a:t>
            </a:r>
            <a:r>
              <a:rPr lang="en-US" sz="800" dirty="0"/>
              <a:t> Care </a:t>
            </a:r>
            <a:r>
              <a:rPr lang="da-DK" sz="800" dirty="0"/>
              <a:t>2013 Jan;58(1):123-41</a:t>
            </a:r>
            <a:endParaRPr lang="en-US" sz="800" dirty="0"/>
          </a:p>
          <a:p>
            <a:r>
              <a:rPr lang="en-US" sz="800" dirty="0"/>
              <a:t>2. </a:t>
            </a:r>
            <a:r>
              <a:rPr lang="en-US" sz="800" dirty="0" err="1"/>
              <a:t>Helmerhorst</a:t>
            </a:r>
            <a:r>
              <a:rPr lang="en-US" sz="800" dirty="0"/>
              <a:t> et al; </a:t>
            </a:r>
            <a:r>
              <a:rPr lang="en-US" sz="800" dirty="0" err="1"/>
              <a:t>Crit</a:t>
            </a:r>
            <a:r>
              <a:rPr lang="en-US" sz="800" dirty="0"/>
              <a:t> Care 2015</a:t>
            </a:r>
            <a:r>
              <a:rPr lang="da-DK" sz="800" dirty="0"/>
              <a:t> </a:t>
            </a:r>
            <a:r>
              <a:rPr lang="da-DK" sz="800" dirty="0" err="1"/>
              <a:t>Aug</a:t>
            </a:r>
            <a:r>
              <a:rPr lang="da-DK" sz="800" dirty="0"/>
              <a:t> 17;19:284</a:t>
            </a:r>
            <a:endParaRPr lang="en-US" sz="800" dirty="0"/>
          </a:p>
          <a:p>
            <a:r>
              <a:rPr lang="da-DK" sz="800" dirty="0"/>
              <a:t>3. Floyd et al.; J </a:t>
            </a:r>
            <a:r>
              <a:rPr lang="da-DK" sz="800" dirty="0" err="1"/>
              <a:t>Appl</a:t>
            </a:r>
            <a:r>
              <a:rPr lang="da-DK" sz="800" dirty="0"/>
              <a:t> Physiol (1985). 2003 Dec;95(6):2453-61 </a:t>
            </a:r>
          </a:p>
          <a:p>
            <a:r>
              <a:rPr lang="en-US" sz="800" dirty="0"/>
              <a:t>4. </a:t>
            </a:r>
            <a:r>
              <a:rPr lang="en-US" sz="800" dirty="0" err="1"/>
              <a:t>Bak</a:t>
            </a:r>
            <a:r>
              <a:rPr lang="en-US" sz="800" dirty="0"/>
              <a:t> et al.; Acta </a:t>
            </a:r>
            <a:r>
              <a:rPr lang="en-US" sz="800" dirty="0" err="1"/>
              <a:t>Physiol</a:t>
            </a:r>
            <a:r>
              <a:rPr lang="en-US" sz="800" dirty="0"/>
              <a:t> (</a:t>
            </a:r>
            <a:r>
              <a:rPr lang="en-US" sz="800" dirty="0" err="1"/>
              <a:t>Oxf</a:t>
            </a:r>
            <a:r>
              <a:rPr lang="en-US" sz="800" dirty="0"/>
              <a:t>). 2007 Sep;191(1):15-24</a:t>
            </a:r>
          </a:p>
          <a:p>
            <a:r>
              <a:rPr lang="en-US" sz="800" dirty="0"/>
              <a:t>5. Stub et al.; </a:t>
            </a:r>
            <a:r>
              <a:rPr lang="da-DK" sz="800" dirty="0"/>
              <a:t>Circulation. 2015 Jun 16;131(24):2143-50.</a:t>
            </a:r>
            <a:r>
              <a:rPr lang="en-US" sz="800" dirty="0"/>
              <a:t>6</a:t>
            </a:r>
          </a:p>
          <a:p>
            <a:r>
              <a:rPr lang="en-US" sz="800" dirty="0"/>
              <a:t>6. </a:t>
            </a:r>
            <a:r>
              <a:rPr lang="en-US" sz="800" dirty="0" err="1"/>
              <a:t>Rothen</a:t>
            </a:r>
            <a:r>
              <a:rPr lang="en-US" sz="800" dirty="0"/>
              <a:t> et al.; </a:t>
            </a:r>
            <a:r>
              <a:rPr lang="fr-FR" sz="800" dirty="0"/>
              <a:t>Lancet. 1995 Jun 3;345(8962):1387-91</a:t>
            </a:r>
          </a:p>
          <a:p>
            <a:r>
              <a:rPr lang="en-US" sz="800" dirty="0"/>
              <a:t>7. </a:t>
            </a:r>
            <a:r>
              <a:rPr lang="en-US" sz="800" dirty="0" err="1"/>
              <a:t>Rothen</a:t>
            </a:r>
            <a:r>
              <a:rPr lang="en-US" sz="800" dirty="0"/>
              <a:t> et al.; </a:t>
            </a:r>
            <a:r>
              <a:rPr lang="da-DK" sz="800" dirty="0"/>
              <a:t>Br J </a:t>
            </a:r>
            <a:r>
              <a:rPr lang="da-DK" sz="800" dirty="0" err="1"/>
              <a:t>Anaesth</a:t>
            </a:r>
            <a:r>
              <a:rPr lang="da-DK" sz="800" dirty="0"/>
              <a:t>. 1998 Nov;81(5):681-6</a:t>
            </a:r>
            <a:endParaRPr lang="en-US" sz="800" dirty="0"/>
          </a:p>
          <a:p>
            <a:r>
              <a:rPr lang="da-DK" sz="800" dirty="0"/>
              <a:t>8.</a:t>
            </a:r>
            <a:r>
              <a:rPr lang="en-US" sz="800" dirty="0"/>
              <a:t> </a:t>
            </a:r>
            <a:r>
              <a:rPr lang="en-US" sz="800" dirty="0" err="1"/>
              <a:t>Aboab</a:t>
            </a:r>
            <a:r>
              <a:rPr lang="en-US" sz="800" dirty="0"/>
              <a:t> et al.; </a:t>
            </a:r>
            <a:r>
              <a:rPr lang="da-DK" sz="800" dirty="0"/>
              <a:t>Intensive Care Med. 2006 Dec;32(12):1979-86</a:t>
            </a:r>
          </a:p>
        </p:txBody>
      </p:sp>
    </p:spTree>
    <p:extLst>
      <p:ext uri="{BB962C8B-B14F-4D97-AF65-F5344CB8AC3E}">
        <p14:creationId xmlns:p14="http://schemas.microsoft.com/office/powerpoint/2010/main" val="18937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930167" y="4337775"/>
            <a:ext cx="1033166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 </a:t>
            </a:r>
            <a:r>
              <a:rPr lang="en-US" sz="3000" b="1" dirty="0"/>
              <a:t>No guidelines exists addressing optimal oxygenation targets for patients admitted to the ICU</a:t>
            </a:r>
            <a:endParaRPr lang="da-DK" sz="3000" b="1" baseline="30000" dirty="0"/>
          </a:p>
        </p:txBody>
      </p:sp>
      <p:sp>
        <p:nvSpPr>
          <p:cNvPr id="8" name="Rektangel 7"/>
          <p:cNvSpPr/>
          <p:nvPr/>
        </p:nvSpPr>
        <p:spPr>
          <a:xfrm>
            <a:off x="930167" y="2019625"/>
            <a:ext cx="10331665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 </a:t>
            </a:r>
            <a:r>
              <a:rPr lang="en-US" sz="3000" b="1" dirty="0"/>
              <a:t>No solid evidence (large RCTs) supports specific targets of oxygenation in patients admitted to the ICU</a:t>
            </a:r>
          </a:p>
          <a:p>
            <a:pPr algn="ctr"/>
            <a:r>
              <a:rPr lang="en-US" sz="3000" b="1" dirty="0"/>
              <a:t>(this includes patients with COPD and ARDS)</a:t>
            </a:r>
            <a:endParaRPr lang="da-DK" sz="3000" b="1" baseline="30000" dirty="0"/>
          </a:p>
        </p:txBody>
      </p:sp>
    </p:spTree>
    <p:extLst>
      <p:ext uri="{BB962C8B-B14F-4D97-AF65-F5344CB8AC3E}">
        <p14:creationId xmlns:p14="http://schemas.microsoft.com/office/powerpoint/2010/main" val="22941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95" y="2700080"/>
            <a:ext cx="11127748" cy="2347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ktangel 1"/>
          <p:cNvSpPr/>
          <p:nvPr/>
        </p:nvSpPr>
        <p:spPr>
          <a:xfrm>
            <a:off x="4939554" y="5140958"/>
            <a:ext cx="6782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Barbateskovic M, Schjørring OL, Jakobsen JC, Meyhoff CS, Dahl RM, Rasmussen BS, Perner A, Wetterslev J; </a:t>
            </a:r>
            <a:r>
              <a:rPr lang="en-GB" sz="1200" i="1" dirty="0"/>
              <a:t>Higher versus lower inspiratory oxygen fraction or targets of arterial oxygenation for adult intensive care patients</a:t>
            </a:r>
            <a:r>
              <a:rPr lang="en-GB" sz="1200" dirty="0"/>
              <a:t> (Protocol); Cochrane Database of Systematic Reviews 2017, Issue 4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14400" y="1735139"/>
            <a:ext cx="9000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/>
              <a:t>Metaanalysis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37597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9263" y="2160273"/>
            <a:ext cx="8351138" cy="3473422"/>
          </a:xfrm>
          <a:prstGeom prst="rect">
            <a:avLst/>
          </a:prstGeom>
        </p:spPr>
      </p:pic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1510951" y="1627330"/>
            <a:ext cx="8229600" cy="461614"/>
          </a:xfrm>
        </p:spPr>
        <p:txBody>
          <a:bodyPr rtlCol="0">
            <a:normAutofit lnSpcReduction="10000"/>
          </a:bodyPr>
          <a:lstStyle/>
          <a:p>
            <a:pPr marL="457200" lvl="1" indent="0" algn="ctr">
              <a:buNone/>
              <a:defRPr/>
            </a:pPr>
            <a:r>
              <a:rPr lang="da-DK" sz="3000" b="1" dirty="0"/>
              <a:t>Pilot </a:t>
            </a:r>
            <a:r>
              <a:rPr lang="da-DK" sz="3000" b="1" dirty="0" err="1"/>
              <a:t>trial</a:t>
            </a:r>
            <a:endParaRPr lang="da-DK" sz="3000" b="1" dirty="0"/>
          </a:p>
        </p:txBody>
      </p:sp>
      <p:sp>
        <p:nvSpPr>
          <p:cNvPr id="14" name="Tekstfelt 13"/>
          <p:cNvSpPr txBox="1"/>
          <p:nvPr/>
        </p:nvSpPr>
        <p:spPr>
          <a:xfrm>
            <a:off x="1869539" y="2560638"/>
            <a:ext cx="8121173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- 103 patients, SpO</a:t>
            </a:r>
            <a:r>
              <a:rPr lang="da-DK" sz="2400" b="1" baseline="-25000" dirty="0"/>
              <a:t>2</a:t>
            </a:r>
            <a:r>
              <a:rPr lang="da-DK" sz="2400" b="1" dirty="0"/>
              <a:t> ≥ 96% </a:t>
            </a:r>
            <a:r>
              <a:rPr lang="da-DK" sz="2400" b="1" dirty="0" err="1"/>
              <a:t>vs</a:t>
            </a:r>
            <a:r>
              <a:rPr lang="da-DK" sz="2400" b="1" dirty="0"/>
              <a:t> SpO</a:t>
            </a:r>
            <a:r>
              <a:rPr lang="da-DK" sz="2400" b="1" baseline="-25000" dirty="0"/>
              <a:t>2 </a:t>
            </a:r>
            <a:r>
              <a:rPr lang="da-DK" sz="2400" b="1" dirty="0"/>
              <a:t>= 88-92%</a:t>
            </a:r>
          </a:p>
          <a:p>
            <a:endParaRPr lang="da-DK" sz="2400" b="1" dirty="0"/>
          </a:p>
          <a:p>
            <a:r>
              <a:rPr lang="da-DK" sz="2400" b="1" dirty="0"/>
              <a:t>- No difference in </a:t>
            </a:r>
            <a:r>
              <a:rPr lang="da-DK" sz="2400" b="1" dirty="0" err="1"/>
              <a:t>clinical</a:t>
            </a:r>
            <a:r>
              <a:rPr lang="da-DK" sz="2400" b="1" dirty="0"/>
              <a:t> </a:t>
            </a:r>
            <a:r>
              <a:rPr lang="da-DK" sz="2400" b="1" dirty="0" err="1"/>
              <a:t>outcome</a:t>
            </a:r>
            <a:endParaRPr lang="da-DK" sz="2400" b="1" dirty="0"/>
          </a:p>
          <a:p>
            <a:endParaRPr lang="da-DK" sz="2400" b="1" dirty="0"/>
          </a:p>
          <a:p>
            <a:r>
              <a:rPr lang="da-DK" sz="2400" b="1" dirty="0"/>
              <a:t>- Trend </a:t>
            </a:r>
            <a:r>
              <a:rPr lang="da-DK" sz="2400" b="1" dirty="0" err="1"/>
              <a:t>towards</a:t>
            </a:r>
            <a:r>
              <a:rPr lang="da-DK" sz="2400" b="1" dirty="0"/>
              <a:t> </a:t>
            </a:r>
            <a:r>
              <a:rPr lang="da-DK" sz="2400" b="1" dirty="0" err="1"/>
              <a:t>lower</a:t>
            </a:r>
            <a:r>
              <a:rPr lang="da-DK" sz="2400" b="1" dirty="0"/>
              <a:t> </a:t>
            </a:r>
            <a:r>
              <a:rPr lang="da-DK" sz="2400" b="1" dirty="0" err="1"/>
              <a:t>mortality</a:t>
            </a:r>
            <a:r>
              <a:rPr lang="da-DK" sz="2400" b="1" dirty="0"/>
              <a:t> in the </a:t>
            </a:r>
            <a:r>
              <a:rPr lang="da-DK" sz="2400" b="1" dirty="0" err="1"/>
              <a:t>conservative</a:t>
            </a:r>
            <a:r>
              <a:rPr lang="da-DK" sz="2400" b="1" dirty="0"/>
              <a:t> </a:t>
            </a:r>
            <a:r>
              <a:rPr lang="da-DK" sz="2400" b="1" dirty="0" err="1"/>
              <a:t>group</a:t>
            </a:r>
            <a:r>
              <a:rPr lang="da-DK" sz="2400" b="1" dirty="0"/>
              <a:t> (</a:t>
            </a:r>
            <a:r>
              <a:rPr lang="da-DK" sz="2400" b="1" dirty="0" err="1"/>
              <a:t>after</a:t>
            </a:r>
            <a:r>
              <a:rPr lang="da-DK" sz="2400" b="1" dirty="0"/>
              <a:t> </a:t>
            </a:r>
            <a:r>
              <a:rPr lang="da-DK" sz="2400" b="1" dirty="0" err="1"/>
              <a:t>adjustment</a:t>
            </a:r>
            <a:r>
              <a:rPr lang="da-DK" sz="2400" b="1" dirty="0"/>
              <a:t> for baseline variables</a:t>
            </a:r>
            <a:r>
              <a:rPr lang="en-GB" sz="2400" b="1" dirty="0"/>
              <a:t>)</a:t>
            </a:r>
            <a:endParaRPr lang="da-DK" sz="2400" b="1" dirty="0"/>
          </a:p>
        </p:txBody>
      </p:sp>
      <p:sp>
        <p:nvSpPr>
          <p:cNvPr id="2" name="Rektangel 1"/>
          <p:cNvSpPr/>
          <p:nvPr/>
        </p:nvSpPr>
        <p:spPr>
          <a:xfrm>
            <a:off x="9313416" y="6637227"/>
            <a:ext cx="2876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Panwar</a:t>
            </a:r>
            <a:r>
              <a:rPr lang="en-US" sz="800" dirty="0"/>
              <a:t> et al; Am J </a:t>
            </a:r>
            <a:r>
              <a:rPr lang="en-US" sz="800" dirty="0" err="1"/>
              <a:t>Respir</a:t>
            </a:r>
            <a:r>
              <a:rPr lang="en-US" sz="800" dirty="0"/>
              <a:t> </a:t>
            </a:r>
            <a:r>
              <a:rPr lang="en-US" sz="800" dirty="0" err="1"/>
              <a:t>Crit</a:t>
            </a:r>
            <a:r>
              <a:rPr lang="en-US" sz="800" dirty="0"/>
              <a:t> Care Med. 2016 Jan 1;193(1):43-51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378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3066550" y="1797892"/>
            <a:ext cx="9125450" cy="5039391"/>
            <a:chOff x="3066550" y="1797892"/>
            <a:chExt cx="9125450" cy="5039391"/>
          </a:xfrm>
        </p:grpSpPr>
        <p:sp>
          <p:nvSpPr>
            <p:cNvPr id="20" name="Tekstfelt 19"/>
            <p:cNvSpPr txBox="1"/>
            <p:nvPr/>
          </p:nvSpPr>
          <p:spPr>
            <a:xfrm>
              <a:off x="9321948" y="6621839"/>
              <a:ext cx="28700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800" dirty="0"/>
                <a:t>1. </a:t>
              </a:r>
              <a:r>
                <a:rPr lang="en-US" sz="800" dirty="0"/>
                <a:t>Collins et al; Breathe 2015 Sep;11(3):194-201</a:t>
              </a:r>
              <a:endParaRPr lang="da-DK" sz="800" dirty="0"/>
            </a:p>
          </p:txBody>
        </p:sp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6550" y="1797892"/>
              <a:ext cx="6033868" cy="4566901"/>
            </a:xfrm>
            <a:prstGeom prst="rect">
              <a:avLst/>
            </a:prstGeom>
          </p:spPr>
        </p:pic>
        <p:sp>
          <p:nvSpPr>
            <p:cNvPr id="14" name="Tekstfelt 13"/>
            <p:cNvSpPr txBox="1"/>
            <p:nvPr/>
          </p:nvSpPr>
          <p:spPr>
            <a:xfrm>
              <a:off x="4308892" y="5935556"/>
              <a:ext cx="441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2.7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5148184" y="5931060"/>
              <a:ext cx="441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5.3</a:t>
              </a:r>
            </a:p>
          </p:txBody>
        </p:sp>
        <p:sp>
          <p:nvSpPr>
            <p:cNvPr id="19" name="Tekstfelt 18"/>
            <p:cNvSpPr txBox="1"/>
            <p:nvPr/>
          </p:nvSpPr>
          <p:spPr>
            <a:xfrm>
              <a:off x="5566171" y="6166610"/>
              <a:ext cx="883473" cy="2961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PO</a:t>
              </a:r>
              <a:r>
                <a:rPr lang="da-DK" sz="1600" baseline="-25000" dirty="0"/>
                <a:t>2</a:t>
              </a:r>
              <a:r>
                <a:rPr lang="da-DK" sz="1600" dirty="0"/>
                <a:t> kPa</a:t>
              </a:r>
            </a:p>
          </p:txBody>
        </p:sp>
        <p:sp>
          <p:nvSpPr>
            <p:cNvPr id="16" name="Tekstfelt 15"/>
            <p:cNvSpPr txBox="1"/>
            <p:nvPr/>
          </p:nvSpPr>
          <p:spPr>
            <a:xfrm>
              <a:off x="6014631" y="5931060"/>
              <a:ext cx="441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8.0</a:t>
              </a:r>
            </a:p>
          </p:txBody>
        </p:sp>
        <p:sp>
          <p:nvSpPr>
            <p:cNvPr id="17" name="Tekstfelt 16"/>
            <p:cNvSpPr txBox="1"/>
            <p:nvPr/>
          </p:nvSpPr>
          <p:spPr>
            <a:xfrm>
              <a:off x="6838846" y="5931060"/>
              <a:ext cx="5815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10.7</a:t>
              </a:r>
            </a:p>
          </p:txBody>
        </p:sp>
        <p:sp>
          <p:nvSpPr>
            <p:cNvPr id="18" name="Tekstfelt 17"/>
            <p:cNvSpPr txBox="1"/>
            <p:nvPr/>
          </p:nvSpPr>
          <p:spPr>
            <a:xfrm>
              <a:off x="7674465" y="5931060"/>
              <a:ext cx="5614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13.3</a:t>
              </a:r>
            </a:p>
          </p:txBody>
        </p:sp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kstfelt 22"/>
          <p:cNvSpPr txBox="1"/>
          <p:nvPr/>
        </p:nvSpPr>
        <p:spPr>
          <a:xfrm>
            <a:off x="5914261" y="5296170"/>
            <a:ext cx="750056" cy="28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00" b="1" dirty="0"/>
              <a:t>8 kPa</a:t>
            </a:r>
          </a:p>
        </p:txBody>
      </p:sp>
      <p:cxnSp>
        <p:nvCxnSpPr>
          <p:cNvPr id="22" name="Lige pilforbindelse 21"/>
          <p:cNvCxnSpPr/>
          <p:nvPr/>
        </p:nvCxnSpPr>
        <p:spPr>
          <a:xfrm flipH="1" flipV="1">
            <a:off x="6235499" y="3202806"/>
            <a:ext cx="0" cy="2133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1456</Words>
  <Application>Microsoft Office PowerPoint</Application>
  <PresentationFormat>Widescreen</PresentationFormat>
  <Paragraphs>308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MS Mincho</vt:lpstr>
      <vt:lpstr>Arial</vt:lpstr>
      <vt:lpstr>Calibri</vt:lpstr>
      <vt:lpstr>Calibri Light</vt:lpstr>
      <vt:lpstr>Tahoma</vt:lpstr>
      <vt:lpstr>Times New Roman</vt:lpstr>
      <vt:lpstr>Wingdings</vt:lpstr>
      <vt:lpstr>Office-tema</vt:lpstr>
      <vt:lpstr>PowerPoint Presentation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Aim</vt:lpstr>
      <vt:lpstr>Design</vt:lpstr>
      <vt:lpstr>Design</vt:lpstr>
      <vt:lpstr>Organisation</vt:lpstr>
      <vt:lpstr>Screening - Inclusion Criteria</vt:lpstr>
      <vt:lpstr>Screening - Inclusion Criteria</vt:lpstr>
      <vt:lpstr>Screening</vt:lpstr>
      <vt:lpstr>Screening</vt:lpstr>
      <vt:lpstr>Randomisation</vt:lpstr>
      <vt:lpstr>Exclusion criteria</vt:lpstr>
      <vt:lpstr>Exclusion criteria</vt:lpstr>
      <vt:lpstr>Randomisation</vt:lpstr>
      <vt:lpstr>Interventions</vt:lpstr>
      <vt:lpstr>Adherence to oxygenation target</vt:lpstr>
      <vt:lpstr>PowerPoint Presentation</vt:lpstr>
      <vt:lpstr>PowerPoint Presentation</vt:lpstr>
      <vt:lpstr>SUSAR</vt:lpstr>
      <vt:lpstr>Daily forms</vt:lpstr>
      <vt:lpstr>PowerPoint Presentation</vt:lpstr>
      <vt:lpstr>PowerPoint Presentation</vt:lpstr>
      <vt:lpstr>PowerPoint Presentation</vt:lpstr>
      <vt:lpstr>Trial Documents</vt:lpstr>
      <vt:lpstr>Contact</vt:lpstr>
      <vt:lpstr>Thank you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Olav  Schjørring / Region Nordjylland</dc:creator>
  <cp:lastModifiedBy>Birgit Agerholm Larsen</cp:lastModifiedBy>
  <cp:revision>218</cp:revision>
  <cp:lastPrinted>2017-06-15T13:03:42Z</cp:lastPrinted>
  <dcterms:created xsi:type="dcterms:W3CDTF">2017-01-24T11:31:24Z</dcterms:created>
  <dcterms:modified xsi:type="dcterms:W3CDTF">2017-06-16T12:49:11Z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