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20" r:id="rId3"/>
    <p:sldId id="334" r:id="rId4"/>
    <p:sldId id="336" r:id="rId5"/>
    <p:sldId id="338" r:id="rId6"/>
    <p:sldId id="339" r:id="rId7"/>
    <p:sldId id="311" r:id="rId8"/>
    <p:sldId id="312" r:id="rId9"/>
    <p:sldId id="313" r:id="rId10"/>
    <p:sldId id="270" r:id="rId11"/>
    <p:sldId id="297" r:id="rId12"/>
    <p:sldId id="294" r:id="rId13"/>
    <p:sldId id="271" r:id="rId14"/>
    <p:sldId id="341" r:id="rId15"/>
    <p:sldId id="283" r:id="rId16"/>
    <p:sldId id="342" r:id="rId17"/>
    <p:sldId id="277" r:id="rId18"/>
    <p:sldId id="280" r:id="rId19"/>
    <p:sldId id="344" r:id="rId20"/>
    <p:sldId id="323" r:id="rId21"/>
    <p:sldId id="292" r:id="rId22"/>
    <p:sldId id="319" r:id="rId23"/>
    <p:sldId id="321" r:id="rId24"/>
    <p:sldId id="346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OE0145" initials="MHM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0209" autoAdjust="0"/>
  </p:normalViewPr>
  <p:slideViewPr>
    <p:cSldViewPr>
      <p:cViewPr varScale="1">
        <p:scale>
          <a:sx n="103" d="100"/>
          <a:sy n="103" d="100"/>
        </p:scale>
        <p:origin x="18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0ECE8-2415-45F6-975B-E13AC79258C6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42DC7-CAF8-4AC7-9EF6-C9D164A8D36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6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06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434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8099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929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08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687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42DC7-CAF8-4AC7-9EF6-C9D164A8D36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628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071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7279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BFD3-FFDC-446F-BE76-511A8A9741DC}" type="datetime1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HOT-ICU 2017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11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A17D-C6BA-4037-B832-FAB67C7CFB82}" type="datetime1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HOT-ICU 2017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22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634D-6D86-41A6-9EE1-057CFF6FF5C6}" type="datetime1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HOT-ICU 2017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2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A55A-DA1C-40A0-92C8-A1961A7398B0}" type="datetime1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HOT-ICU 2017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67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0D02-8714-44A4-8CE2-AA4F44476436}" type="datetime1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HOT-ICU 2017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87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D20E-AAB6-40BA-ADE0-7436489B01E5}" type="datetime1">
              <a:rPr lang="da-DK" smtClean="0"/>
              <a:t>31-08-2017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HOT-ICU 2017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47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9E7E-F108-4E7F-AF97-2E2380FAE136}" type="datetime1">
              <a:rPr lang="da-DK" smtClean="0"/>
              <a:t>31-08-2017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HOT-ICU 2017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5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CB4-58BC-4C0E-A36D-3EBE27B04DED}" type="datetime1">
              <a:rPr lang="da-DK" smtClean="0"/>
              <a:t>31-08-2017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HOT-ICU 2017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22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72BF-520A-4715-BC73-58458129AFDA}" type="datetime1">
              <a:rPr lang="da-DK" smtClean="0"/>
              <a:t>31-08-2017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HOT-ICU 2017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E53A-12F3-4549-B937-91FE916920A7}" type="datetime1">
              <a:rPr lang="da-DK" smtClean="0"/>
              <a:t>31-08-2017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HOT-ICU 2017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05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9AA4-A416-40A8-A03D-AAE64C3DEA06}" type="datetime1">
              <a:rPr lang="da-DK" smtClean="0"/>
              <a:t>31-08-2017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HOT-ICU 2017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5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0859C-6B4B-47EA-B76E-3A2381D14172}" type="datetime1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HOT-ICU 2017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863E-7BCC-4B31-BF71-BC959B08FB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8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c.n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685800" y="2687638"/>
            <a:ext cx="7772400" cy="1176337"/>
          </a:xfrm>
        </p:spPr>
        <p:txBody>
          <a:bodyPr/>
          <a:lstStyle/>
          <a:p>
            <a:r>
              <a:rPr lang="en-GB" sz="2300" b="1" dirty="0">
                <a:latin typeface="Calibri" charset="0"/>
              </a:rPr>
              <a:t>Handling Oxygenation Targets the Intensive Care Unit</a:t>
            </a:r>
            <a:br>
              <a:rPr lang="en-GB" sz="2300" b="1" dirty="0">
                <a:latin typeface="Calibri" charset="0"/>
              </a:rPr>
            </a:br>
            <a:br>
              <a:rPr lang="en-GB" sz="2300" b="1" dirty="0">
                <a:latin typeface="Calibri" charset="0"/>
              </a:rPr>
            </a:br>
            <a:r>
              <a:rPr lang="da-DK" sz="2300" b="1" i="1" dirty="0">
                <a:latin typeface="Calibri" charset="0"/>
              </a:rPr>
              <a:t>Information til plejepersonale</a:t>
            </a:r>
            <a:endParaRPr lang="da-DK" sz="2300" b="1" dirty="0">
              <a:latin typeface="Calibri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2151063"/>
          </a:xfrm>
        </p:spPr>
        <p:txBody>
          <a:bodyPr rtlCol="0">
            <a:normAutofit/>
          </a:bodyPr>
          <a:lstStyle/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Olav </a:t>
            </a:r>
            <a:r>
              <a:rPr lang="da-DK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Lilleholt</a:t>
            </a: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Schjørring, Afdelingslæge</a:t>
            </a: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Anæstesi og intensivafdelingen</a:t>
            </a: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Aalborg Universitetshospital</a:t>
            </a:r>
          </a:p>
          <a:p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hot-icu@cric.nu</a:t>
            </a:r>
            <a:b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www.cric.nu/hot-icu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V1.1, August 30</a:t>
            </a:r>
            <a:r>
              <a:rPr lang="da-DK" baseline="30000" dirty="0"/>
              <a:t>th</a:t>
            </a:r>
            <a:r>
              <a:rPr lang="da-DK" dirty="0"/>
              <a:t>, 2017</a:t>
            </a:r>
          </a:p>
        </p:txBody>
      </p:sp>
      <p:sp>
        <p:nvSpPr>
          <p:cNvPr id="6" name="Rektangel 5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48680"/>
            <a:ext cx="3599999" cy="185472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839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sz="4000" dirty="0">
                <a:latin typeface="Calibri" charset="0"/>
              </a:rPr>
              <a:t>Screening og randomisering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2" descr="http://www.rcsindia.co.in/images/dataen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20" y="2348880"/>
            <a:ext cx="56917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66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>
                <a:latin typeface="Calibri" charset="0"/>
              </a:rPr>
              <a:t>Screening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400" b="1" dirty="0"/>
              <a:t>Alle voksne, akut-indlagte patienter der inden for 12 timer fra intensivindlæggelsen modtager</a:t>
            </a:r>
          </a:p>
          <a:p>
            <a:pPr lvl="2">
              <a:lnSpc>
                <a:spcPct val="150000"/>
              </a:lnSpc>
              <a:defRPr/>
            </a:pPr>
            <a:r>
              <a:rPr lang="da-DK" b="1" dirty="0"/>
              <a:t>FiO</a:t>
            </a:r>
            <a:r>
              <a:rPr lang="da-DK" b="1" baseline="-25000" dirty="0"/>
              <a:t>2</a:t>
            </a:r>
            <a:r>
              <a:rPr lang="da-DK" b="1" dirty="0"/>
              <a:t> ≥ 0.50 i et lukket system</a:t>
            </a:r>
          </a:p>
          <a:p>
            <a:pPr marL="914400" lvl="2" indent="0">
              <a:buNone/>
              <a:defRPr/>
            </a:pPr>
            <a:r>
              <a:rPr lang="da-DK" b="1" dirty="0"/>
              <a:t>		ELLER</a:t>
            </a:r>
          </a:p>
          <a:p>
            <a:pPr lvl="2">
              <a:defRPr/>
            </a:pPr>
            <a:r>
              <a:rPr lang="da-DK" b="1" dirty="0"/>
              <a:t>≥ 10 liter ren ilt på et åbent system</a:t>
            </a:r>
          </a:p>
          <a:p>
            <a:pPr marL="457200" lvl="1" indent="0">
              <a:lnSpc>
                <a:spcPct val="160000"/>
              </a:lnSpc>
              <a:buNone/>
              <a:defRPr/>
            </a:pPr>
            <a:r>
              <a:rPr lang="da-DK" sz="2400" b="1" dirty="0"/>
              <a:t>skal screenes af afdelingens læger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539552" y="4605941"/>
            <a:ext cx="8147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da-DK" sz="2400" b="1" dirty="0"/>
              <a:t>Hjælp lægen med at udpege patienterne hurtigst muligt efter at ilttilskuddet svarer til inklusionsgrænserne</a:t>
            </a:r>
          </a:p>
        </p:txBody>
      </p:sp>
    </p:spTree>
    <p:extLst>
      <p:ext uri="{BB962C8B-B14F-4D97-AF65-F5344CB8AC3E}">
        <p14:creationId xmlns:p14="http://schemas.microsoft.com/office/powerpoint/2010/main" val="490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>
                <a:latin typeface="Calibri" charset="0"/>
              </a:rPr>
              <a:t>Screening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/>
              <a:t>HUSK </a:t>
            </a:r>
            <a:r>
              <a:rPr lang="da-DK" sz="2600" b="1" u="sng" dirty="0"/>
              <a:t>ALTID</a:t>
            </a:r>
            <a:r>
              <a:rPr lang="da-DK" sz="2600" b="1" dirty="0"/>
              <a:t> SAMTYKKE FRA DEN PRIMÆRE FORSØGSVÆRGE </a:t>
            </a:r>
            <a:r>
              <a:rPr lang="da-DK" sz="2600" b="1" u="sng" dirty="0"/>
              <a:t>FØR</a:t>
            </a:r>
            <a:r>
              <a:rPr lang="da-DK" sz="2600" b="1" dirty="0"/>
              <a:t> RANDOMISERING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Tx/>
              <a:buChar char="-"/>
              <a:defRPr/>
            </a:pPr>
            <a:r>
              <a:rPr lang="da-DK" sz="2600" b="1" dirty="0"/>
              <a:t>Samtykket kan initialt være mundtligt</a:t>
            </a:r>
          </a:p>
          <a:p>
            <a:pPr lvl="1">
              <a:buFontTx/>
              <a:buChar char="-"/>
              <a:defRPr/>
            </a:pPr>
            <a:r>
              <a:rPr lang="da-DK" sz="2600" b="1" dirty="0"/>
              <a:t>Notér fuldt navn på lægen i journalen </a:t>
            </a:r>
          </a:p>
          <a:p>
            <a:pPr lvl="1">
              <a:buFontTx/>
              <a:buChar char="-"/>
              <a:defRPr/>
            </a:pPr>
            <a:r>
              <a:rPr lang="da-DK" sz="2600" b="1" dirty="0"/>
              <a:t>Indhent hurtigst muligt samtykke fra pårørende og anden forsøgsværge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7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>
                <a:latin typeface="Calibri" charset="0"/>
              </a:rPr>
              <a:t>Inklusionskriterier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4"/>
          </a:xfrm>
        </p:spPr>
        <p:txBody>
          <a:bodyPr rtlCol="0">
            <a:normAutofit fontScale="40000" lnSpcReduction="20000"/>
          </a:bodyPr>
          <a:lstStyle/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Akut indlagt på intensiv afdeling, og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Mindst 18 år gammel, og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Én af følgende: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3600" b="1" dirty="0"/>
              <a:t>Lukket system med FiO</a:t>
            </a:r>
            <a:r>
              <a:rPr lang="da-DK" sz="3600" b="1" baseline="-25000" dirty="0"/>
              <a:t>2</a:t>
            </a:r>
            <a:r>
              <a:rPr lang="da-DK" sz="3600" b="1" dirty="0"/>
              <a:t> ≥ 0.50</a:t>
            </a:r>
            <a:r>
              <a:rPr lang="da-DK" sz="3600" dirty="0"/>
              <a:t> (Invasiv respiratorbehandling, Non-invasiv ventilation eller CPAP)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3600" b="1" dirty="0"/>
              <a:t>Åbent system med flow ≥ 10 liter ren ilt pr. minut </a:t>
            </a:r>
            <a:r>
              <a:rPr lang="da-DK" sz="3600" dirty="0"/>
              <a:t>(obs. konverteringstabel ved automatiske mixere)</a:t>
            </a:r>
          </a:p>
          <a:p>
            <a:pPr marL="914400" lvl="2" indent="0">
              <a:lnSpc>
                <a:spcPct val="170000"/>
              </a:lnSpc>
              <a:buClr>
                <a:srgbClr val="00B050"/>
              </a:buClr>
              <a:buNone/>
              <a:defRPr/>
            </a:pPr>
            <a:r>
              <a:rPr lang="da-DK" sz="3600" b="1" dirty="0"/>
              <a:t>og</a:t>
            </a:r>
          </a:p>
          <a:p>
            <a:pPr marL="914400" indent="-9144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Forventet ilttilskud på intensiv afdeling i ≥ 24 timer. </a:t>
            </a:r>
            <a:r>
              <a:rPr lang="da-DK" sz="4000" dirty="0"/>
              <a:t>Ved tvivl svar ’JA’,</a:t>
            </a:r>
            <a:r>
              <a:rPr lang="da-DK" sz="4000" b="1" dirty="0"/>
              <a:t> og</a:t>
            </a:r>
            <a:endParaRPr lang="da-DK" sz="4000" dirty="0"/>
          </a:p>
          <a:p>
            <a:pPr marL="914400" indent="-9144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A-kanyle anlagt</a:t>
            </a:r>
            <a:endParaRPr lang="da-DK" sz="4000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9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/>
              <a:t>Åbne systemer med automatiske ilt-mixere:</a:t>
            </a:r>
          </a:p>
          <a:p>
            <a:pPr marL="457200" lvl="1" indent="0">
              <a:buNone/>
              <a:defRPr/>
            </a:pPr>
            <a:r>
              <a:rPr lang="da-DK" sz="2600" b="1" dirty="0"/>
              <a:t>		eg. visse </a:t>
            </a:r>
            <a:r>
              <a:rPr lang="da-DK" sz="2600" b="1" dirty="0" err="1"/>
              <a:t>fugtere</a:t>
            </a:r>
            <a:r>
              <a:rPr lang="da-DK" sz="2600" b="1" dirty="0"/>
              <a:t> og high-flow systemer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5"/>
          <a:srcRect b="42021"/>
          <a:stretch/>
        </p:blipFill>
        <p:spPr>
          <a:xfrm>
            <a:off x="2921640" y="2725809"/>
            <a:ext cx="3300720" cy="3439495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a-DK" dirty="0">
                <a:latin typeface="Calibri" charset="0"/>
              </a:rPr>
              <a:t>Inklusionskriterier</a:t>
            </a:r>
          </a:p>
        </p:txBody>
      </p:sp>
    </p:spTree>
    <p:extLst>
      <p:ext uri="{BB962C8B-B14F-4D97-AF65-F5344CB8AC3E}">
        <p14:creationId xmlns:p14="http://schemas.microsoft.com/office/powerpoint/2010/main" val="128493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>
                <a:latin typeface="Calibri" charset="0"/>
              </a:rPr>
              <a:t>Eksklusionskriterier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&gt; 12 timer siden indlæggelse på intensiv afdeling 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Hjemmerespiratorbehandling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Hjemmeilt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Tidligere behandlet med </a:t>
            </a:r>
            <a:r>
              <a:rPr lang="da-DK" sz="3500" b="1" dirty="0" err="1"/>
              <a:t>bleomycin</a:t>
            </a:r>
            <a:endParaRPr lang="da-DK" sz="35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Organtransplantation under nuværende hospitalsindlæggelse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Ophørt aktiv terapi eller nært forestående hjernedød 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Fertile kvinder med positiv graviditetstest (urin eller plasma </a:t>
            </a:r>
            <a:r>
              <a:rPr lang="da-DK" sz="3500" b="1" dirty="0" err="1"/>
              <a:t>hCG</a:t>
            </a:r>
            <a:r>
              <a:rPr lang="da-DK" sz="3500" b="1" dirty="0"/>
              <a:t>)</a:t>
            </a:r>
          </a:p>
          <a:p>
            <a:pPr marL="457200" lvl="1" indent="0">
              <a:lnSpc>
                <a:spcPct val="120000"/>
              </a:lnSpc>
              <a:buClr>
                <a:srgbClr val="C00000"/>
              </a:buClr>
              <a:buNone/>
              <a:defRPr/>
            </a:pPr>
            <a:r>
              <a:rPr lang="da-DK" sz="3500" dirty="0"/>
              <a:t>		-    </a:t>
            </a:r>
            <a:r>
              <a:rPr lang="da-DK" sz="3500" dirty="0" err="1"/>
              <a:t>hCG</a:t>
            </a:r>
            <a:r>
              <a:rPr lang="da-DK" sz="3500" dirty="0"/>
              <a:t>-test obligat for kvinder &lt; 50 år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Forgiftet med kulilte, cyanid eller </a:t>
            </a:r>
            <a:r>
              <a:rPr lang="da-DK" sz="3500" b="1" dirty="0" err="1"/>
              <a:t>paraquat</a:t>
            </a:r>
            <a:endParaRPr lang="da-DK" sz="35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3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>
                <a:latin typeface="Calibri" charset="0"/>
              </a:rPr>
              <a:t>Eksklusionskriterier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900" b="1" dirty="0" err="1"/>
              <a:t>Methæmoglobinæmi</a:t>
            </a:r>
            <a:endParaRPr lang="da-DK" sz="19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900" b="1" dirty="0"/>
              <a:t>Forventet brug af </a:t>
            </a:r>
            <a:r>
              <a:rPr lang="da-DK" sz="1900" b="1" dirty="0" err="1"/>
              <a:t>hyperbar</a:t>
            </a:r>
            <a:r>
              <a:rPr lang="da-DK" sz="1900" b="1" dirty="0"/>
              <a:t> iltbehandling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900" b="1" dirty="0"/>
              <a:t>Seglcelle-sygdom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900" b="1" dirty="0"/>
              <a:t>Manglende samtykke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900" b="1" dirty="0"/>
              <a:t>Tidligere inkluderet i HOT-ICU studiet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1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a-DK" sz="3000" b="1" dirty="0"/>
              <a:t>Kan patienten indgå </a:t>
            </a:r>
            <a:r>
              <a:rPr lang="da-DK" sz="3000" b="1" dirty="0" err="1"/>
              <a:t>randomiseres</a:t>
            </a:r>
            <a:r>
              <a:rPr lang="da-DK" sz="3000" b="1" dirty="0"/>
              <a:t> denne elektronisk til et </a:t>
            </a:r>
            <a:r>
              <a:rPr lang="da-DK" sz="3000" b="1" dirty="0" err="1"/>
              <a:t>oxygeneringsmål</a:t>
            </a:r>
            <a:r>
              <a:rPr lang="da-DK" sz="3000" b="1" dirty="0"/>
              <a:t> (PaO</a:t>
            </a:r>
            <a:r>
              <a:rPr lang="da-DK" sz="3000" b="1" baseline="-25000" dirty="0"/>
              <a:t>2</a:t>
            </a:r>
            <a:r>
              <a:rPr lang="da-DK" sz="3000" b="1" dirty="0"/>
              <a:t>) på</a:t>
            </a:r>
            <a:r>
              <a:rPr lang="da-DK" sz="1400" b="1" dirty="0"/>
              <a:t> </a:t>
            </a:r>
            <a:r>
              <a:rPr lang="da-DK" sz="3000" b="1" dirty="0"/>
              <a:t>:</a:t>
            </a:r>
            <a:endParaRPr lang="da-DK" sz="2400" b="1" dirty="0"/>
          </a:p>
          <a:p>
            <a:pPr marL="0" indent="0" algn="ctr">
              <a:buNone/>
              <a:defRPr/>
            </a:pPr>
            <a:endParaRPr lang="da-DK" sz="1800" b="1" dirty="0"/>
          </a:p>
          <a:p>
            <a:pPr marL="0" indent="0" algn="ctr">
              <a:buNone/>
              <a:defRPr/>
            </a:pPr>
            <a:r>
              <a:rPr lang="da-DK" b="1" dirty="0"/>
              <a:t>8 kPa      </a:t>
            </a:r>
            <a:r>
              <a:rPr lang="da-DK" dirty="0"/>
              <a:t>eller     </a:t>
            </a:r>
            <a:r>
              <a:rPr lang="da-DK" b="1" dirty="0"/>
              <a:t> 12 kPa</a:t>
            </a:r>
          </a:p>
          <a:p>
            <a:pPr marL="0" indent="0" algn="ctr">
              <a:buNone/>
              <a:defRPr/>
            </a:pPr>
            <a:endParaRPr lang="da-DK" b="1" dirty="0"/>
          </a:p>
          <a:p>
            <a:pPr>
              <a:defRPr/>
            </a:pPr>
            <a:r>
              <a:rPr lang="da-DK" sz="3000" b="1" dirty="0" err="1"/>
              <a:t>Randomiseringen</a:t>
            </a:r>
            <a:r>
              <a:rPr lang="da-DK" sz="3000" b="1" dirty="0"/>
              <a:t> foretages af afdelingens læger</a:t>
            </a: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a-DK" dirty="0" err="1">
                <a:latin typeface="Calibri" charset="0"/>
              </a:rPr>
              <a:t>Randomisering</a:t>
            </a:r>
            <a:endParaRPr lang="da-DK" dirty="0">
              <a:latin typeface="Calibri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9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/>
              <a:t>Lægen ordinerer </a:t>
            </a:r>
            <a:r>
              <a:rPr lang="da-DK" sz="2600" b="1" dirty="0" err="1"/>
              <a:t>oxygeneringsmålet</a:t>
            </a:r>
            <a:r>
              <a:rPr lang="da-DK" sz="2600" b="1" dirty="0"/>
              <a:t> som vanligt på det intensive skema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/>
              <a:t>FiO</a:t>
            </a:r>
            <a:r>
              <a:rPr lang="da-DK" sz="2600" b="1" baseline="-25000" dirty="0"/>
              <a:t>2</a:t>
            </a:r>
            <a:r>
              <a:rPr lang="da-DK" sz="2600" b="1" dirty="0"/>
              <a:t> justeres for at opnå det allokerede </a:t>
            </a:r>
            <a:r>
              <a:rPr lang="da-DK" sz="2600" b="1" dirty="0" err="1"/>
              <a:t>target</a:t>
            </a: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/>
              <a:t>Ingen grænser for FiO</a:t>
            </a:r>
            <a:r>
              <a:rPr lang="da-DK" sz="2600" b="1" baseline="-25000" dirty="0"/>
              <a:t>2</a:t>
            </a:r>
            <a:r>
              <a:rPr lang="da-DK" sz="2600" b="1" dirty="0"/>
              <a:t> </a:t>
            </a:r>
            <a:r>
              <a:rPr lang="da-DK" sz="2600" dirty="0"/>
              <a:t>(der titreres mellem 0,21 og 1,00 i begge grupper)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/>
              <a:t>Når </a:t>
            </a:r>
            <a:r>
              <a:rPr lang="da-DK" sz="2600" b="1" dirty="0" err="1"/>
              <a:t>target</a:t>
            </a:r>
            <a:r>
              <a:rPr lang="da-DK" sz="2600" b="1" dirty="0"/>
              <a:t> er opnået, kan den aflæste SpO</a:t>
            </a:r>
            <a:r>
              <a:rPr lang="da-DK" sz="2600" b="1" baseline="-25000" dirty="0"/>
              <a:t>2</a:t>
            </a:r>
            <a:r>
              <a:rPr lang="da-DK" sz="2600" b="1" dirty="0"/>
              <a:t> her bruges til fortsat titrering </a:t>
            </a:r>
            <a:r>
              <a:rPr lang="da-DK" sz="2600" dirty="0"/>
              <a:t>(såfremt patientens tilstand er stabil)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/>
              <a:t>Arterielle blodgas-analyser tages ved behov </a:t>
            </a:r>
            <a:r>
              <a:rPr lang="da-DK" sz="2600" dirty="0"/>
              <a:t>(som vanligt)</a:t>
            </a:r>
            <a:endParaRPr lang="da-DK" sz="2200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42360" y="2621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err="1">
                <a:latin typeface="Calibri" charset="0"/>
              </a:rPr>
              <a:t>Oxygeneringsmål</a:t>
            </a:r>
            <a:endParaRPr lang="da-DK" dirty="0">
              <a:latin typeface="Calibri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65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/>
              <a:t>Der tilstræbes mindst muligt ilttilskud i forbindelse med procedurer</a:t>
            </a:r>
          </a:p>
          <a:p>
            <a:pPr marL="457200" lvl="1" indent="0">
              <a:buNone/>
              <a:defRPr/>
            </a:pPr>
            <a:r>
              <a:rPr lang="da-DK" sz="2200" b="1" dirty="0"/>
              <a:t>	- </a:t>
            </a:r>
            <a:r>
              <a:rPr lang="da-DK" sz="2200" b="1" dirty="0" err="1"/>
              <a:t>Trachealsugning</a:t>
            </a:r>
            <a:r>
              <a:rPr lang="da-DK" sz="2200" b="1" dirty="0"/>
              <a:t>: </a:t>
            </a:r>
            <a:r>
              <a:rPr lang="da-DK" sz="2200" b="1" dirty="0" err="1"/>
              <a:t>Maximal</a:t>
            </a:r>
            <a:r>
              <a:rPr lang="da-DK" sz="2200" b="1" dirty="0"/>
              <a:t> </a:t>
            </a:r>
            <a:r>
              <a:rPr lang="da-DK" sz="2200" b="1" dirty="0" err="1"/>
              <a:t>præoxygenering</a:t>
            </a:r>
            <a:r>
              <a:rPr lang="da-DK" sz="2200" b="1" dirty="0"/>
              <a:t> med 100% ilt i 1 minut</a:t>
            </a:r>
          </a:p>
          <a:p>
            <a:pPr marL="457200" lvl="1" indent="0">
              <a:buNone/>
              <a:defRPr/>
            </a:pPr>
            <a:r>
              <a:rPr lang="da-DK" sz="2200" b="1" dirty="0"/>
              <a:t>	- Intubation: </a:t>
            </a:r>
            <a:r>
              <a:rPr lang="da-DK" sz="2200" b="1" dirty="0" err="1"/>
              <a:t>Maximal</a:t>
            </a:r>
            <a:r>
              <a:rPr lang="da-DK" sz="2200" b="1" dirty="0"/>
              <a:t> </a:t>
            </a:r>
            <a:r>
              <a:rPr lang="da-DK" sz="2200" b="1" dirty="0" err="1"/>
              <a:t>præoxygenering</a:t>
            </a:r>
            <a:r>
              <a:rPr lang="da-DK" sz="2200" b="1" dirty="0"/>
              <a:t> med 100% ilt i 3 minutter</a:t>
            </a:r>
          </a:p>
          <a:p>
            <a:pPr marL="457200" lvl="1" indent="0">
              <a:buNone/>
              <a:defRPr/>
            </a:pPr>
            <a:r>
              <a:rPr lang="da-DK" sz="2600" b="1" dirty="0"/>
              <a:t> </a:t>
            </a:r>
            <a:endParaRPr lang="da-DK" sz="2200" b="1" dirty="0"/>
          </a:p>
          <a:p>
            <a:pPr marL="457200" lvl="1" indent="0">
              <a:buNone/>
              <a:defRPr/>
            </a:pPr>
            <a:r>
              <a:rPr lang="da-DK" sz="2600" b="1" dirty="0" err="1"/>
              <a:t>Oxygeneringsmålet</a:t>
            </a:r>
            <a:r>
              <a:rPr lang="da-DK" sz="2600" b="1" dirty="0"/>
              <a:t> tilstræbes opretholdt i forbindelse med operationer, invasive procedurer, transport, scanninger og lignende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42360" y="2621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err="1">
                <a:latin typeface="Calibri" charset="0"/>
              </a:rPr>
              <a:t>Oxygeneringsmål</a:t>
            </a:r>
            <a:endParaRPr lang="da-DK" dirty="0">
              <a:latin typeface="Calibri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9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>
                <a:latin typeface="Calibri" charset="0"/>
              </a:rPr>
              <a:t>Baggrund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/>
              <a:t>Ilt bruges meget liberalt til patienter indlagt på intensiv afdeling (regnes ikke for at være det lægemiddel det er)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/>
              <a:t>Der findes ingen guidelines for iltbehandling af intensivpatienter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/>
              <a:t>Ingen store kontrollerede undersøgelser underbygger brugen af relevante specifikke iltningsniveauer hos patienter indlagt på intensiv afdeling (Ej heller for patienter med KOL eller ARDS)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Rektangel 1"/>
          <p:cNvSpPr/>
          <p:nvPr/>
        </p:nvSpPr>
        <p:spPr>
          <a:xfrm>
            <a:off x="6118368" y="5157192"/>
            <a:ext cx="28058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lipse 7"/>
          <p:cNvSpPr/>
          <p:nvPr/>
        </p:nvSpPr>
        <p:spPr>
          <a:xfrm>
            <a:off x="955862" y="5484225"/>
            <a:ext cx="1383890" cy="6419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2123728" y="2060848"/>
            <a:ext cx="65630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/>
        </p:nvSpPr>
        <p:spPr>
          <a:xfrm>
            <a:off x="2081088" y="5556045"/>
            <a:ext cx="34990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75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err="1">
                <a:latin typeface="Calibri" charset="0"/>
              </a:rPr>
              <a:t>Withdrawal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da-DK" sz="3000" b="1" dirty="0"/>
              <a:t>Patienten kan trækkes ud af forsøget ved:</a:t>
            </a:r>
          </a:p>
          <a:p>
            <a:pPr marL="0" indent="0">
              <a:buNone/>
              <a:defRPr/>
            </a:pPr>
            <a:endParaRPr lang="da-DK" sz="2800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3000" b="1" dirty="0"/>
              <a:t>Alvorlige uventede bivirkninger (SUSAR)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a-DK" sz="3000" b="1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a-DK" sz="3000" b="1" dirty="0"/>
              <a:t>Manglende eller tilbagetrukket samtykke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757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>
                <a:latin typeface="Calibri" charset="0"/>
              </a:rPr>
              <a:t>Forsøgsdokumenter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/>
              <a:t> 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4" descr="http://bibliotekerne.lejre.dk/CropUp/page/media/651319/lille-mand-der-laes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r="24236"/>
          <a:stretch/>
        </p:blipFill>
        <p:spPr bwMode="auto">
          <a:xfrm>
            <a:off x="2483768" y="1844824"/>
            <a:ext cx="4176464" cy="45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672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/>
              <a:t>Gå til </a:t>
            </a:r>
            <a:r>
              <a:rPr lang="da-DK" sz="4000" b="1" dirty="0">
                <a:hlinkClick r:id="rId3"/>
              </a:rPr>
              <a:t>www.cric.nu/hot-icu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525" y="1538273"/>
            <a:ext cx="6120680" cy="4702984"/>
          </a:xfrm>
          <a:prstGeom prst="rect">
            <a:avLst/>
          </a:prstGeom>
        </p:spPr>
      </p:pic>
      <p:cxnSp>
        <p:nvCxnSpPr>
          <p:cNvPr id="10" name="Lige pilforbindelse 9"/>
          <p:cNvCxnSpPr/>
          <p:nvPr/>
        </p:nvCxnSpPr>
        <p:spPr>
          <a:xfrm flipH="1">
            <a:off x="6516216" y="4653136"/>
            <a:ext cx="313055" cy="3619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ktangel 4"/>
          <p:cNvSpPr/>
          <p:nvPr/>
        </p:nvSpPr>
        <p:spPr>
          <a:xfrm>
            <a:off x="2699792" y="5788691"/>
            <a:ext cx="720080" cy="376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0769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7" y="5788691"/>
            <a:ext cx="2616663" cy="1040066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87103" y="2265451"/>
            <a:ext cx="7067128" cy="3805883"/>
          </a:xfrm>
        </p:spPr>
        <p:txBody>
          <a:bodyPr rtlCol="0">
            <a:normAutofit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endParaRPr lang="da-DK" sz="2600" b="1" dirty="0"/>
          </a:p>
          <a:p>
            <a:pPr marL="57150" indent="0">
              <a:buNone/>
              <a:defRPr/>
            </a:pPr>
            <a:r>
              <a:rPr lang="da-DK" sz="3000" b="1" dirty="0"/>
              <a:t>Du kan ALTID ringe til </a:t>
            </a:r>
            <a:r>
              <a:rPr lang="da-DK" sz="3000" b="1" dirty="0">
                <a:solidFill>
                  <a:srgbClr val="FF0000"/>
                </a:solidFill>
              </a:rPr>
              <a:t>HOT-ICU </a:t>
            </a:r>
          </a:p>
          <a:p>
            <a:pPr marL="57150" indent="0">
              <a:buNone/>
              <a:defRPr/>
            </a:pPr>
            <a:r>
              <a:rPr lang="da-DK" sz="3000" b="1" dirty="0">
                <a:solidFill>
                  <a:srgbClr val="FF0000"/>
                </a:solidFill>
              </a:rPr>
              <a:t>hotline </a:t>
            </a:r>
            <a:r>
              <a:rPr lang="da-DK" sz="3000" b="1" dirty="0"/>
              <a:t>på</a:t>
            </a:r>
            <a:r>
              <a:rPr lang="da-DK" sz="3000" b="1" dirty="0">
                <a:solidFill>
                  <a:srgbClr val="FF0000"/>
                </a:solidFill>
              </a:rPr>
              <a:t> 2118 2543 </a:t>
            </a:r>
            <a:r>
              <a:rPr lang="da-DK" sz="3000" b="1" dirty="0"/>
              <a:t>ved behov for hjælp,</a:t>
            </a:r>
          </a:p>
          <a:p>
            <a:pPr marL="57150" indent="0">
              <a:buNone/>
              <a:defRPr/>
            </a:pPr>
            <a:r>
              <a:rPr lang="da-DK" sz="3000" b="1" dirty="0"/>
              <a:t>eller skrive til hot-icu@cric.nu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latin typeface="Calibri" charset="0"/>
              </a:rPr>
              <a:t>Kontakt</a:t>
            </a:r>
            <a:endParaRPr lang="en-GB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8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685598" y="2433130"/>
            <a:ext cx="7772400" cy="1176337"/>
          </a:xfrm>
        </p:spPr>
        <p:txBody>
          <a:bodyPr>
            <a:normAutofit/>
          </a:bodyPr>
          <a:lstStyle/>
          <a:p>
            <a:r>
              <a:rPr lang="da-DK" sz="2500" b="1" dirty="0">
                <a:latin typeface="Calibri" charset="0"/>
              </a:rPr>
              <a:t>Tak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399" y="4639370"/>
            <a:ext cx="6400800" cy="2151063"/>
          </a:xfrm>
        </p:spPr>
        <p:txBody>
          <a:bodyPr rtlCol="0">
            <a:normAutofit/>
          </a:bodyPr>
          <a:lstStyle/>
          <a:p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sz="1800" dirty="0">
                <a:solidFill>
                  <a:schemeClr val="tx1"/>
                </a:solidFill>
              </a:rPr>
              <a:t>hot-icu@cric.nu</a:t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>
                <a:solidFill>
                  <a:schemeClr val="tx1"/>
                </a:solidFill>
              </a:rPr>
              <a:t>www.cric.nu/hot-icu</a:t>
            </a:r>
          </a:p>
        </p:txBody>
      </p:sp>
      <p:sp>
        <p:nvSpPr>
          <p:cNvPr id="6" name="Rektangel 5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48680"/>
            <a:ext cx="3599999" cy="185472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067" y="3626794"/>
            <a:ext cx="753461" cy="10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>
                <a:latin typeface="Calibri" charset="0"/>
              </a:rPr>
              <a:t>Baggrund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 err="1"/>
              <a:t>Hyperoxi</a:t>
            </a:r>
            <a:r>
              <a:rPr lang="da-DK" sz="2600" b="1" dirty="0"/>
              <a:t> er forbundet med øget dødelighed i store </a:t>
            </a:r>
            <a:r>
              <a:rPr lang="da-DK" sz="2600" b="1" dirty="0" err="1"/>
              <a:t>observationelle</a:t>
            </a:r>
            <a:r>
              <a:rPr lang="da-DK" sz="2600" b="1" dirty="0"/>
              <a:t> studier</a:t>
            </a:r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9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r="7027"/>
          <a:stretch/>
        </p:blipFill>
        <p:spPr>
          <a:xfrm>
            <a:off x="4867154" y="1600640"/>
            <a:ext cx="3222647" cy="223136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82" y="1506374"/>
            <a:ext cx="3601394" cy="2419896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6791615" y="3794649"/>
            <a:ext cx="197522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750" dirty="0"/>
              <a:t>Zhang, Z et Ji, X; </a:t>
            </a:r>
            <a:r>
              <a:rPr lang="en-US" sz="750" dirty="0" err="1"/>
              <a:t>Sci</a:t>
            </a:r>
            <a:r>
              <a:rPr lang="en-US" sz="750" dirty="0"/>
              <a:t> Rep. 2016 Oct 13;6:35133</a:t>
            </a:r>
            <a:endParaRPr lang="da-DK" sz="750" dirty="0"/>
          </a:p>
        </p:txBody>
      </p:sp>
      <p:sp>
        <p:nvSpPr>
          <p:cNvPr id="15" name="Rektangel 14"/>
          <p:cNvSpPr/>
          <p:nvPr/>
        </p:nvSpPr>
        <p:spPr>
          <a:xfrm>
            <a:off x="5939511" y="5602038"/>
            <a:ext cx="286809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dirty="0" err="1"/>
              <a:t>Helmerhorst</a:t>
            </a:r>
            <a:r>
              <a:rPr lang="en-US" sz="750" dirty="0"/>
              <a:t> et al; </a:t>
            </a:r>
            <a:r>
              <a:rPr lang="en-US" sz="750" dirty="0" err="1"/>
              <a:t>Crit</a:t>
            </a:r>
            <a:r>
              <a:rPr lang="en-US" sz="750" dirty="0"/>
              <a:t> Care Med. 2016 Oct 19. [</a:t>
            </a:r>
            <a:r>
              <a:rPr lang="en-US" sz="750" dirty="0" err="1"/>
              <a:t>Epub</a:t>
            </a:r>
            <a:r>
              <a:rPr lang="en-US" sz="750" dirty="0"/>
              <a:t> ahead of print]</a:t>
            </a:r>
            <a:endParaRPr lang="da-DK" sz="750" dirty="0"/>
          </a:p>
        </p:txBody>
      </p:sp>
      <p:sp>
        <p:nvSpPr>
          <p:cNvPr id="16" name="Rektangel 15"/>
          <p:cNvSpPr/>
          <p:nvPr/>
        </p:nvSpPr>
        <p:spPr>
          <a:xfrm>
            <a:off x="286334" y="3868792"/>
            <a:ext cx="1829348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750" dirty="0"/>
              <a:t>de </a:t>
            </a:r>
            <a:r>
              <a:rPr lang="da-DK" sz="750" dirty="0" err="1"/>
              <a:t>Jonge</a:t>
            </a:r>
            <a:r>
              <a:rPr lang="da-DK" sz="750" dirty="0"/>
              <a:t> et al.; </a:t>
            </a:r>
            <a:r>
              <a:rPr lang="da-DK" sz="750" dirty="0" err="1"/>
              <a:t>Crit</a:t>
            </a:r>
            <a:r>
              <a:rPr lang="da-DK" sz="750" dirty="0"/>
              <a:t> Care. 2008;12(6):R156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490" y="3749159"/>
            <a:ext cx="2735021" cy="2037545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a-DK" dirty="0">
                <a:latin typeface="Calibri" charset="0"/>
              </a:rPr>
              <a:t>Baggrund</a:t>
            </a:r>
          </a:p>
        </p:txBody>
      </p:sp>
      <p:cxnSp>
        <p:nvCxnSpPr>
          <p:cNvPr id="18" name="Lige forbindelse 17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led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19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>
                <a:latin typeface="Calibri" charset="0"/>
              </a:rPr>
              <a:t>Baggrund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400" b="1" dirty="0" err="1"/>
              <a:t>Hyperoxi</a:t>
            </a:r>
            <a:r>
              <a:rPr lang="da-DK" sz="2400" b="1" dirty="0"/>
              <a:t> er forbundet med øget dødelighed i store </a:t>
            </a:r>
            <a:r>
              <a:rPr lang="da-DK" sz="2400" b="1" dirty="0" err="1"/>
              <a:t>observationelle</a:t>
            </a:r>
            <a:r>
              <a:rPr lang="da-DK" sz="2400" b="1" dirty="0"/>
              <a:t> studier</a:t>
            </a:r>
          </a:p>
          <a:p>
            <a:pPr marL="457200" lvl="1" indent="0">
              <a:buNone/>
              <a:defRPr/>
            </a:pPr>
            <a:endParaRPr lang="da-DK" sz="2400" b="1" dirty="0"/>
          </a:p>
          <a:p>
            <a:pPr marL="457200" lvl="1" indent="0">
              <a:buNone/>
              <a:defRPr/>
            </a:pPr>
            <a:r>
              <a:rPr lang="da-DK" sz="2400" b="1" dirty="0"/>
              <a:t>Mistanke om potentiel skade som følge af:</a:t>
            </a:r>
          </a:p>
          <a:p>
            <a:pPr marL="457200" lvl="1" indent="0">
              <a:buNone/>
              <a:defRPr/>
            </a:pPr>
            <a:endParaRPr lang="da-DK" sz="2400" b="1" dirty="0"/>
          </a:p>
          <a:p>
            <a:pPr lvl="2">
              <a:defRPr/>
            </a:pPr>
            <a:r>
              <a:rPr lang="da-DK" b="1" dirty="0"/>
              <a:t>Øget dannelse af frie iltradikaler</a:t>
            </a:r>
          </a:p>
          <a:p>
            <a:pPr lvl="2">
              <a:defRPr/>
            </a:pPr>
            <a:r>
              <a:rPr lang="da-DK" b="1" dirty="0" err="1"/>
              <a:t>Hyperoxisk</a:t>
            </a:r>
            <a:r>
              <a:rPr lang="da-DK" b="1" dirty="0"/>
              <a:t> karkonstriktion med </a:t>
            </a:r>
            <a:r>
              <a:rPr lang="da-DK" b="1" dirty="0" err="1"/>
              <a:t>paradox</a:t>
            </a:r>
            <a:r>
              <a:rPr lang="da-DK" b="1" dirty="0"/>
              <a:t> </a:t>
            </a:r>
            <a:r>
              <a:rPr lang="da-DK" b="1" dirty="0" err="1"/>
              <a:t>vævshypoxi</a:t>
            </a:r>
            <a:endParaRPr lang="da-DK" b="1" dirty="0"/>
          </a:p>
          <a:p>
            <a:pPr lvl="2">
              <a:defRPr/>
            </a:pPr>
            <a:r>
              <a:rPr lang="da-DK" b="1" dirty="0" err="1"/>
              <a:t>Absorbtionsatelektaser</a:t>
            </a:r>
            <a:endParaRPr lang="da-DK" b="1" dirty="0"/>
          </a:p>
          <a:p>
            <a:pPr marL="457200" lvl="1" indent="0">
              <a:buNone/>
              <a:defRPr/>
            </a:pPr>
            <a:endParaRPr lang="da-DK" sz="2400" b="1" dirty="0"/>
          </a:p>
          <a:p>
            <a:pPr marL="457200" lvl="1" indent="0">
              <a:buNone/>
              <a:defRPr/>
            </a:pPr>
            <a:endParaRPr lang="da-DK" sz="2400" b="1" dirty="0"/>
          </a:p>
          <a:p>
            <a:pPr marL="457200" lvl="1" indent="0">
              <a:buNone/>
              <a:defRPr/>
            </a:pPr>
            <a:endParaRPr lang="da-DK" sz="2400" b="1" dirty="0"/>
          </a:p>
          <a:p>
            <a:pPr marL="457200" lvl="1" indent="0">
              <a:buNone/>
              <a:defRPr/>
            </a:pPr>
            <a:endParaRPr lang="da-DK" sz="2400" b="1" dirty="0"/>
          </a:p>
          <a:p>
            <a:pPr marL="457200" lvl="1" indent="0">
              <a:buNone/>
              <a:defRPr/>
            </a:pPr>
            <a:endParaRPr lang="da-DK" sz="2400" b="1" dirty="0"/>
          </a:p>
          <a:p>
            <a:pPr marL="457200" lvl="1" indent="0">
              <a:buNone/>
              <a:defRPr/>
            </a:pPr>
            <a:endParaRPr lang="da-DK" sz="2400" b="1" dirty="0"/>
          </a:p>
          <a:p>
            <a:pPr marL="457200" lvl="1" indent="0">
              <a:buNone/>
              <a:defRPr/>
            </a:pPr>
            <a:endParaRPr lang="da-DK" sz="2400" b="1" dirty="0"/>
          </a:p>
          <a:p>
            <a:pPr lvl="1">
              <a:buFont typeface="Arial"/>
              <a:buChar char="•"/>
              <a:defRPr/>
            </a:pPr>
            <a:endParaRPr lang="da-DK" sz="2400" b="1" dirty="0"/>
          </a:p>
          <a:p>
            <a:pPr lvl="1">
              <a:buFont typeface="Arial"/>
              <a:buChar char="•"/>
              <a:defRPr/>
            </a:pPr>
            <a:endParaRPr lang="da-DK" sz="24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2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>
                <a:latin typeface="Calibri" charset="0"/>
              </a:rPr>
              <a:t>Baggrund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6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en-GB" sz="2400" b="1" dirty="0" err="1"/>
              <a:t>Udsnit</a:t>
            </a:r>
            <a:r>
              <a:rPr lang="en-GB" sz="2400" b="1" dirty="0"/>
              <a:t> </a:t>
            </a:r>
            <a:r>
              <a:rPr lang="en-GB" sz="2400" b="1" dirty="0" err="1"/>
              <a:t>af</a:t>
            </a:r>
            <a:r>
              <a:rPr lang="en-GB" sz="2400" b="1" dirty="0"/>
              <a:t> </a:t>
            </a:r>
            <a:r>
              <a:rPr lang="en-GB" sz="2400" b="1" dirty="0" err="1"/>
              <a:t>intensivpatienter</a:t>
            </a:r>
            <a:r>
              <a:rPr lang="en-GB" sz="2400" b="1" dirty="0"/>
              <a:t>, Region Nordjylland</a:t>
            </a:r>
            <a:endParaRPr lang="da-DK" sz="2400" b="1" dirty="0"/>
          </a:p>
          <a:p>
            <a:pPr marL="457200" lvl="1" indent="0">
              <a:buNone/>
              <a:defRPr/>
            </a:pPr>
            <a:endParaRPr lang="da-DK" sz="2400" b="1" dirty="0"/>
          </a:p>
          <a:p>
            <a:pPr marL="457200" lvl="1" indent="0">
              <a:buNone/>
              <a:defRPr/>
            </a:pPr>
            <a:endParaRPr lang="da-DK" sz="2400" b="1" dirty="0"/>
          </a:p>
          <a:p>
            <a:pPr marL="457200" lvl="1" indent="0">
              <a:buNone/>
              <a:defRPr/>
            </a:pPr>
            <a:endParaRPr lang="da-DK" sz="2400" b="1" dirty="0"/>
          </a:p>
          <a:p>
            <a:pPr lvl="1">
              <a:buFont typeface="Arial"/>
              <a:buChar char="•"/>
              <a:defRPr/>
            </a:pPr>
            <a:endParaRPr lang="da-DK" sz="2400" b="1" dirty="0"/>
          </a:p>
          <a:p>
            <a:pPr marL="457200" lvl="1" indent="0">
              <a:buNone/>
              <a:defRPr/>
            </a:pPr>
            <a:endParaRPr lang="en-GB" sz="2400" b="1" dirty="0"/>
          </a:p>
          <a:p>
            <a:pPr marL="457200" lvl="1" indent="0">
              <a:buNone/>
              <a:defRPr/>
            </a:pPr>
            <a:endParaRPr lang="da-DK" sz="24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1979712" y="2204864"/>
            <a:ext cx="6984775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261.355 PaO</a:t>
            </a:r>
            <a:r>
              <a:rPr lang="en-GB" sz="2200" b="1" baseline="-25000" dirty="0"/>
              <a:t>2</a:t>
            </a:r>
            <a:r>
              <a:rPr lang="en-GB" sz="2200" b="1" dirty="0"/>
              <a:t> </a:t>
            </a:r>
            <a:r>
              <a:rPr lang="en-GB" sz="2200" b="1" dirty="0" err="1"/>
              <a:t>værdier</a:t>
            </a:r>
            <a:r>
              <a:rPr lang="en-GB" sz="2200" b="1" dirty="0"/>
              <a:t> </a:t>
            </a:r>
            <a:r>
              <a:rPr lang="en-GB" sz="2200" b="1" dirty="0" err="1"/>
              <a:t>fra</a:t>
            </a:r>
            <a:r>
              <a:rPr lang="en-GB" sz="2200" b="1" dirty="0"/>
              <a:t> 7001 </a:t>
            </a:r>
            <a:r>
              <a:rPr lang="en-GB" sz="2200" b="1" dirty="0" err="1"/>
              <a:t>patienter</a:t>
            </a:r>
            <a:endParaRPr lang="en-GB" sz="2200" b="1" dirty="0"/>
          </a:p>
          <a:p>
            <a:endParaRPr lang="en-GB" sz="2200" b="1" dirty="0">
              <a:ea typeface="Times New Roman" panose="02020603050405020304" pitchFamily="18" charset="0"/>
            </a:endParaRPr>
          </a:p>
          <a:p>
            <a:r>
              <a:rPr lang="en-GB" sz="2200" b="1" dirty="0" err="1">
                <a:ea typeface="Times New Roman" panose="02020603050405020304" pitchFamily="18" charset="0"/>
              </a:rPr>
              <a:t>Gennemsnits</a:t>
            </a:r>
            <a:r>
              <a:rPr lang="en-GB" sz="2200" b="1" dirty="0">
                <a:ea typeface="Times New Roman" panose="02020603050405020304" pitchFamily="18" charset="0"/>
              </a:rPr>
              <a:t> PaO</a:t>
            </a:r>
            <a:r>
              <a:rPr lang="en-GB" sz="2200" b="1" baseline="-25000" dirty="0">
                <a:ea typeface="Times New Roman" panose="02020603050405020304" pitchFamily="18" charset="0"/>
              </a:rPr>
              <a:t>2</a:t>
            </a:r>
            <a:r>
              <a:rPr lang="en-GB" sz="2200" b="1" dirty="0">
                <a:ea typeface="Times New Roman" panose="02020603050405020304" pitchFamily="18" charset="0"/>
              </a:rPr>
              <a:t>: 12,4 </a:t>
            </a:r>
            <a:r>
              <a:rPr lang="en-GB" sz="2200" b="1" dirty="0" err="1">
                <a:ea typeface="Times New Roman" panose="02020603050405020304" pitchFamily="18" charset="0"/>
              </a:rPr>
              <a:t>kPa</a:t>
            </a:r>
            <a:r>
              <a:rPr lang="en-GB" sz="2200" b="1" dirty="0">
                <a:ea typeface="Times New Roman" panose="02020603050405020304" pitchFamily="18" charset="0"/>
              </a:rPr>
              <a:t> (95 % reference interval 7,3-23,4 </a:t>
            </a:r>
            <a:r>
              <a:rPr lang="en-GB" sz="2200" b="1" dirty="0" err="1">
                <a:ea typeface="Times New Roman" panose="02020603050405020304" pitchFamily="18" charset="0"/>
              </a:rPr>
              <a:t>kPa</a:t>
            </a:r>
            <a:r>
              <a:rPr lang="en-GB" sz="2200" b="1" dirty="0">
                <a:ea typeface="Times New Roman" panose="02020603050405020304" pitchFamily="18" charset="0"/>
              </a:rPr>
              <a:t>)</a:t>
            </a:r>
            <a:endParaRPr lang="en-GB" sz="2200" b="1" dirty="0"/>
          </a:p>
          <a:p>
            <a:endParaRPr lang="en-GB" sz="2200" b="1" dirty="0"/>
          </a:p>
          <a:p>
            <a:r>
              <a:rPr lang="da-DK" sz="2200" b="1" dirty="0"/>
              <a:t>Gennemsnits FiO</a:t>
            </a:r>
            <a:r>
              <a:rPr lang="da-DK" sz="2200" b="1" baseline="-25000" dirty="0"/>
              <a:t>2 </a:t>
            </a:r>
            <a:r>
              <a:rPr lang="da-DK" sz="2200" b="1" dirty="0"/>
              <a:t>(mekanisk ventilerede)</a:t>
            </a:r>
            <a:r>
              <a:rPr lang="en-GB" sz="2200" b="1" dirty="0">
                <a:ea typeface="Times New Roman" panose="02020603050405020304" pitchFamily="18" charset="0"/>
              </a:rPr>
              <a:t>: 0,47 (</a:t>
            </a: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0,30-0,95</a:t>
            </a:r>
            <a:r>
              <a:rPr lang="en-GB" sz="2200" b="1" dirty="0">
                <a:ea typeface="Times New Roman" panose="02020603050405020304" pitchFamily="18" charset="0"/>
              </a:rPr>
              <a:t>)</a:t>
            </a:r>
            <a:endParaRPr lang="da-DK" sz="2200" b="1" dirty="0"/>
          </a:p>
          <a:p>
            <a:endParaRPr lang="da-DK" sz="2200" b="1" baseline="-25000" dirty="0"/>
          </a:p>
        </p:txBody>
      </p:sp>
      <p:sp>
        <p:nvSpPr>
          <p:cNvPr id="12" name="Pladsholder til indhold 2"/>
          <p:cNvSpPr txBox="1">
            <a:spLocks/>
          </p:cNvSpPr>
          <p:nvPr/>
        </p:nvSpPr>
        <p:spPr>
          <a:xfrm>
            <a:off x="457200" y="4420539"/>
            <a:ext cx="8229600" cy="12407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da-DK" sz="2200" b="1" dirty="0"/>
              <a:t>PaO</a:t>
            </a:r>
            <a:r>
              <a:rPr lang="da-DK" sz="2200" b="1" baseline="-25000" dirty="0"/>
              <a:t>2</a:t>
            </a:r>
            <a:r>
              <a:rPr lang="da-DK" sz="2200" b="1" dirty="0"/>
              <a:t> på 8 kPa vurderes som sikkert (over </a:t>
            </a:r>
            <a:r>
              <a:rPr lang="da-DK" sz="2200" b="1" dirty="0" err="1"/>
              <a:t>hypoxigrænsen</a:t>
            </a:r>
            <a:r>
              <a:rPr lang="da-DK" sz="2200" b="1" dirty="0"/>
              <a:t>)</a:t>
            </a:r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r>
              <a:rPr lang="da-DK" sz="2200" b="1" dirty="0"/>
              <a:t>In</a:t>
            </a:r>
            <a:r>
              <a:rPr lang="en-GB" sz="2200" b="1" dirty="0"/>
              <a:t>gen </a:t>
            </a:r>
            <a:r>
              <a:rPr lang="en-GB" sz="2200" b="1" dirty="0" err="1"/>
              <a:t>dokumenteret</a:t>
            </a:r>
            <a:r>
              <a:rPr lang="en-GB" sz="2200" b="1" dirty="0"/>
              <a:t> </a:t>
            </a:r>
            <a:r>
              <a:rPr lang="en-GB" sz="2200" b="1" dirty="0" err="1"/>
              <a:t>positiv</a:t>
            </a:r>
            <a:r>
              <a:rPr lang="en-GB" sz="2200" b="1" dirty="0"/>
              <a:t> </a:t>
            </a:r>
            <a:r>
              <a:rPr lang="en-GB" sz="2200" b="1" dirty="0" err="1"/>
              <a:t>effekt</a:t>
            </a:r>
            <a:r>
              <a:rPr lang="en-GB" sz="2200" b="1" dirty="0"/>
              <a:t> </a:t>
            </a:r>
            <a:r>
              <a:rPr lang="en-GB" sz="2200" b="1" dirty="0" err="1"/>
              <a:t>af</a:t>
            </a:r>
            <a:r>
              <a:rPr lang="en-GB" sz="2200" b="1" dirty="0"/>
              <a:t> </a:t>
            </a:r>
            <a:r>
              <a:rPr lang="en-GB" sz="2200" b="1" dirty="0" err="1"/>
              <a:t>iltningsniveauer</a:t>
            </a:r>
            <a:r>
              <a:rPr lang="en-GB" sz="2200" b="1" dirty="0"/>
              <a:t> over 8 </a:t>
            </a:r>
            <a:r>
              <a:rPr lang="en-GB" sz="2200" b="1" dirty="0" err="1"/>
              <a:t>kPa</a:t>
            </a:r>
            <a:endParaRPr lang="da-DK" sz="2200" b="1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2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>
                <a:latin typeface="Calibri" charset="0"/>
              </a:rPr>
              <a:t>Formål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HOT-ICU 2017</a:t>
            </a:r>
            <a:endParaRPr lang="da-DK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4866" y="2523886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boks 11"/>
          <p:cNvSpPr txBox="1"/>
          <p:nvPr/>
        </p:nvSpPr>
        <p:spPr>
          <a:xfrm>
            <a:off x="6900030" y="3140968"/>
            <a:ext cx="1282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/>
              <a:t>Ulemper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457200" y="155047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b="1" dirty="0">
                <a:latin typeface="Calibri" charset="0"/>
              </a:rPr>
              <a:t>At undersøge fordele og ulemper ved to separate niveauer af PaO</a:t>
            </a:r>
            <a:r>
              <a:rPr lang="da-DK" sz="2200" b="1" baseline="-25000" dirty="0">
                <a:latin typeface="Calibri" charset="0"/>
              </a:rPr>
              <a:t>2</a:t>
            </a:r>
            <a:r>
              <a:rPr lang="da-DK" sz="2200" b="1" dirty="0">
                <a:latin typeface="Calibri" charset="0"/>
              </a:rPr>
              <a:t> hos kritisk syge voksne patienter indlagt akut på intensiv afdeling</a:t>
            </a:r>
          </a:p>
        </p:txBody>
      </p:sp>
      <p:sp>
        <p:nvSpPr>
          <p:cNvPr id="14" name="Tekstboks 11"/>
          <p:cNvSpPr txBox="1"/>
          <p:nvPr/>
        </p:nvSpPr>
        <p:spPr>
          <a:xfrm>
            <a:off x="818844" y="3145809"/>
            <a:ext cx="1282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/>
              <a:t>Fordele</a:t>
            </a:r>
          </a:p>
        </p:txBody>
      </p:sp>
      <p:sp>
        <p:nvSpPr>
          <p:cNvPr id="15" name="Tekstboks 9"/>
          <p:cNvSpPr txBox="1"/>
          <p:nvPr/>
        </p:nvSpPr>
        <p:spPr>
          <a:xfrm>
            <a:off x="3521103" y="5725408"/>
            <a:ext cx="2319866" cy="63094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3500" b="1" dirty="0" err="1"/>
              <a:t>Dødelighed</a:t>
            </a:r>
            <a:endParaRPr lang="en-GB" sz="3500" b="1" dirty="0"/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5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/>
          </a:bodyPr>
          <a:lstStyle/>
          <a:p>
            <a:r>
              <a:rPr lang="da-DK" sz="2600" b="1" dirty="0">
                <a:latin typeface="Calibri" charset="0"/>
              </a:rPr>
              <a:t>Design: Et randomiseret multicenter klinisk parallel-gruppeforsøg uden blinding</a:t>
            </a:r>
          </a:p>
          <a:p>
            <a:endParaRPr lang="da-DK" sz="2600" b="1" i="1" dirty="0">
              <a:latin typeface="Calibri" charset="0"/>
            </a:endParaRPr>
          </a:p>
          <a:p>
            <a:r>
              <a:rPr lang="da-DK" sz="2600" b="1" dirty="0">
                <a:latin typeface="Calibri" charset="0"/>
              </a:rPr>
              <a:t>Population: Voksne intensivpatienter (n=2928) med </a:t>
            </a:r>
            <a:r>
              <a:rPr lang="da-DK" sz="2600" b="1" dirty="0" err="1">
                <a:latin typeface="Calibri" charset="0"/>
              </a:rPr>
              <a:t>hypoxisk</a:t>
            </a:r>
            <a:r>
              <a:rPr lang="da-DK" sz="2600" b="1" dirty="0">
                <a:latin typeface="Calibri" charset="0"/>
              </a:rPr>
              <a:t> respiratorisk svigt</a:t>
            </a:r>
          </a:p>
          <a:p>
            <a:endParaRPr lang="da-DK" sz="2600" b="1" i="1" dirty="0">
              <a:latin typeface="Calibri" charset="0"/>
            </a:endParaRPr>
          </a:p>
          <a:p>
            <a:r>
              <a:rPr lang="da-DK" sz="2600" b="1" dirty="0" err="1">
                <a:latin typeface="Calibri" charset="0"/>
              </a:rPr>
              <a:t>Setting</a:t>
            </a:r>
            <a:r>
              <a:rPr lang="da-DK" sz="2600" b="1" dirty="0">
                <a:latin typeface="Calibri" charset="0"/>
              </a:rPr>
              <a:t>: </a:t>
            </a:r>
            <a:r>
              <a:rPr lang="en-GB" sz="2600" b="1" dirty="0">
                <a:latin typeface="Calibri" charset="0"/>
              </a:rPr>
              <a:t>ca. </a:t>
            </a:r>
            <a:r>
              <a:rPr lang="da-DK" sz="2600" b="1" dirty="0">
                <a:latin typeface="Calibri" charset="0"/>
              </a:rPr>
              <a:t>50 intensive afdelinger i Europa</a:t>
            </a:r>
          </a:p>
          <a:p>
            <a:pPr marL="914400" lvl="2" indent="0">
              <a:buNone/>
              <a:defRPr/>
            </a:pPr>
            <a:endParaRPr lang="da-DK" sz="2200" b="1" dirty="0"/>
          </a:p>
          <a:p>
            <a:pPr marL="914400" lvl="2" indent="0">
              <a:buNone/>
              <a:defRPr/>
            </a:pPr>
            <a:endParaRPr lang="da-DK" sz="2200" b="1" dirty="0"/>
          </a:p>
          <a:p>
            <a:pPr marL="914400" lvl="2" indent="0">
              <a:buNone/>
              <a:defRPr/>
            </a:pPr>
            <a:endParaRPr lang="da-DK" sz="2600" b="1" dirty="0"/>
          </a:p>
          <a:p>
            <a:pPr marL="914400" lvl="2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grpSp>
        <p:nvGrpSpPr>
          <p:cNvPr id="9" name="Gruppe 8"/>
          <p:cNvGrpSpPr/>
          <p:nvPr/>
        </p:nvGrpSpPr>
        <p:grpSpPr>
          <a:xfrm>
            <a:off x="543664" y="4869160"/>
            <a:ext cx="8208912" cy="643523"/>
            <a:chOff x="1766630" y="5397503"/>
            <a:chExt cx="8208912" cy="643523"/>
          </a:xfrm>
        </p:grpSpPr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6630" y="5431477"/>
              <a:ext cx="794369" cy="609549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4079" y="5433336"/>
              <a:ext cx="782751" cy="569757"/>
            </a:xfrm>
            <a:prstGeom prst="rect">
              <a:avLst/>
            </a:prstGeom>
          </p:spPr>
        </p:pic>
        <p:pic>
          <p:nvPicPr>
            <p:cNvPr id="12" name="Billede 1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1050" y="5435437"/>
              <a:ext cx="795900" cy="56765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3" name="Billed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4982" y="5430256"/>
              <a:ext cx="794369" cy="575918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23749" y="5397503"/>
              <a:ext cx="851793" cy="605590"/>
            </a:xfrm>
            <a:prstGeom prst="rect">
              <a:avLst/>
            </a:prstGeom>
          </p:spPr>
        </p:pic>
        <p:pic>
          <p:nvPicPr>
            <p:cNvPr id="15" name="Billede 14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5102" y="5430256"/>
              <a:ext cx="758348" cy="572837"/>
            </a:xfrm>
            <a:prstGeom prst="rect">
              <a:avLst/>
            </a:prstGeom>
          </p:spPr>
        </p:pic>
        <p:pic>
          <p:nvPicPr>
            <p:cNvPr id="16" name="Billed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2068" y="5431808"/>
              <a:ext cx="609218" cy="609218"/>
            </a:xfrm>
            <a:prstGeom prst="rect">
              <a:avLst/>
            </a:prstGeom>
          </p:spPr>
        </p:pic>
        <p:pic>
          <p:nvPicPr>
            <p:cNvPr id="17" name="Billede 16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80687" y="5432393"/>
              <a:ext cx="842727" cy="570700"/>
            </a:xfrm>
            <a:prstGeom prst="rect">
              <a:avLst/>
            </a:prstGeom>
          </p:spPr>
        </p:pic>
      </p:grpSp>
      <p:pic>
        <p:nvPicPr>
          <p:cNvPr id="18" name="Billed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2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4709120"/>
          </a:xfrm>
        </p:spPr>
        <p:txBody>
          <a:bodyPr rtlCol="0">
            <a:normAutofit/>
          </a:bodyPr>
          <a:lstStyle/>
          <a:p>
            <a:r>
              <a:rPr lang="da-DK" sz="3100" b="1" dirty="0"/>
              <a:t>Intervention: Target PaO</a:t>
            </a:r>
            <a:r>
              <a:rPr lang="da-DK" sz="3100" b="1" baseline="-25000" dirty="0"/>
              <a:t>2</a:t>
            </a:r>
            <a:r>
              <a:rPr lang="da-DK" sz="3100" b="1" dirty="0"/>
              <a:t> = 8,0 kPa fra intensiv indlæggelse til udskrivelse eller død, maksimalt 90 dage</a:t>
            </a:r>
          </a:p>
          <a:p>
            <a:endParaRPr lang="da-DK" sz="3100" b="1" dirty="0"/>
          </a:p>
          <a:p>
            <a:r>
              <a:rPr lang="da-DK" sz="3100" b="1" dirty="0"/>
              <a:t>Kontrol: Target PaO</a:t>
            </a:r>
            <a:r>
              <a:rPr lang="da-DK" sz="3100" b="1" baseline="-25000" dirty="0"/>
              <a:t>2</a:t>
            </a:r>
            <a:r>
              <a:rPr lang="da-DK" sz="3100" b="1" dirty="0"/>
              <a:t> = 12,0 kPa</a:t>
            </a:r>
          </a:p>
          <a:p>
            <a:endParaRPr lang="da-DK" sz="3100" b="1" dirty="0"/>
          </a:p>
          <a:p>
            <a:r>
              <a:rPr lang="da-DK" sz="3100" b="1" dirty="0"/>
              <a:t>Outcome:  </a:t>
            </a:r>
            <a:r>
              <a:rPr lang="da-DK" b="1" dirty="0"/>
              <a:t>90-dages mortalitet</a:t>
            </a:r>
          </a:p>
          <a:p>
            <a:endParaRPr lang="da-DK" sz="2600" b="1" dirty="0"/>
          </a:p>
          <a:p>
            <a:pPr marL="914400" lvl="2" indent="0">
              <a:buNone/>
              <a:defRPr/>
            </a:pPr>
            <a:endParaRPr lang="da-DK" sz="2200" b="1" dirty="0"/>
          </a:p>
          <a:p>
            <a:pPr marL="914400" lvl="2" indent="0">
              <a:buNone/>
              <a:defRPr/>
            </a:pPr>
            <a:endParaRPr lang="da-DK" sz="2200" b="1" dirty="0"/>
          </a:p>
          <a:p>
            <a:pPr marL="914400" lvl="2" indent="0">
              <a:buNone/>
              <a:defRPr/>
            </a:pPr>
            <a:endParaRPr lang="da-DK" sz="2600" b="1" dirty="0"/>
          </a:p>
          <a:p>
            <a:pPr marL="914400" lvl="2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79" y="5788691"/>
            <a:ext cx="2616663" cy="104006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29" y="53930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5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698</Words>
  <Application>Microsoft Office PowerPoint</Application>
  <PresentationFormat>On-screen Show (4:3)</PresentationFormat>
  <Paragraphs>224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Wingdings</vt:lpstr>
      <vt:lpstr>Kontortema</vt:lpstr>
      <vt:lpstr>Handling Oxygenation Targets the Intensive Care Unit  Information til plejepersonale</vt:lpstr>
      <vt:lpstr>Baggrund</vt:lpstr>
      <vt:lpstr>Baggrund</vt:lpstr>
      <vt:lpstr>Baggrund</vt:lpstr>
      <vt:lpstr>Baggrund</vt:lpstr>
      <vt:lpstr>Baggrund</vt:lpstr>
      <vt:lpstr>Formål</vt:lpstr>
      <vt:lpstr>Metode</vt:lpstr>
      <vt:lpstr>Metode</vt:lpstr>
      <vt:lpstr>Screening og randomisering</vt:lpstr>
      <vt:lpstr>Screening</vt:lpstr>
      <vt:lpstr>Screening</vt:lpstr>
      <vt:lpstr>Inklusionskriterier</vt:lpstr>
      <vt:lpstr>Inklusionskriterier</vt:lpstr>
      <vt:lpstr>Eksklusionskriterier</vt:lpstr>
      <vt:lpstr>Eksklusionskriterier</vt:lpstr>
      <vt:lpstr>Randomisering</vt:lpstr>
      <vt:lpstr>PowerPoint Presentation</vt:lpstr>
      <vt:lpstr>PowerPoint Presentation</vt:lpstr>
      <vt:lpstr>Withdrawal</vt:lpstr>
      <vt:lpstr>Forsøgsdokumenter</vt:lpstr>
      <vt:lpstr>Gå til www.cric.nu/hot-icu</vt:lpstr>
      <vt:lpstr>PowerPoint Presentation</vt:lpstr>
      <vt:lpstr>Tak</vt:lpstr>
    </vt:vector>
  </TitlesOfParts>
  <Company>Region Hovedstaden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Ulcer Prophylaxis in the Intensive Care Unit (SUP-ICU)</dc:title>
  <dc:creator>Mette Krag</dc:creator>
  <cp:lastModifiedBy>Birgit Agerholm Larsen</cp:lastModifiedBy>
  <cp:revision>248</cp:revision>
  <dcterms:created xsi:type="dcterms:W3CDTF">2014-10-23T07:07:46Z</dcterms:created>
  <dcterms:modified xsi:type="dcterms:W3CDTF">2017-08-31T10:00:25Z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