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1"/>
  </p:notesMasterIdLst>
  <p:sldIdLst>
    <p:sldId id="285" r:id="rId2"/>
    <p:sldId id="286" r:id="rId3"/>
    <p:sldId id="282" r:id="rId4"/>
    <p:sldId id="287" r:id="rId5"/>
    <p:sldId id="291" r:id="rId6"/>
    <p:sldId id="292" r:id="rId7"/>
    <p:sldId id="293" r:id="rId8"/>
    <p:sldId id="279" r:id="rId9"/>
    <p:sldId id="281" r:id="rId10"/>
    <p:sldId id="280" r:id="rId11"/>
    <p:sldId id="283" r:id="rId12"/>
    <p:sldId id="284" r:id="rId13"/>
    <p:sldId id="288" r:id="rId14"/>
    <p:sldId id="290" r:id="rId15"/>
    <p:sldId id="295" r:id="rId16"/>
    <p:sldId id="296" r:id="rId17"/>
    <p:sldId id="297" r:id="rId18"/>
    <p:sldId id="298" r:id="rId19"/>
    <p:sldId id="289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3B2F4-A32D-43EA-9FA0-273126E62831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6C4C-CBCD-4DD8-AE1C-F970750DE1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676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5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399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904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252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374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167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634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92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608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124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A225612-6A32-47B4-A89C-552A8C2E5997}" type="datetimeFigureOut">
              <a:rPr lang="da-DK" smtClean="0"/>
              <a:t>14-10-2020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31DEAC7-9339-40AF-8FDC-B51E8EC2CBD9}" type="slidenum">
              <a:rPr lang="da-DK" smtClean="0"/>
              <a:t>‹nr.›</a:t>
            </a:fld>
            <a:endParaRPr lang="da-DK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13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6F4DC5A4-6DDC-49C5-976B-1E06D7A9B7A4@cs.au.dk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ic.nu/aid-icu" TargetMode="External"/><Relationship Id="rId5" Type="http://schemas.openxmlformats.org/officeDocument/2006/relationships/hyperlink" Target="mailto:aid-icu@cric.nu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6F4DC5A4-6DDC-49C5-976B-1E06D7A9B7A4@cs.au.d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cid:6F4DC5A4-6DDC-49C5-976B-1E06D7A9B7A4@cs.au.dk" TargetMode="Externa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cid:6F4DC5A4-6DDC-49C5-976B-1E06D7A9B7A4@cs.au.dk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4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id:6F4DC5A4-6DDC-49C5-976B-1E06D7A9B7A4@cs.au.dk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75" y="847465"/>
            <a:ext cx="1816442" cy="1779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05" y="64684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felt 3"/>
          <p:cNvSpPr txBox="1"/>
          <p:nvPr/>
        </p:nvSpPr>
        <p:spPr>
          <a:xfrm>
            <a:off x="593120" y="2866768"/>
            <a:ext cx="109110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2800" b="1" dirty="0"/>
              <a:t>Agents </a:t>
            </a:r>
            <a:r>
              <a:rPr lang="da-DK" sz="2800" b="1" dirty="0" err="1"/>
              <a:t>Intervening</a:t>
            </a:r>
            <a:r>
              <a:rPr lang="da-DK" sz="2800" b="1" dirty="0"/>
              <a:t> </a:t>
            </a:r>
            <a:r>
              <a:rPr lang="da-DK" sz="2800" b="1" dirty="0" err="1"/>
              <a:t>against</a:t>
            </a:r>
            <a:r>
              <a:rPr lang="da-DK" sz="2800" b="1" dirty="0"/>
              <a:t> Delirium in the Intensive Care Unit (AID-ICU)</a:t>
            </a:r>
          </a:p>
          <a:p>
            <a:pPr algn="ctr">
              <a:lnSpc>
                <a:spcPct val="150000"/>
              </a:lnSpc>
            </a:pPr>
            <a:r>
              <a:rPr lang="da-DK" sz="2800" b="1" dirty="0" err="1"/>
              <a:t>Investigator</a:t>
            </a:r>
            <a:r>
              <a:rPr lang="da-DK" sz="2800" b="1" dirty="0"/>
              <a:t> Meeting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1235676" y="4510216"/>
            <a:ext cx="9947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Nina Christine Andersen-Ranberg (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coordinating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investigator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Lone Musaeus Poulsen (sponsor)</a:t>
            </a: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Department of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Anaesthesiology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and Intensive Care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Medicine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Zealand University Hospital,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Koege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Email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5"/>
              </a:rPr>
              <a:t>aid-icu@cric.nu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da-DK" dirty="0">
                <a:solidFill>
                  <a:schemeClr val="bg1">
                    <a:lumMod val="50000"/>
                  </a:schemeClr>
                </a:solidFill>
                <a:hlinkClick r:id="rId6"/>
              </a:rPr>
              <a:t>www.cric.nu/aid-icu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2213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5010661" y="405355"/>
            <a:ext cx="165168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500 patienter</a:t>
            </a:r>
          </a:p>
        </p:txBody>
      </p:sp>
      <p:cxnSp>
        <p:nvCxnSpPr>
          <p:cNvPr id="4" name="Lige pilforbindelse 3"/>
          <p:cNvCxnSpPr/>
          <p:nvPr/>
        </p:nvCxnSpPr>
        <p:spPr>
          <a:xfrm flipH="1">
            <a:off x="3286892" y="1236352"/>
            <a:ext cx="1723769" cy="135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ge pilforbindelse 5"/>
          <p:cNvCxnSpPr/>
          <p:nvPr/>
        </p:nvCxnSpPr>
        <p:spPr>
          <a:xfrm>
            <a:off x="6662346" y="1236352"/>
            <a:ext cx="2049167" cy="1350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2248925" y="2748683"/>
            <a:ext cx="207593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err="1"/>
              <a:t>Hypoactive</a:t>
            </a:r>
            <a:r>
              <a:rPr lang="da-DK" dirty="0"/>
              <a:t> Delirium</a:t>
            </a:r>
          </a:p>
          <a:p>
            <a:pPr algn="ctr"/>
            <a:r>
              <a:rPr lang="da-DK" dirty="0"/>
              <a:t>N= 290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7648831" y="2748682"/>
            <a:ext cx="24013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err="1"/>
              <a:t>Hyperactive</a:t>
            </a:r>
            <a:r>
              <a:rPr lang="da-DK" dirty="0"/>
              <a:t> Delirium</a:t>
            </a:r>
          </a:p>
          <a:p>
            <a:pPr algn="ctr"/>
            <a:r>
              <a:rPr lang="da-DK" dirty="0"/>
              <a:t>N= 210</a:t>
            </a:r>
          </a:p>
        </p:txBody>
      </p:sp>
      <p:cxnSp>
        <p:nvCxnSpPr>
          <p:cNvPr id="14" name="Lige pilforbindelse 13"/>
          <p:cNvCxnSpPr/>
          <p:nvPr/>
        </p:nvCxnSpPr>
        <p:spPr>
          <a:xfrm flipH="1">
            <a:off x="1820561" y="3485286"/>
            <a:ext cx="1084311" cy="118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pilforbindelse 14"/>
          <p:cNvCxnSpPr/>
          <p:nvPr/>
        </p:nvCxnSpPr>
        <p:spPr>
          <a:xfrm flipH="1">
            <a:off x="7883610" y="3485286"/>
            <a:ext cx="827903" cy="118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Lige pilforbindelse 15"/>
          <p:cNvCxnSpPr/>
          <p:nvPr/>
        </p:nvCxnSpPr>
        <p:spPr>
          <a:xfrm>
            <a:off x="3418693" y="3485286"/>
            <a:ext cx="939114" cy="1185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pilforbindelse 19"/>
          <p:cNvCxnSpPr/>
          <p:nvPr/>
        </p:nvCxnSpPr>
        <p:spPr>
          <a:xfrm>
            <a:off x="9300497" y="3474816"/>
            <a:ext cx="1037968" cy="1145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kstfelt 20"/>
          <p:cNvSpPr txBox="1"/>
          <p:nvPr/>
        </p:nvSpPr>
        <p:spPr>
          <a:xfrm>
            <a:off x="988539" y="4761470"/>
            <a:ext cx="16640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err="1"/>
              <a:t>Grp</a:t>
            </a:r>
            <a:r>
              <a:rPr lang="da-DK" dirty="0"/>
              <a:t> 1: n= 140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3492838" y="4761470"/>
            <a:ext cx="16640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err="1"/>
              <a:t>Grp</a:t>
            </a:r>
            <a:r>
              <a:rPr lang="da-DK" dirty="0"/>
              <a:t> 2: n= 150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6785916" y="4781379"/>
            <a:ext cx="16640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err="1"/>
              <a:t>Grp</a:t>
            </a:r>
            <a:r>
              <a:rPr lang="da-DK" dirty="0"/>
              <a:t> 1: n= 105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9506443" y="4781379"/>
            <a:ext cx="16640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dirty="0" err="1"/>
              <a:t>Grp</a:t>
            </a:r>
            <a:r>
              <a:rPr lang="da-DK" dirty="0"/>
              <a:t> 2: n= 105</a:t>
            </a:r>
          </a:p>
        </p:txBody>
      </p:sp>
    </p:spTree>
    <p:extLst>
      <p:ext uri="{BB962C8B-B14F-4D97-AF65-F5344CB8AC3E}">
        <p14:creationId xmlns:p14="http://schemas.microsoft.com/office/powerpoint/2010/main" val="20379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609601" y="659027"/>
            <a:ext cx="3987113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Mortality data</a:t>
            </a:r>
            <a:endParaRPr lang="en-US" b="1" dirty="0"/>
          </a:p>
          <a:p>
            <a:r>
              <a:rPr lang="en-US" dirty="0"/>
              <a:t>90 day mortality: </a:t>
            </a:r>
          </a:p>
          <a:p>
            <a:r>
              <a:rPr lang="en-US" dirty="0"/>
              <a:t>Alive: 295 (59%)</a:t>
            </a:r>
          </a:p>
          <a:p>
            <a:r>
              <a:rPr lang="en-US" dirty="0"/>
              <a:t>Dead: 196 (39%) </a:t>
            </a:r>
          </a:p>
          <a:p>
            <a:endParaRPr lang="en-US" dirty="0"/>
          </a:p>
          <a:p>
            <a:r>
              <a:rPr lang="en-US" dirty="0"/>
              <a:t>Days Alive and Out of Hospital</a:t>
            </a:r>
          </a:p>
          <a:p>
            <a:r>
              <a:rPr lang="en-US" dirty="0"/>
              <a:t>Median: 25 (0-66)</a:t>
            </a:r>
          </a:p>
          <a:p>
            <a:endParaRPr lang="en-US" dirty="0"/>
          </a:p>
          <a:p>
            <a:r>
              <a:rPr lang="en-US" sz="2800" b="1" dirty="0"/>
              <a:t>Safety data</a:t>
            </a:r>
          </a:p>
          <a:p>
            <a:r>
              <a:rPr lang="en-US" dirty="0"/>
              <a:t>Serious Adverse </a:t>
            </a:r>
            <a:r>
              <a:rPr lang="en-US" dirty="0" err="1"/>
              <a:t>Reations</a:t>
            </a:r>
            <a:r>
              <a:rPr lang="en-US" dirty="0"/>
              <a:t>: 8 </a:t>
            </a:r>
          </a:p>
          <a:p>
            <a:pPr marL="285750" indent="-285750">
              <a:buFontTx/>
              <a:buChar char="-"/>
            </a:pPr>
            <a:r>
              <a:rPr lang="en-US" dirty="0"/>
              <a:t>Ventricular </a:t>
            </a:r>
            <a:r>
              <a:rPr lang="en-US" dirty="0" err="1"/>
              <a:t>Arythmia</a:t>
            </a:r>
            <a:r>
              <a:rPr lang="en-US" dirty="0"/>
              <a:t> (VT/VF): 5</a:t>
            </a:r>
          </a:p>
          <a:p>
            <a:pPr marL="285750" indent="-285750">
              <a:buFontTx/>
              <a:buChar char="-"/>
            </a:pPr>
            <a:r>
              <a:rPr lang="en-US" dirty="0"/>
              <a:t>Malignant Neuroleptic Syndrome: 1</a:t>
            </a:r>
          </a:p>
          <a:p>
            <a:pPr marL="285750" indent="-285750">
              <a:buFontTx/>
              <a:buChar char="-"/>
            </a:pPr>
            <a:r>
              <a:rPr lang="en-US" dirty="0"/>
              <a:t>Acute Hepatic Failure: 2</a:t>
            </a:r>
          </a:p>
          <a:p>
            <a:endParaRPr lang="en-US" dirty="0"/>
          </a:p>
          <a:p>
            <a:r>
              <a:rPr lang="en-US" dirty="0"/>
              <a:t>Escape: 286 patients (57%)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 9 patients with Missing Data (2%)</a:t>
            </a:r>
          </a:p>
          <a:p>
            <a:r>
              <a:rPr lang="en-US" dirty="0"/>
              <a:t>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05" y="960996"/>
            <a:ext cx="6600010" cy="4764302"/>
          </a:xfrm>
          <a:prstGeom prst="rect">
            <a:avLst/>
          </a:prstGeom>
        </p:spPr>
      </p:pic>
      <p:sp>
        <p:nvSpPr>
          <p:cNvPr id="2" name="Tekstfelt 1"/>
          <p:cNvSpPr txBox="1"/>
          <p:nvPr/>
        </p:nvSpPr>
        <p:spPr>
          <a:xfrm>
            <a:off x="6867331" y="5556021"/>
            <a:ext cx="30791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sz="1600" dirty="0"/>
              <a:t>Days Alive and Out of Hospital </a:t>
            </a:r>
          </a:p>
        </p:txBody>
      </p:sp>
    </p:spTree>
    <p:extLst>
      <p:ext uri="{BB962C8B-B14F-4D97-AF65-F5344CB8AC3E}">
        <p14:creationId xmlns:p14="http://schemas.microsoft.com/office/powerpoint/2010/main" val="306303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637" y="580729"/>
            <a:ext cx="7537621" cy="5441129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4399007" y="510745"/>
            <a:ext cx="716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Dead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7838304" y="510745"/>
            <a:ext cx="7166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Alive</a:t>
            </a:r>
          </a:p>
        </p:txBody>
      </p:sp>
    </p:spTree>
    <p:extLst>
      <p:ext uri="{BB962C8B-B14F-4D97-AF65-F5344CB8AC3E}">
        <p14:creationId xmlns:p14="http://schemas.microsoft.com/office/powerpoint/2010/main" val="543773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06" y="127232"/>
            <a:ext cx="5478656" cy="61458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Rektangel 4"/>
          <p:cNvSpPr/>
          <p:nvPr/>
        </p:nvSpPr>
        <p:spPr>
          <a:xfrm>
            <a:off x="3402227" y="4588476"/>
            <a:ext cx="3863546" cy="3130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895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Protocol </a:t>
            </a:r>
            <a:r>
              <a:rPr lang="da-DK" dirty="0" err="1"/>
              <a:t>Compliance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dirty="0" err="1"/>
              <a:t>Withdrawal</a:t>
            </a:r>
            <a:r>
              <a:rPr lang="da-DK" sz="2800" dirty="0"/>
              <a:t> 23%</a:t>
            </a:r>
          </a:p>
          <a:p>
            <a:pPr lvl="1"/>
            <a:r>
              <a:rPr lang="da-DK" sz="2000" dirty="0"/>
              <a:t>63% </a:t>
            </a:r>
            <a:r>
              <a:rPr lang="da-DK" sz="2000" dirty="0" err="1"/>
              <a:t>Withdrawal</a:t>
            </a:r>
            <a:r>
              <a:rPr lang="da-DK" sz="2000" dirty="0"/>
              <a:t> of </a:t>
            </a:r>
            <a:r>
              <a:rPr lang="da-DK" sz="2000" dirty="0" err="1"/>
              <a:t>consent</a:t>
            </a:r>
            <a:r>
              <a:rPr lang="da-DK" sz="2000" dirty="0"/>
              <a:t> </a:t>
            </a:r>
            <a:r>
              <a:rPr lang="da-DK" sz="2000" dirty="0" err="1"/>
              <a:t>Next</a:t>
            </a:r>
            <a:r>
              <a:rPr lang="da-DK" sz="2000" dirty="0"/>
              <a:t> of </a:t>
            </a:r>
            <a:r>
              <a:rPr lang="da-DK" sz="2000" dirty="0" err="1"/>
              <a:t>Kin</a:t>
            </a:r>
            <a:r>
              <a:rPr lang="da-DK" sz="2000" dirty="0"/>
              <a:t>/Patient</a:t>
            </a:r>
          </a:p>
          <a:p>
            <a:pPr lvl="1"/>
            <a:r>
              <a:rPr lang="da-DK" sz="2000" dirty="0"/>
              <a:t>21% </a:t>
            </a:r>
            <a:r>
              <a:rPr lang="da-DK" sz="2000" dirty="0" err="1"/>
              <a:t>Clinical</a:t>
            </a:r>
            <a:r>
              <a:rPr lang="da-DK" sz="2000" dirty="0"/>
              <a:t> Decision</a:t>
            </a:r>
          </a:p>
          <a:p>
            <a:pPr lvl="1"/>
            <a:r>
              <a:rPr lang="da-DK" sz="2000" dirty="0"/>
              <a:t>10% </a:t>
            </a:r>
            <a:r>
              <a:rPr lang="da-DK" sz="2000" dirty="0" err="1"/>
              <a:t>QTc</a:t>
            </a:r>
            <a:r>
              <a:rPr lang="da-DK" sz="2000" dirty="0"/>
              <a:t> prolongation</a:t>
            </a:r>
          </a:p>
          <a:p>
            <a:pPr lvl="1"/>
            <a:r>
              <a:rPr lang="da-DK" sz="2000" dirty="0"/>
              <a:t>6 % Safety (SAR, </a:t>
            </a:r>
            <a:r>
              <a:rPr lang="da-DK" sz="2000" dirty="0" err="1"/>
              <a:t>Coercive</a:t>
            </a:r>
            <a:r>
              <a:rPr lang="da-DK" sz="2000" dirty="0"/>
              <a:t> measures by </a:t>
            </a:r>
            <a:r>
              <a:rPr lang="da-DK" sz="2000" dirty="0" err="1"/>
              <a:t>regulatory</a:t>
            </a:r>
            <a:r>
              <a:rPr lang="da-DK" sz="2000" dirty="0"/>
              <a:t> </a:t>
            </a:r>
            <a:r>
              <a:rPr lang="da-DK" sz="2000" dirty="0" err="1"/>
              <a:t>authorities</a:t>
            </a:r>
            <a:r>
              <a:rPr lang="da-DK" sz="2000" dirty="0"/>
              <a:t>)</a:t>
            </a:r>
          </a:p>
          <a:p>
            <a:r>
              <a:rPr lang="da-DK" sz="2800" dirty="0"/>
              <a:t>Major Protocol </a:t>
            </a:r>
            <a:r>
              <a:rPr lang="da-DK" sz="2800" dirty="0" err="1"/>
              <a:t>Violations</a:t>
            </a:r>
            <a:r>
              <a:rPr lang="da-DK" sz="2800" dirty="0"/>
              <a:t> 10%</a:t>
            </a:r>
          </a:p>
          <a:p>
            <a:pPr lvl="1"/>
            <a:r>
              <a:rPr lang="da-DK" sz="2000" dirty="0"/>
              <a:t>4% Open-Label </a:t>
            </a:r>
            <a:r>
              <a:rPr lang="da-DK" sz="2000" dirty="0" err="1"/>
              <a:t>Antipsychotics</a:t>
            </a:r>
            <a:endParaRPr lang="da-DK" sz="2000" dirty="0"/>
          </a:p>
          <a:p>
            <a:pPr lvl="1"/>
            <a:r>
              <a:rPr lang="da-DK" sz="2000" dirty="0"/>
              <a:t>6% Protocol deviations in management of </a:t>
            </a:r>
            <a:r>
              <a:rPr lang="da-DK" sz="2000" dirty="0" err="1"/>
              <a:t>trial</a:t>
            </a:r>
            <a:r>
              <a:rPr lang="da-DK" sz="2000" dirty="0"/>
              <a:t> </a:t>
            </a:r>
            <a:r>
              <a:rPr lang="da-DK" sz="2000" dirty="0" err="1"/>
              <a:t>medication</a:t>
            </a:r>
            <a:endParaRPr lang="da-DK" sz="2000" dirty="0"/>
          </a:p>
          <a:p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3521635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77" y="591211"/>
            <a:ext cx="10058400" cy="56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goshopping.dk/products/2000/arne-jacobsen-roman-vaegur-43642-640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71" y="2034074"/>
            <a:ext cx="3682039" cy="36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 descr="cid:6F4DC5A4-6DDC-49C5-976B-1E06D7A9B7A4@cs.au.dk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45" y="2939142"/>
            <a:ext cx="1922240" cy="18794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AID study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45734"/>
            <a:ext cx="5670966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 1-year follow up of the AID-ICU trial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   Aims to explore the following outcomes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/>
              <a:t>1-year Mortality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Health-related Quality of Life assessed by EQ-5D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Cognitive Function assessed by RBANS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/>
              <a:t>Functional status assessed by ADL, </a:t>
            </a:r>
            <a:r>
              <a:rPr lang="en-US" sz="2000" dirty="0" err="1"/>
              <a:t>iADL</a:t>
            </a:r>
            <a:r>
              <a:rPr lang="en-US" sz="2000" dirty="0"/>
              <a:t>, Grip-strength and Frailty.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Status October 9, 2020: n=336 patients</a:t>
            </a:r>
          </a:p>
          <a:p>
            <a:pPr marL="0" indent="0">
              <a:buNone/>
            </a:pPr>
            <a:r>
              <a:rPr lang="en-US" dirty="0"/>
              <a:t>Dead: 169 (50.3%)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8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Important</a:t>
            </a:r>
            <a:r>
              <a:rPr lang="da-DK" dirty="0"/>
              <a:t> Notifications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97280" y="1873726"/>
            <a:ext cx="5574108" cy="4023360"/>
          </a:xfrm>
        </p:spPr>
        <p:txBody>
          <a:bodyPr>
            <a:normAutofit/>
          </a:bodyPr>
          <a:lstStyle/>
          <a:p>
            <a:r>
              <a:rPr lang="en-US" dirty="0"/>
              <a:t>Expiry of trial medication</a:t>
            </a:r>
          </a:p>
          <a:p>
            <a:r>
              <a:rPr lang="en-US" dirty="0"/>
              <a:t>Production in 2 </a:t>
            </a:r>
            <a:r>
              <a:rPr lang="en-US" dirty="0" err="1"/>
              <a:t>batch’es</a:t>
            </a:r>
            <a:r>
              <a:rPr lang="en-US" dirty="0"/>
              <a:t> and consequently differences in expiry date</a:t>
            </a:r>
          </a:p>
          <a:p>
            <a:r>
              <a:rPr lang="en-US" dirty="0"/>
              <a:t>- January 2021, will be extended for another year</a:t>
            </a:r>
          </a:p>
          <a:p>
            <a:r>
              <a:rPr lang="en-US" dirty="0"/>
              <a:t>- April 2021</a:t>
            </a:r>
          </a:p>
          <a:p>
            <a:endParaRPr lang="en-US" dirty="0"/>
          </a:p>
          <a:p>
            <a:r>
              <a:rPr lang="en-US" dirty="0"/>
              <a:t>Coordinating Investigator will contact site about destruction of </a:t>
            </a:r>
            <a:r>
              <a:rPr lang="en-US" dirty="0" err="1"/>
              <a:t>trialmedication</a:t>
            </a:r>
            <a:r>
              <a:rPr lang="en-US" dirty="0"/>
              <a:t> or extension of expiry date.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20B085AB-5B79-4B44-820E-81A9973D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58"/>
          <a:stretch/>
        </p:blipFill>
        <p:spPr>
          <a:xfrm>
            <a:off x="7300455" y="1963720"/>
            <a:ext cx="4640385" cy="32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7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EBCD246-EAAE-5E4B-A2FA-589C267F7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Questions</a:t>
            </a:r>
            <a:r>
              <a:rPr lang="da-DK" dirty="0"/>
              <a:t>???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4913E05-02AA-DA4D-BA45-706A465BE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368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AD6B45-3366-484A-8D01-414BC26EB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!</a:t>
            </a:r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xmlns="" id="{5832D66B-C35F-4FAB-86C6-A9D4BE61B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0741" y="1983474"/>
            <a:ext cx="6310517" cy="3137167"/>
          </a:xfrm>
          <a:ln w="57150"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marL="457200" lvl="1" indent="0" algn="ctr">
              <a:buNone/>
              <a:defRPr/>
            </a:pPr>
            <a:r>
              <a:rPr lang="da-DK" sz="2600" b="1" dirty="0"/>
              <a:t>Do </a:t>
            </a:r>
            <a:r>
              <a:rPr lang="da-DK" sz="2600" b="1" dirty="0" err="1"/>
              <a:t>you</a:t>
            </a:r>
            <a:r>
              <a:rPr lang="da-DK" sz="2600" b="1" dirty="0"/>
              <a:t> </a:t>
            </a:r>
            <a:r>
              <a:rPr lang="da-DK" sz="2600" b="1" dirty="0" err="1"/>
              <a:t>need</a:t>
            </a:r>
            <a:r>
              <a:rPr lang="da-DK" sz="2600" b="1" dirty="0"/>
              <a:t> </a:t>
            </a:r>
            <a:r>
              <a:rPr lang="da-DK" sz="2600" b="1" dirty="0" err="1"/>
              <a:t>help</a:t>
            </a:r>
            <a:r>
              <a:rPr lang="da-DK" sz="2600" b="1" dirty="0"/>
              <a:t>?</a:t>
            </a:r>
          </a:p>
          <a:p>
            <a:pPr marL="457200" lvl="1" indent="0" algn="ctr">
              <a:buNone/>
              <a:defRPr/>
            </a:pPr>
            <a:r>
              <a:rPr lang="da-DK" sz="2600" b="1" dirty="0"/>
              <a:t>Call the </a:t>
            </a:r>
            <a:r>
              <a:rPr lang="da-DK" sz="2600" b="1" dirty="0">
                <a:solidFill>
                  <a:srgbClr val="FF0000"/>
                </a:solidFill>
              </a:rPr>
              <a:t>AID-ICU hotline </a:t>
            </a:r>
            <a:r>
              <a:rPr lang="da-DK" sz="2600" b="1" dirty="0"/>
              <a:t>at:</a:t>
            </a:r>
          </a:p>
          <a:p>
            <a:pPr marL="57150" indent="0" algn="ctr">
              <a:buNone/>
              <a:defRPr/>
            </a:pPr>
            <a:endParaRPr lang="da-DK" sz="2600" b="1" dirty="0">
              <a:solidFill>
                <a:srgbClr val="FF0000"/>
              </a:solidFill>
            </a:endParaRPr>
          </a:p>
          <a:p>
            <a:pPr marL="57150" indent="0" algn="ctr">
              <a:buNone/>
              <a:defRPr/>
            </a:pPr>
            <a:r>
              <a:rPr lang="da-DK" sz="4500" b="1" dirty="0">
                <a:solidFill>
                  <a:srgbClr val="FF0000"/>
                </a:solidFill>
              </a:rPr>
              <a:t>+45 9357 7750</a:t>
            </a:r>
          </a:p>
          <a:p>
            <a:pPr marL="57150" indent="0" algn="ctr">
              <a:buNone/>
              <a:defRPr/>
            </a:pPr>
            <a:r>
              <a:rPr lang="da-DK" sz="2600" b="1" dirty="0" err="1"/>
              <a:t>Available</a:t>
            </a:r>
            <a:r>
              <a:rPr lang="da-DK" sz="2600" b="1" dirty="0"/>
              <a:t> 24/7</a:t>
            </a:r>
            <a:endParaRPr lang="da-DK" sz="2200" b="1" dirty="0"/>
          </a:p>
          <a:p>
            <a:pPr marL="457200" lvl="1" indent="0">
              <a:buNone/>
              <a:defRPr/>
            </a:pPr>
            <a:endParaRPr lang="da-DK" sz="2600" b="1" dirty="0"/>
          </a:p>
          <a:p>
            <a:pPr lvl="1">
              <a:buFont typeface="Arial"/>
              <a:buChar char="•"/>
              <a:defRPr/>
            </a:pPr>
            <a:endParaRPr lang="da-DK" sz="2600" b="1" dirty="0"/>
          </a:p>
          <a:p>
            <a:pPr marL="201168" lvl="1" indent="0">
              <a:buNone/>
              <a:defRPr/>
            </a:pPr>
            <a:endParaRPr lang="da-DK" sz="2600" b="1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xmlns="" id="{450786EB-A296-46AF-8DD9-398CBBF08C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064" y="5378089"/>
            <a:ext cx="1513465" cy="782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lede 5" descr="cid:6F4DC5A4-6DDC-49C5-976B-1E06D7A9B7A4@cs.au.dk">
            <a:extLst>
              <a:ext uri="{FF2B5EF4-FFF2-40B4-BE49-F238E27FC236}">
                <a16:creationId xmlns:a16="http://schemas.microsoft.com/office/drawing/2014/main" xmlns="" id="{EC3C8C5B-3AAC-4401-AD66-90306D16711B}"/>
              </a:ext>
            </a:extLst>
          </p:cNvPr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614" y="298177"/>
            <a:ext cx="1149182" cy="11693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5957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Outline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Trial Status</a:t>
            </a:r>
          </a:p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 Interim Data</a:t>
            </a:r>
          </a:p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 Data-</a:t>
            </a:r>
            <a:r>
              <a:rPr lang="da-DK" sz="2800" dirty="0" err="1"/>
              <a:t>Monitoring</a:t>
            </a:r>
            <a:r>
              <a:rPr lang="da-DK" sz="2800" dirty="0"/>
              <a:t> and Safety </a:t>
            </a:r>
            <a:r>
              <a:rPr lang="da-DK" sz="2800" dirty="0" err="1"/>
              <a:t>Comittee</a:t>
            </a:r>
            <a:r>
              <a:rPr lang="da-DK" sz="2800" dirty="0"/>
              <a:t> Report</a:t>
            </a:r>
          </a:p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 Protocol </a:t>
            </a:r>
            <a:r>
              <a:rPr lang="da-DK" sz="2800" dirty="0" err="1"/>
              <a:t>compliance</a:t>
            </a:r>
            <a:endParaRPr lang="da-DK" sz="2800" dirty="0"/>
          </a:p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 </a:t>
            </a:r>
            <a:r>
              <a:rPr lang="da-DK" sz="2800" dirty="0" err="1"/>
              <a:t>After</a:t>
            </a:r>
            <a:r>
              <a:rPr lang="da-DK" sz="2800" dirty="0"/>
              <a:t>-AID</a:t>
            </a:r>
          </a:p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 </a:t>
            </a:r>
            <a:r>
              <a:rPr lang="da-DK" sz="2800" dirty="0" err="1"/>
              <a:t>Important</a:t>
            </a:r>
            <a:r>
              <a:rPr lang="da-DK" sz="2800" dirty="0"/>
              <a:t> Notifications</a:t>
            </a:r>
          </a:p>
          <a:p>
            <a:pPr indent="-252000">
              <a:buFont typeface="Wingdings" panose="05000000000000000000" pitchFamily="2" charset="2"/>
              <a:buChar char="Ø"/>
            </a:pPr>
            <a:r>
              <a:rPr lang="da-DK" sz="2800" dirty="0"/>
              <a:t>  </a:t>
            </a:r>
            <a:r>
              <a:rPr lang="da-DK" sz="2800" dirty="0" err="1"/>
              <a:t>Questions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09993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PICO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800" b="1" dirty="0"/>
              <a:t>AIM:</a:t>
            </a:r>
            <a:r>
              <a:rPr lang="da-DK" sz="2800" dirty="0"/>
              <a:t> To </a:t>
            </a:r>
            <a:r>
              <a:rPr lang="da-DK" sz="2800" dirty="0" err="1"/>
              <a:t>assess</a:t>
            </a:r>
            <a:r>
              <a:rPr lang="da-DK" sz="2800" dirty="0"/>
              <a:t> the </a:t>
            </a:r>
            <a:r>
              <a:rPr lang="da-DK" sz="2800" dirty="0" err="1"/>
              <a:t>benefits</a:t>
            </a:r>
            <a:r>
              <a:rPr lang="da-DK" sz="2800" dirty="0"/>
              <a:t> and harms of </a:t>
            </a:r>
            <a:r>
              <a:rPr lang="da-DK" sz="2800" dirty="0" err="1"/>
              <a:t>haloperidol</a:t>
            </a:r>
            <a:r>
              <a:rPr lang="da-DK" sz="2800" dirty="0"/>
              <a:t> </a:t>
            </a:r>
            <a:r>
              <a:rPr lang="da-DK" sz="2800" dirty="0" err="1"/>
              <a:t>treatment</a:t>
            </a:r>
            <a:r>
              <a:rPr lang="da-DK" sz="2800" dirty="0"/>
              <a:t> in </a:t>
            </a:r>
            <a:r>
              <a:rPr lang="da-DK" sz="2800" dirty="0" err="1"/>
              <a:t>critically</a:t>
            </a:r>
            <a:r>
              <a:rPr lang="da-DK" sz="2800" dirty="0"/>
              <a:t> </a:t>
            </a:r>
            <a:r>
              <a:rPr lang="da-DK" sz="2800" dirty="0" err="1"/>
              <a:t>ill</a:t>
            </a:r>
            <a:r>
              <a:rPr lang="da-DK" sz="2800" dirty="0"/>
              <a:t> </a:t>
            </a:r>
            <a:r>
              <a:rPr lang="da-DK" sz="2800" dirty="0" err="1"/>
              <a:t>adults</a:t>
            </a:r>
            <a:r>
              <a:rPr lang="da-DK" sz="2800" dirty="0"/>
              <a:t> with delirium</a:t>
            </a:r>
          </a:p>
          <a:p>
            <a:r>
              <a:rPr lang="da-DK" sz="2800" b="1" dirty="0"/>
              <a:t>Population:</a:t>
            </a:r>
            <a:r>
              <a:rPr lang="da-DK" sz="2800" dirty="0"/>
              <a:t> </a:t>
            </a:r>
            <a:r>
              <a:rPr lang="da-DK" sz="2800" dirty="0" err="1"/>
              <a:t>Acutely</a:t>
            </a:r>
            <a:r>
              <a:rPr lang="da-DK" sz="2800" dirty="0"/>
              <a:t> </a:t>
            </a:r>
            <a:r>
              <a:rPr lang="da-DK" sz="2800" dirty="0" err="1"/>
              <a:t>admitted</a:t>
            </a:r>
            <a:r>
              <a:rPr lang="da-DK" sz="2800" dirty="0"/>
              <a:t> </a:t>
            </a:r>
            <a:r>
              <a:rPr lang="da-DK" sz="2800" dirty="0" err="1"/>
              <a:t>adult</a:t>
            </a:r>
            <a:r>
              <a:rPr lang="da-DK" sz="2800" dirty="0"/>
              <a:t> ICU patients with delirium (CAM-ICU, ICDSC)</a:t>
            </a:r>
          </a:p>
          <a:p>
            <a:r>
              <a:rPr lang="da-DK" sz="2800" b="1" dirty="0"/>
              <a:t>Intervention:</a:t>
            </a:r>
            <a:r>
              <a:rPr lang="da-DK" sz="2800" dirty="0"/>
              <a:t> 2.5mg </a:t>
            </a:r>
            <a:r>
              <a:rPr lang="da-DK" sz="2800" dirty="0" err="1"/>
              <a:t>haloperidol</a:t>
            </a:r>
            <a:r>
              <a:rPr lang="da-DK" sz="2800" dirty="0"/>
              <a:t> x 3 </a:t>
            </a:r>
            <a:r>
              <a:rPr lang="da-DK" sz="2800" dirty="0" err="1"/>
              <a:t>daily</a:t>
            </a:r>
            <a:r>
              <a:rPr lang="da-DK" sz="2800" dirty="0"/>
              <a:t> with as </a:t>
            </a:r>
            <a:r>
              <a:rPr lang="da-DK" sz="2800" dirty="0" err="1"/>
              <a:t>needed</a:t>
            </a:r>
            <a:r>
              <a:rPr lang="da-DK" sz="2800" dirty="0"/>
              <a:t> </a:t>
            </a:r>
            <a:r>
              <a:rPr lang="da-DK" sz="2800" dirty="0" err="1"/>
              <a:t>prescription</a:t>
            </a:r>
            <a:r>
              <a:rPr lang="da-DK" sz="2800" dirty="0"/>
              <a:t> to </a:t>
            </a:r>
            <a:r>
              <a:rPr lang="da-DK" sz="2800" dirty="0" err="1"/>
              <a:t>maximum</a:t>
            </a:r>
            <a:r>
              <a:rPr lang="da-DK" sz="2800" dirty="0"/>
              <a:t> </a:t>
            </a:r>
            <a:r>
              <a:rPr lang="da-DK" sz="2800" dirty="0" err="1"/>
              <a:t>daily</a:t>
            </a:r>
            <a:r>
              <a:rPr lang="da-DK" sz="2800" dirty="0"/>
              <a:t> </a:t>
            </a:r>
            <a:r>
              <a:rPr lang="da-DK" sz="2800" dirty="0" err="1"/>
              <a:t>dose</a:t>
            </a:r>
            <a:r>
              <a:rPr lang="da-DK" sz="2800" dirty="0"/>
              <a:t> of 20mg. </a:t>
            </a:r>
          </a:p>
          <a:p>
            <a:r>
              <a:rPr lang="da-DK" sz="2800" b="1" dirty="0" err="1"/>
              <a:t>Comparator</a:t>
            </a:r>
            <a:r>
              <a:rPr lang="da-DK" sz="2800" b="1" dirty="0"/>
              <a:t>:</a:t>
            </a:r>
            <a:r>
              <a:rPr lang="da-DK" sz="2800" dirty="0"/>
              <a:t> Placebo</a:t>
            </a:r>
          </a:p>
          <a:p>
            <a:r>
              <a:rPr lang="da-DK" sz="2800" b="1" dirty="0" err="1"/>
              <a:t>Outcome</a:t>
            </a:r>
            <a:r>
              <a:rPr lang="da-DK" sz="2800" b="1" dirty="0"/>
              <a:t>: </a:t>
            </a:r>
            <a:r>
              <a:rPr lang="da-DK" sz="2800" dirty="0"/>
              <a:t>Days Alive and Out of Hospital (timeframe rand+90days)</a:t>
            </a:r>
          </a:p>
        </p:txBody>
      </p:sp>
    </p:spTree>
    <p:extLst>
      <p:ext uri="{BB962C8B-B14F-4D97-AF65-F5344CB8AC3E}">
        <p14:creationId xmlns:p14="http://schemas.microsoft.com/office/powerpoint/2010/main" val="278569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519" y="1366835"/>
            <a:ext cx="5539947" cy="418524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69" y="998836"/>
            <a:ext cx="4460951" cy="4553247"/>
          </a:xfrm>
          <a:prstGeom prst="rect">
            <a:avLst/>
          </a:prstGeom>
        </p:spPr>
      </p:pic>
      <p:sp>
        <p:nvSpPr>
          <p:cNvPr id="5" name="Højrepil 4"/>
          <p:cNvSpPr/>
          <p:nvPr/>
        </p:nvSpPr>
        <p:spPr>
          <a:xfrm>
            <a:off x="4786183" y="3275459"/>
            <a:ext cx="1540476" cy="626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40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05" y="0"/>
            <a:ext cx="7251095" cy="6858000"/>
          </a:xfrm>
          <a:prstGeom prst="rect">
            <a:avLst/>
          </a:prstGeom>
        </p:spPr>
      </p:pic>
      <p:pic>
        <p:nvPicPr>
          <p:cNvPr id="12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84" y="1357995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685" y="6249199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28" y="3583413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104" y="4667142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027" y="4251064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22" y="4219619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10" y="2583409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33" y="5397695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14" y="5804094"/>
            <a:ext cx="375479" cy="38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39" y="3277373"/>
            <a:ext cx="375479" cy="3862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5498263" y="1419371"/>
            <a:ext cx="2068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Aalborg University Hospital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44986" y="3350388"/>
            <a:ext cx="24843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Nordsjællands Hospital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47283" y="4293807"/>
            <a:ext cx="11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/>
              <a:t>Rigshospitalet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9782" y="4712304"/>
            <a:ext cx="1158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/>
              <a:t>SUH, Køge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74076" y="3810003"/>
            <a:ext cx="87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/>
              <a:t>SUH, Roskilde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7231" y="6352417"/>
            <a:ext cx="2244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Nykøbing Falster Sygehus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28522" y="3038320"/>
            <a:ext cx="230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Regional Hospital Herning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5987" y="2285868"/>
            <a:ext cx="2302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Regional Hospital Holstebro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425" y="4925181"/>
            <a:ext cx="230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dirty="0"/>
              <a:t>Sygehus Sønderjylland</a:t>
            </a:r>
          </a:p>
          <a:p>
            <a:pPr algn="ctr"/>
            <a:r>
              <a:rPr lang="da-DK" sz="1200" b="1" dirty="0"/>
              <a:t>Aabenraa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61582" y="6141964"/>
            <a:ext cx="2302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/>
              <a:t>Sygehus Sønderjylland</a:t>
            </a:r>
          </a:p>
          <a:p>
            <a:pPr algn="ctr"/>
            <a:r>
              <a:rPr lang="da-DK" sz="1200" b="1"/>
              <a:t>Sønderborg</a:t>
            </a:r>
          </a:p>
        </p:txBody>
      </p:sp>
      <p:pic>
        <p:nvPicPr>
          <p:cNvPr id="32" name="Billede 4" descr="cid:6F4DC5A4-6DDC-49C5-976B-1E06D7A9B7A4@cs.au.dk"/>
          <p:cNvPicPr/>
          <p:nvPr/>
        </p:nvPicPr>
        <p:blipFill>
          <a:blip r:embed="rId7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351560"/>
            <a:ext cx="1331002" cy="130548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Box 33"/>
          <p:cNvSpPr txBox="1"/>
          <p:nvPr/>
        </p:nvSpPr>
        <p:spPr>
          <a:xfrm>
            <a:off x="278189" y="374951"/>
            <a:ext cx="369665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AID-ICU Denmark</a:t>
            </a:r>
          </a:p>
        </p:txBody>
      </p:sp>
      <p:pic>
        <p:nvPicPr>
          <p:cNvPr id="38" name="Billed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196" y="5942168"/>
            <a:ext cx="1513465" cy="78278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4668776" y="4627640"/>
            <a:ext cx="1971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dirty="0"/>
              <a:t>Odense University Hospital</a:t>
            </a:r>
          </a:p>
        </p:txBody>
      </p:sp>
      <p:pic>
        <p:nvPicPr>
          <p:cNvPr id="33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482" y="4016424"/>
            <a:ext cx="375479" cy="38624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/>
          <p:cNvSpPr txBox="1"/>
          <p:nvPr/>
        </p:nvSpPr>
        <p:spPr>
          <a:xfrm>
            <a:off x="8536825" y="3979333"/>
            <a:ext cx="1284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/>
              <a:t>Herlev Hospital</a:t>
            </a:r>
          </a:p>
        </p:txBody>
      </p:sp>
      <p:pic>
        <p:nvPicPr>
          <p:cNvPr id="36" name="Billede 4" descr="cid:6F4DC5A4-6DDC-49C5-976B-1E06D7A9B7A4@cs.au.dk"/>
          <p:cNvPicPr/>
          <p:nvPr/>
        </p:nvPicPr>
        <p:blipFill>
          <a:blip r:embed="rId4" r:link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1" b="100000" l="0" r="99087">
                        <a14:foregroundMark x1="38813" y1="37383" x2="38813" y2="37383"/>
                        <a14:foregroundMark x1="46804" y1="46262" x2="46804" y2="46262"/>
                        <a14:foregroundMark x1="62785" y1="38785" x2="62785" y2="38785"/>
                        <a14:foregroundMark x1="66667" y1="48832" x2="66667" y2="48832"/>
                        <a14:foregroundMark x1="37443" y1="55607" x2="37443" y2="55607"/>
                        <a14:foregroundMark x1="33333" y1="45561" x2="33333" y2="45561"/>
                        <a14:foregroundMark x1="51370" y1="32009" x2="51370" y2="32009"/>
                        <a14:foregroundMark x1="49315" y1="40654" x2="49315" y2="40654"/>
                        <a14:foregroundMark x1="50685" y1="59112" x2="50685" y2="59112"/>
                        <a14:foregroundMark x1="65297" y1="56308" x2="65297" y2="56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861" y="4854936"/>
            <a:ext cx="375479" cy="38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0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9718"/>
            <a:ext cx="6338993" cy="53011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7881" y="1861033"/>
            <a:ext cx="5285619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National Investigators: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Finland: Johanna Hästbacka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Italy: Giuseppe </a:t>
            </a:r>
            <a:r>
              <a:rPr lang="en-US" sz="2400" dirty="0" err="1"/>
              <a:t>Citero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Spain: Jesus Caballero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England: Matthew Morgan</a:t>
            </a:r>
          </a:p>
        </p:txBody>
      </p:sp>
      <p:pic>
        <p:nvPicPr>
          <p:cNvPr id="5" name="Picture 4" descr="Skærmbillede 2019-01-24 kl. 14.14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33" b="59778" l="45486" r="62639">
                        <a14:foregroundMark x1="51736" y1="44444" x2="51736" y2="44444"/>
                        <a14:foregroundMark x1="53889" y1="44111" x2="53889" y2="44111"/>
                        <a14:foregroundMark x1="53958" y1="48333" x2="53958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0" t="34038" r="37214" b="40212"/>
          <a:stretch/>
        </p:blipFill>
        <p:spPr>
          <a:xfrm>
            <a:off x="978669" y="4035134"/>
            <a:ext cx="420757" cy="388800"/>
          </a:xfrm>
          <a:prstGeom prst="rect">
            <a:avLst/>
          </a:prstGeom>
        </p:spPr>
      </p:pic>
      <p:pic>
        <p:nvPicPr>
          <p:cNvPr id="7" name="Picture 6" descr="Skærmbillede 2019-01-24 kl. 14.14.10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33" b="59778" l="45486" r="62639">
                        <a14:foregroundMark x1="51736" y1="44444" x2="51736" y2="44444"/>
                        <a14:foregroundMark x1="53889" y1="44111" x2="53889" y2="44111"/>
                        <a14:foregroundMark x1="53958" y1="48333" x2="53958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70" t="34038" r="37214" b="40212"/>
          <a:stretch/>
        </p:blipFill>
        <p:spPr>
          <a:xfrm>
            <a:off x="6914022" y="4161298"/>
            <a:ext cx="497797" cy="459988"/>
          </a:xfrm>
          <a:prstGeom prst="rect">
            <a:avLst/>
          </a:prstGeom>
        </p:spPr>
      </p:pic>
      <p:pic>
        <p:nvPicPr>
          <p:cNvPr id="10" name="Picture 9" descr="Skærmbillede 2019-01-24 kl. 14.14.10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61552" r="55404" b="10305"/>
          <a:stretch/>
        </p:blipFill>
        <p:spPr>
          <a:xfrm>
            <a:off x="3486100" y="2639848"/>
            <a:ext cx="372629" cy="406800"/>
          </a:xfrm>
          <a:prstGeom prst="rect">
            <a:avLst/>
          </a:prstGeom>
        </p:spPr>
      </p:pic>
      <p:pic>
        <p:nvPicPr>
          <p:cNvPr id="11" name="Picture 10" descr="Skærmbillede 2019-01-24 kl. 14.14.10.p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778" b="89667" l="28333" r="44514">
                        <a14:foregroundMark x1="34583" y1="74778" x2="34583" y2="74778"/>
                        <a14:foregroundMark x1="36458" y1="73889" x2="36458" y2="73889"/>
                        <a14:foregroundMark x1="36458" y1="76667" x2="36458" y2="76667"/>
                        <a14:foregroundMark x1="36250" y1="71000" x2="36250" y2="71000"/>
                        <a14:foregroundMark x1="37639" y1="71000" x2="37639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61552" r="55404" b="10305"/>
          <a:stretch/>
        </p:blipFill>
        <p:spPr>
          <a:xfrm>
            <a:off x="2058179" y="3614087"/>
            <a:ext cx="395713" cy="432000"/>
          </a:xfrm>
          <a:prstGeom prst="rect">
            <a:avLst/>
          </a:prstGeom>
        </p:spPr>
      </p:pic>
      <p:pic>
        <p:nvPicPr>
          <p:cNvPr id="12" name="Picture 11" descr="Skærmbillede 2019-01-24 kl. 14.14.10.pn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000" b="61000" l="62431" r="79792">
                        <a14:foregroundMark x1="69097" y1="45222" x2="69097" y2="45222"/>
                        <a14:foregroundMark x1="71181" y1="43444" x2="71181" y2="43444"/>
                        <a14:foregroundMark x1="73403" y1="46667" x2="73403" y2="46667"/>
                        <a14:foregroundMark x1="71250" y1="49000" x2="71250" y2="49000"/>
                        <a14:foregroundMark x1="68750" y1="47444" x2="68750" y2="47444"/>
                        <a14:foregroundMark x1="71806" y1="51333" x2="71806" y2="51333"/>
                        <a14:foregroundMark x1="70139" y1="42333" x2="70139" y2="42333"/>
                        <a14:foregroundMark x1="71250" y1="44889" x2="71250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24" t="32137" r="20002" b="39175"/>
          <a:stretch/>
        </p:blipFill>
        <p:spPr>
          <a:xfrm>
            <a:off x="765733" y="5436005"/>
            <a:ext cx="423314" cy="434370"/>
          </a:xfrm>
          <a:prstGeom prst="rect">
            <a:avLst/>
          </a:prstGeom>
        </p:spPr>
      </p:pic>
      <p:pic>
        <p:nvPicPr>
          <p:cNvPr id="17" name="Picture 16" descr="Skærmbillede 2019-01-24 kl. 14.14.10.pn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00" b="61000" l="62431" r="79792">
                        <a14:foregroundMark x1="69097" y1="45222" x2="69097" y2="45222"/>
                        <a14:foregroundMark x1="71181" y1="43444" x2="71181" y2="43444"/>
                        <a14:foregroundMark x1="73403" y1="46667" x2="73403" y2="46667"/>
                        <a14:foregroundMark x1="71250" y1="49000" x2="71250" y2="49000"/>
                        <a14:foregroundMark x1="68750" y1="47444" x2="68750" y2="47444"/>
                        <a14:foregroundMark x1="71806" y1="51333" x2="71806" y2="51333"/>
                        <a14:foregroundMark x1="70139" y1="42333" x2="70139" y2="42333"/>
                        <a14:foregroundMark x1="71250" y1="44889" x2="71250" y2="44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524" t="32137" r="20002" b="39175"/>
          <a:stretch/>
        </p:blipFill>
        <p:spPr>
          <a:xfrm>
            <a:off x="6912933" y="3573202"/>
            <a:ext cx="497797" cy="510798"/>
          </a:xfrm>
          <a:prstGeom prst="rect">
            <a:avLst/>
          </a:prstGeom>
        </p:spPr>
      </p:pic>
      <p:pic>
        <p:nvPicPr>
          <p:cNvPr id="20" name="Picture 19" descr="Skærmbillede 2019-01-24 kl. 14.14.10.p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778" b="89667" l="28333" r="44514">
                        <a14:foregroundMark x1="34583" y1="74778" x2="34583" y2="74778"/>
                        <a14:foregroundMark x1="36458" y1="73889" x2="36458" y2="73889"/>
                        <a14:foregroundMark x1="36458" y1="76667" x2="36458" y2="76667"/>
                        <a14:foregroundMark x1="36250" y1="71000" x2="36250" y2="71000"/>
                        <a14:foregroundMark x1="37639" y1="71000" x2="37639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61552" r="55404" b="10305"/>
          <a:stretch/>
        </p:blipFill>
        <p:spPr>
          <a:xfrm>
            <a:off x="6916809" y="2430379"/>
            <a:ext cx="497797" cy="54344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507029" y="236589"/>
            <a:ext cx="352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AID-EUROPE</a:t>
            </a:r>
          </a:p>
        </p:txBody>
      </p:sp>
      <p:pic>
        <p:nvPicPr>
          <p:cNvPr id="22" name="Billede 4" descr="cid:6F4DC5A4-6DDC-49C5-976B-1E06D7A9B7A4@cs.au.dk"/>
          <p:cNvPicPr/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9101" y="351560"/>
            <a:ext cx="1331002" cy="1305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9" descr="Skærmbillede 2019-01-24 kl. 14.14.10.p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1778" b="89667" l="28333" r="44514">
                        <a14:foregroundMark x1="34583" y1="74778" x2="34583" y2="74778"/>
                        <a14:foregroundMark x1="36458" y1="73889" x2="36458" y2="73889"/>
                        <a14:foregroundMark x1="36458" y1="76667" x2="36458" y2="76667"/>
                        <a14:foregroundMark x1="36250" y1="71000" x2="36250" y2="71000"/>
                        <a14:foregroundMark x1="37639" y1="71000" x2="37639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61552" r="55404" b="10305"/>
          <a:stretch/>
        </p:blipFill>
        <p:spPr>
          <a:xfrm>
            <a:off x="6912933" y="3019547"/>
            <a:ext cx="497797" cy="543446"/>
          </a:xfrm>
          <a:prstGeom prst="rect">
            <a:avLst/>
          </a:prstGeom>
        </p:spPr>
      </p:pic>
      <p:pic>
        <p:nvPicPr>
          <p:cNvPr id="23" name="Picture 10" descr="Skærmbillede 2019-01-24 kl. 14.14.10.pn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778" b="89667" l="28333" r="44514">
                        <a14:foregroundMark x1="34583" y1="74778" x2="34583" y2="74778"/>
                        <a14:foregroundMark x1="36458" y1="73889" x2="36458" y2="73889"/>
                        <a14:foregroundMark x1="36458" y1="76667" x2="36458" y2="76667"/>
                        <a14:foregroundMark x1="36250" y1="71000" x2="36250" y2="71000"/>
                        <a14:foregroundMark x1="37639" y1="71000" x2="37639" y2="7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4" t="61552" r="55404" b="10305"/>
          <a:stretch/>
        </p:blipFill>
        <p:spPr>
          <a:xfrm>
            <a:off x="2173020" y="4922661"/>
            <a:ext cx="395713" cy="432000"/>
          </a:xfrm>
          <a:prstGeom prst="rect">
            <a:avLst/>
          </a:prstGeom>
        </p:spPr>
      </p:pic>
      <p:pic>
        <p:nvPicPr>
          <p:cNvPr id="24" name="Billed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951" y="5354661"/>
            <a:ext cx="1513465" cy="782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494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99384" y="2286000"/>
            <a:ext cx="7716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600" dirty="0"/>
              <a:t>Interim Analysis</a:t>
            </a:r>
          </a:p>
        </p:txBody>
      </p:sp>
    </p:spTree>
    <p:extLst>
      <p:ext uri="{BB962C8B-B14F-4D97-AF65-F5344CB8AC3E}">
        <p14:creationId xmlns:p14="http://schemas.microsoft.com/office/powerpoint/2010/main" val="313557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83" y="999857"/>
            <a:ext cx="4060408" cy="4646812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352002" y="840873"/>
            <a:ext cx="25551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Half </a:t>
            </a:r>
            <a:r>
              <a:rPr lang="da-DK" dirty="0" err="1"/>
              <a:t>way</a:t>
            </a:r>
            <a:r>
              <a:rPr lang="da-DK" dirty="0"/>
              <a:t>: April 1</a:t>
            </a:r>
            <a:r>
              <a:rPr lang="da-DK" baseline="30000" dirty="0"/>
              <a:t>st</a:t>
            </a:r>
            <a:r>
              <a:rPr lang="da-DK" dirty="0"/>
              <a:t> 2020</a:t>
            </a:r>
          </a:p>
        </p:txBody>
      </p:sp>
      <p:cxnSp>
        <p:nvCxnSpPr>
          <p:cNvPr id="6" name="Lige pilforbindelse 5"/>
          <p:cNvCxnSpPr/>
          <p:nvPr/>
        </p:nvCxnSpPr>
        <p:spPr>
          <a:xfrm flipV="1">
            <a:off x="5072942" y="3315025"/>
            <a:ext cx="1458097" cy="8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3"/>
          <a:srcRect b="1291"/>
          <a:stretch/>
        </p:blipFill>
        <p:spPr>
          <a:xfrm>
            <a:off x="6812387" y="1321266"/>
            <a:ext cx="4992435" cy="4003994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9547654" y="1194084"/>
            <a:ext cx="1960605" cy="486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5052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Interim Analysis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2400" b="1" dirty="0" err="1"/>
              <a:t>Which</a:t>
            </a:r>
            <a:r>
              <a:rPr lang="da-DK" sz="2400" b="1" dirty="0"/>
              <a:t> </a:t>
            </a:r>
            <a:r>
              <a:rPr lang="da-DK" sz="2400" b="1" dirty="0" err="1"/>
              <a:t>outcomes</a:t>
            </a:r>
            <a:r>
              <a:rPr lang="da-DK" sz="2400" b="1" dirty="0"/>
              <a:t> </a:t>
            </a:r>
            <a:r>
              <a:rPr lang="da-DK" sz="2400" b="1" dirty="0" err="1"/>
              <a:t>are</a:t>
            </a:r>
            <a:r>
              <a:rPr lang="da-DK" sz="2400" b="1" dirty="0"/>
              <a:t> </a:t>
            </a:r>
            <a:r>
              <a:rPr lang="da-DK" sz="2400" b="1" dirty="0" err="1"/>
              <a:t>evaluated</a:t>
            </a:r>
            <a:r>
              <a:rPr lang="da-DK" sz="2400" b="1" dirty="0"/>
              <a:t>? </a:t>
            </a:r>
          </a:p>
          <a:p>
            <a:pPr>
              <a:buFontTx/>
              <a:buChar char="-"/>
            </a:pPr>
            <a:r>
              <a:rPr lang="da-DK" sz="2400" dirty="0"/>
              <a:t> Primær </a:t>
            </a:r>
            <a:r>
              <a:rPr lang="da-DK" sz="2400" dirty="0" err="1"/>
              <a:t>Outcome</a:t>
            </a:r>
            <a:endParaRPr lang="da-DK" sz="2400" dirty="0"/>
          </a:p>
          <a:p>
            <a:pPr lvl="1">
              <a:buFontTx/>
              <a:buChar char="-"/>
            </a:pPr>
            <a:r>
              <a:rPr lang="da-DK" sz="2200" dirty="0"/>
              <a:t>Days Alive and Out of hospital </a:t>
            </a:r>
          </a:p>
          <a:p>
            <a:pPr>
              <a:buFontTx/>
              <a:buChar char="-"/>
            </a:pPr>
            <a:r>
              <a:rPr lang="da-DK" sz="2400" dirty="0"/>
              <a:t>Safety: </a:t>
            </a:r>
          </a:p>
          <a:p>
            <a:pPr lvl="1">
              <a:buFontTx/>
              <a:buChar char="-"/>
            </a:pPr>
            <a:r>
              <a:rPr lang="da-DK" sz="2200" dirty="0" err="1"/>
              <a:t>Number</a:t>
            </a:r>
            <a:r>
              <a:rPr lang="da-DK" sz="2200" dirty="0"/>
              <a:t> of patients with </a:t>
            </a:r>
            <a:r>
              <a:rPr lang="da-DK" sz="2200" dirty="0" err="1"/>
              <a:t>one</a:t>
            </a:r>
            <a:r>
              <a:rPr lang="da-DK" sz="2200" dirty="0"/>
              <a:t> or more </a:t>
            </a:r>
            <a:r>
              <a:rPr lang="da-DK" sz="2200" dirty="0" err="1"/>
              <a:t>Serious</a:t>
            </a:r>
            <a:r>
              <a:rPr lang="da-DK" sz="2200" dirty="0"/>
              <a:t> </a:t>
            </a:r>
            <a:r>
              <a:rPr lang="da-DK" sz="2200" dirty="0" err="1"/>
              <a:t>Adverse</a:t>
            </a:r>
            <a:r>
              <a:rPr lang="da-DK" sz="2200" dirty="0"/>
              <a:t> </a:t>
            </a:r>
            <a:r>
              <a:rPr lang="da-DK" sz="2200" dirty="0" err="1"/>
              <a:t>Reactions</a:t>
            </a:r>
            <a:r>
              <a:rPr lang="da-DK" sz="2200" dirty="0"/>
              <a:t> (</a:t>
            </a:r>
            <a:r>
              <a:rPr lang="da-DK" sz="2200" dirty="0" err="1"/>
              <a:t>SARs</a:t>
            </a:r>
            <a:r>
              <a:rPr lang="da-DK" sz="2200" dirty="0"/>
              <a:t>) </a:t>
            </a:r>
          </a:p>
          <a:p>
            <a:pPr lvl="1">
              <a:buFontTx/>
              <a:buChar char="-"/>
            </a:pPr>
            <a:r>
              <a:rPr lang="da-DK" sz="2400" dirty="0"/>
              <a:t>Days with Escape </a:t>
            </a:r>
            <a:r>
              <a:rPr lang="da-DK" sz="2400" dirty="0" err="1"/>
              <a:t>medicine</a:t>
            </a:r>
            <a:r>
              <a:rPr lang="da-DK" sz="2400" dirty="0"/>
              <a:t> per patient</a:t>
            </a:r>
          </a:p>
          <a:p>
            <a:pPr marL="201168" lvl="1" indent="0">
              <a:buNone/>
            </a:pPr>
            <a:endParaRPr lang="da-DK" sz="2400" dirty="0"/>
          </a:p>
          <a:p>
            <a:pPr marL="201168" lvl="1" indent="0">
              <a:buNone/>
            </a:pPr>
            <a:r>
              <a:rPr lang="da-DK" sz="2400" dirty="0" err="1"/>
              <a:t>Blinded</a:t>
            </a:r>
            <a:r>
              <a:rPr lang="da-DK" sz="2400" dirty="0"/>
              <a:t> to </a:t>
            </a:r>
            <a:r>
              <a:rPr lang="da-DK" sz="2400" dirty="0" err="1"/>
              <a:t>group</a:t>
            </a:r>
            <a:r>
              <a:rPr lang="da-DK" sz="2400" dirty="0"/>
              <a:t> </a:t>
            </a:r>
            <a:r>
              <a:rPr lang="da-DK" sz="2400" dirty="0" err="1"/>
              <a:t>allocation</a:t>
            </a:r>
            <a:endParaRPr lang="da-DK" sz="240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605098" y="1879144"/>
            <a:ext cx="4937760" cy="4023360"/>
          </a:xfrm>
        </p:spPr>
        <p:txBody>
          <a:bodyPr>
            <a:normAutofit fontScale="92500" lnSpcReduction="20000"/>
          </a:bodyPr>
          <a:lstStyle/>
          <a:p>
            <a:r>
              <a:rPr lang="da-DK" b="1" dirty="0"/>
              <a:t>Data </a:t>
            </a:r>
            <a:r>
              <a:rPr lang="da-DK" b="1" dirty="0" err="1"/>
              <a:t>Monitoring</a:t>
            </a:r>
            <a:r>
              <a:rPr lang="da-DK" b="1" dirty="0"/>
              <a:t> and Safety </a:t>
            </a:r>
            <a:r>
              <a:rPr lang="da-DK" b="1" dirty="0" err="1"/>
              <a:t>Committee</a:t>
            </a:r>
            <a:r>
              <a:rPr lang="da-DK" b="1" dirty="0"/>
              <a:t> (DMSC)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 err="1"/>
              <a:t>Statistician</a:t>
            </a:r>
            <a:r>
              <a:rPr lang="da-DK" dirty="0"/>
              <a:t>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Andreas Kryger Jensen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Department of </a:t>
            </a:r>
            <a:r>
              <a:rPr lang="da-DK" dirty="0" err="1"/>
              <a:t>Biostatistics</a:t>
            </a:r>
            <a:r>
              <a:rPr lang="da-DK" dirty="0"/>
              <a:t>, Copenhagen University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 err="1"/>
              <a:t>Clinician</a:t>
            </a:r>
            <a:endParaRPr lang="da-D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Hallie </a:t>
            </a:r>
            <a:r>
              <a:rPr lang="da-DK" dirty="0" err="1"/>
              <a:t>Prescott</a:t>
            </a:r>
            <a:endParaRPr lang="da-D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Assistant Professor in </a:t>
            </a:r>
            <a:r>
              <a:rPr lang="da-DK" dirty="0" err="1"/>
              <a:t>internal</a:t>
            </a:r>
            <a:r>
              <a:rPr lang="da-DK" dirty="0"/>
              <a:t> </a:t>
            </a:r>
            <a:r>
              <a:rPr lang="da-DK" dirty="0" err="1"/>
              <a:t>medicine</a:t>
            </a:r>
            <a:r>
              <a:rPr lang="da-DK" dirty="0"/>
              <a:t> division of </a:t>
            </a:r>
            <a:r>
              <a:rPr lang="da-DK" dirty="0" err="1"/>
              <a:t>Pulmonary</a:t>
            </a:r>
            <a:r>
              <a:rPr lang="da-DK" dirty="0"/>
              <a:t> &amp; Critical Care </a:t>
            </a:r>
            <a:r>
              <a:rPr lang="da-DK" dirty="0" err="1"/>
              <a:t>Medicine</a:t>
            </a:r>
            <a:r>
              <a:rPr lang="da-DK" dirty="0"/>
              <a:t>. University of Michigan Health System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a-DK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 err="1"/>
              <a:t>Trialist</a:t>
            </a:r>
            <a:r>
              <a:rPr lang="da-DK" dirty="0"/>
              <a:t>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/>
              <a:t>Danny McAuley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a-DK" dirty="0" err="1"/>
              <a:t>Clinical</a:t>
            </a:r>
            <a:r>
              <a:rPr lang="da-DK" dirty="0"/>
              <a:t> Professor, Institute for Health Sciences </a:t>
            </a:r>
            <a:r>
              <a:rPr lang="da-DK" dirty="0" err="1"/>
              <a:t>Queen's</a:t>
            </a:r>
            <a:r>
              <a:rPr lang="da-DK" dirty="0"/>
              <a:t> University Belfast  </a:t>
            </a:r>
          </a:p>
        </p:txBody>
      </p:sp>
    </p:spTree>
    <p:extLst>
      <p:ext uri="{BB962C8B-B14F-4D97-AF65-F5344CB8AC3E}">
        <p14:creationId xmlns:p14="http://schemas.microsoft.com/office/powerpoint/2010/main" val="2162143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4690</TotalTime>
  <Words>577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Retro</vt:lpstr>
      <vt:lpstr>PowerPoint-præsentation</vt:lpstr>
      <vt:lpstr>Outline</vt:lpstr>
      <vt:lpstr>PICO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Interim Analysis</vt:lpstr>
      <vt:lpstr>PowerPoint-præsentation</vt:lpstr>
      <vt:lpstr>PowerPoint-præsentation</vt:lpstr>
      <vt:lpstr>PowerPoint-præsentation</vt:lpstr>
      <vt:lpstr>PowerPoint-præsentation</vt:lpstr>
      <vt:lpstr>Protocol Compliance</vt:lpstr>
      <vt:lpstr>PowerPoint-præsentation</vt:lpstr>
      <vt:lpstr>After AID study</vt:lpstr>
      <vt:lpstr>Important Notifications</vt:lpstr>
      <vt:lpstr>Questions???</vt:lpstr>
      <vt:lpstr>Thank You!</vt:lpstr>
    </vt:vector>
  </TitlesOfParts>
  <Company>Region Sjaelland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Evidensbaseret behandling af delirium på intensiv afdelingen</dc:title>
  <dc:creator>Nina Christine Andersen-Ranberg</dc:creator>
  <cp:lastModifiedBy>Nina Christine Andersen-Ranberg</cp:lastModifiedBy>
  <cp:revision>128</cp:revision>
  <dcterms:created xsi:type="dcterms:W3CDTF">2017-11-08T08:35:05Z</dcterms:created>
  <dcterms:modified xsi:type="dcterms:W3CDTF">2020-10-14T05:24:04Z</dcterms:modified>
</cp:coreProperties>
</file>