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30" r:id="rId3"/>
    <p:sldId id="339" r:id="rId4"/>
    <p:sldId id="332" r:id="rId5"/>
    <p:sldId id="336" r:id="rId6"/>
    <p:sldId id="323" r:id="rId7"/>
    <p:sldId id="341" r:id="rId8"/>
    <p:sldId id="334" r:id="rId9"/>
    <p:sldId id="327" r:id="rId10"/>
    <p:sldId id="340" r:id="rId11"/>
    <p:sldId id="335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OE0145" initials="MHM" lastIdx="16" clrIdx="0"/>
  <p:cmAuthor id="1" name="Tine Sylvest Meyhoff" initials="TS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0209" autoAdjust="0"/>
  </p:normalViewPr>
  <p:slideViewPr>
    <p:cSldViewPr>
      <p:cViewPr>
        <p:scale>
          <a:sx n="70" d="100"/>
          <a:sy n="70" d="100"/>
        </p:scale>
        <p:origin x="-2190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88B7A-642E-4BA5-B834-573361D9AA7E}" type="datetimeFigureOut">
              <a:rPr lang="da-DK" smtClean="0"/>
              <a:t>02-11-2015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BCFFF-0C44-4CE4-9696-2E603F129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0626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0ECE8-2415-45F6-975B-E13AC79258C6}" type="datetimeFigureOut">
              <a:rPr lang="da-DK" smtClean="0"/>
              <a:t>02-11-2015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42DC7-CAF8-4AC7-9EF6-C9D164A8D3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6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606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02-11-2015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11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02-11-2015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22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02-11-2015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2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02-11-2015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67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02-11-2015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87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02-11-2015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47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02-11-2015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5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02-11-2015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22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02-11-2015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5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02-11-2015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05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02-11-2015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50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E2543-CCE2-454A-8936-A2DA166AF385}" type="datetimeFigureOut">
              <a:rPr lang="da-DK" smtClean="0"/>
              <a:t>02-11-2015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8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-icu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685800" y="2687638"/>
            <a:ext cx="7772400" cy="11763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300" b="1" dirty="0" smtClean="0">
                <a:latin typeface="Calibri" charset="0"/>
              </a:rPr>
              <a:t>Stress Ulcer Prophylaxis in the Intensive Care Unit (SUP-ICU)</a:t>
            </a:r>
            <a:br>
              <a:rPr lang="en-GB" sz="2300" b="1" dirty="0" smtClean="0">
                <a:latin typeface="Calibri" charset="0"/>
              </a:rPr>
            </a:br>
            <a:r>
              <a:rPr lang="en-GB" sz="2300" b="1" i="1" dirty="0" smtClean="0">
                <a:latin typeface="Calibri" charset="0"/>
              </a:rPr>
              <a:t>Background</a:t>
            </a:r>
            <a:endParaRPr lang="en-GB" sz="2300" b="1" dirty="0">
              <a:latin typeface="Calibri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590925"/>
            <a:ext cx="6400800" cy="2151063"/>
          </a:xfrm>
        </p:spPr>
        <p:txBody>
          <a:bodyPr rtlCol="0">
            <a:normAutofit/>
          </a:bodyPr>
          <a:lstStyle/>
          <a:p>
            <a:endParaRPr lang="da-DK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Mette Krag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Dept. of Intensive Care 4131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Copenhagen University Hospital </a:t>
            </a:r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Rigshospitalet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Denmark</a:t>
            </a:r>
          </a:p>
          <a:p>
            <a:pPr>
              <a:lnSpc>
                <a:spcPct val="110000"/>
              </a:lnSpc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contact@sup-icu.com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www.sup-icu.com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  <a:endParaRPr lang="da-DK" dirty="0"/>
          </a:p>
        </p:txBody>
      </p:sp>
      <p:pic>
        <p:nvPicPr>
          <p:cNvPr id="15364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958850"/>
            <a:ext cx="190023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68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Trial organisation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682"/>
          </a:xfrm>
        </p:spPr>
        <p:txBody>
          <a:bodyPr rtlCol="0">
            <a:normAutofit/>
          </a:bodyPr>
          <a:lstStyle/>
          <a:p>
            <a:endParaRPr lang="en-GB" sz="26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6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5" y="1551360"/>
            <a:ext cx="6552729" cy="49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5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Contacts</a:t>
            </a:r>
            <a:r>
              <a:rPr lang="da-DK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a-D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2000" b="1" dirty="0"/>
              <a:t>Mette Krag, </a:t>
            </a:r>
            <a:r>
              <a:rPr lang="da-DK" sz="2000" b="1" dirty="0" smtClean="0"/>
              <a:t>MD, coordinating </a:t>
            </a:r>
            <a:r>
              <a:rPr lang="da-DK" sz="2000" b="1" dirty="0" err="1" smtClean="0"/>
              <a:t>investigator</a:t>
            </a:r>
            <a:endParaRPr lang="da-DK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 smtClean="0"/>
              <a:t>Dept. of Intensive Care 4131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 smtClean="0"/>
              <a:t>Copenhagen University Hospital Rigshospitalet</a:t>
            </a:r>
            <a:r>
              <a:rPr lang="da-DK" sz="2000" dirty="0"/>
              <a:t>,</a:t>
            </a:r>
            <a:r>
              <a:rPr lang="da-DK" sz="2000" dirty="0" smtClean="0"/>
              <a:t> Denmark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 smtClean="0"/>
              <a:t>Phone: +45 3545 7450 </a:t>
            </a:r>
            <a:r>
              <a:rPr lang="da-DK" sz="2000" b="1" dirty="0" smtClean="0">
                <a:solidFill>
                  <a:srgbClr val="FF0000"/>
                </a:solidFill>
              </a:rPr>
              <a:t>(available 24/7)</a:t>
            </a:r>
            <a:endParaRPr lang="da-DK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 smtClean="0"/>
              <a:t>E-mail</a:t>
            </a:r>
            <a:r>
              <a:rPr lang="da-DK" sz="2000" dirty="0"/>
              <a:t>:</a:t>
            </a:r>
            <a:r>
              <a:rPr lang="da-DK" sz="2000" b="1" dirty="0">
                <a:solidFill>
                  <a:srgbClr val="FF0000"/>
                </a:solidFill>
              </a:rPr>
              <a:t> </a:t>
            </a:r>
            <a:r>
              <a:rPr lang="da-DK" sz="2000" b="1" dirty="0" smtClean="0">
                <a:solidFill>
                  <a:srgbClr val="FF0000"/>
                </a:solidFill>
              </a:rPr>
              <a:t>contact@sup-icu.com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 smtClean="0"/>
              <a:t>E-mail: mette.krag.01@regionh.dk</a:t>
            </a:r>
          </a:p>
          <a:p>
            <a:pPr marL="0" indent="0">
              <a:spcBef>
                <a:spcPts val="0"/>
              </a:spcBef>
              <a:buNone/>
            </a:pPr>
            <a:endParaRPr lang="da-DK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da-DK" sz="2000" b="1" dirty="0" smtClean="0"/>
              <a:t>Morten Hylander Møller, MD, </a:t>
            </a:r>
            <a:r>
              <a:rPr lang="da-DK" sz="2000" b="1" dirty="0" err="1" smtClean="0"/>
              <a:t>PhD</a:t>
            </a:r>
            <a:r>
              <a:rPr lang="da-DK" sz="2000" b="1" dirty="0" smtClean="0"/>
              <a:t>, sponsor</a:t>
            </a:r>
            <a:endParaRPr lang="da-DK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/>
              <a:t>Dept. of Intensive </a:t>
            </a:r>
            <a:r>
              <a:rPr lang="da-DK" sz="2000" dirty="0" smtClean="0"/>
              <a:t>Care 4131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/>
              <a:t>Copenhagen University Hospital Rigshospitalet, Denmark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 smtClean="0"/>
              <a:t>Phone: +45 3545 8685</a:t>
            </a:r>
            <a:endParaRPr lang="da-DK" sz="2000" dirty="0"/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 smtClean="0"/>
              <a:t>E-mail</a:t>
            </a:r>
            <a:r>
              <a:rPr lang="da-DK" sz="2000" dirty="0"/>
              <a:t>: </a:t>
            </a:r>
            <a:r>
              <a:rPr lang="da-DK" sz="2000" dirty="0" smtClean="0"/>
              <a:t>mortenhylander@gmail.com</a:t>
            </a:r>
            <a:endParaRPr lang="da-DK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da-DK" sz="4800" dirty="0" smtClean="0">
                <a:hlinkClick r:id="rId3"/>
              </a:rPr>
              <a:t>www.sup-icu.com</a:t>
            </a:r>
            <a:endParaRPr lang="da-DK" sz="4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da-DK" sz="2800" dirty="0"/>
          </a:p>
          <a:p>
            <a:pPr marL="0" indent="0">
              <a:spcBef>
                <a:spcPts val="0"/>
              </a:spcBef>
              <a:buNone/>
            </a:pPr>
            <a:endParaRPr lang="da-DK" sz="2800" dirty="0"/>
          </a:p>
          <a:p>
            <a:pPr marL="914400" lvl="2" indent="0">
              <a:buNone/>
              <a:defRPr/>
            </a:pPr>
            <a:endParaRPr lang="da-DK" sz="26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19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Background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9940" y="1596807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sz="2400" b="1" dirty="0" smtClean="0"/>
          </a:p>
          <a:p>
            <a:pPr marL="457200" lvl="1" indent="0">
              <a:buNone/>
              <a:defRPr/>
            </a:pPr>
            <a:r>
              <a:rPr lang="en-GB" sz="2400" b="1" dirty="0" smtClean="0"/>
              <a:t>Critically </a:t>
            </a:r>
            <a:r>
              <a:rPr lang="en-GB" sz="2400" b="1" dirty="0"/>
              <a:t>ill patients are at risk of gastrointestinal (GI) bleeding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L="457200" lvl="1" indent="0">
              <a:buNone/>
              <a:defRPr/>
            </a:pPr>
            <a:r>
              <a:rPr lang="en-GB" sz="2400" b="1" dirty="0"/>
              <a:t>Stress ulcer prophylaxis (SUP) is </a:t>
            </a:r>
            <a:r>
              <a:rPr lang="en-GB" sz="2400" b="1" dirty="0" smtClean="0"/>
              <a:t>recommended and widely used</a:t>
            </a: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t="54004" r="50000" b="37793"/>
          <a:stretch/>
        </p:blipFill>
        <p:spPr bwMode="auto">
          <a:xfrm>
            <a:off x="446931" y="4423120"/>
            <a:ext cx="4743426" cy="560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24829" r="34082" b="50000"/>
          <a:stretch/>
        </p:blipFill>
        <p:spPr bwMode="auto">
          <a:xfrm>
            <a:off x="446930" y="5071273"/>
            <a:ext cx="4743427" cy="1267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21647" r="29172" b="26161"/>
          <a:stretch/>
        </p:blipFill>
        <p:spPr bwMode="auto">
          <a:xfrm>
            <a:off x="5268613" y="3752681"/>
            <a:ext cx="3695875" cy="1774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Background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9940" y="1596807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sz="2400" b="1" dirty="0" smtClean="0"/>
          </a:p>
          <a:p>
            <a:pPr marL="457200" lvl="1" indent="0">
              <a:buNone/>
              <a:defRPr/>
            </a:pPr>
            <a:r>
              <a:rPr lang="en-GB" sz="2400" b="1" dirty="0" smtClean="0"/>
              <a:t>Conclusion from a systematic review with meta-analysis:</a:t>
            </a:r>
          </a:p>
          <a:p>
            <a:pPr marL="457200" lvl="1" indent="0">
              <a:buNone/>
              <a:defRPr/>
            </a:pPr>
            <a:r>
              <a:rPr lang="en-US" sz="2400" b="1" dirty="0" smtClean="0"/>
              <a:t>Low </a:t>
            </a:r>
            <a:r>
              <a:rPr lang="en-US" sz="2400" b="1" dirty="0"/>
              <a:t>quality and quantity of evidence supporting the use of SUP in adult ICU </a:t>
            </a:r>
            <a:r>
              <a:rPr lang="en-US" sz="2400" b="1" dirty="0" smtClean="0"/>
              <a:t>patients</a:t>
            </a:r>
            <a:endParaRPr lang="en-GB" sz="2400" dirty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1" name="Billede 10" descr="s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968" y="3531579"/>
            <a:ext cx="6810063" cy="22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Background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en-GB" sz="2600" b="1" dirty="0" smtClean="0"/>
              <a:t>There is a lack of evidence of SUP reducing the risk of GI bleeding in critically ill patients in the intensive care unit</a:t>
            </a:r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marL="457200" lvl="1" indent="0">
              <a:buNone/>
              <a:defRPr/>
            </a:pPr>
            <a:r>
              <a:rPr lang="en-GB" sz="2600" b="1" dirty="0" smtClean="0"/>
              <a:t>Increased risk of pneumonia, </a:t>
            </a:r>
            <a:r>
              <a:rPr lang="en-GB" sz="2600" b="1" i="1" dirty="0" smtClean="0"/>
              <a:t>clostridium difficile</a:t>
            </a:r>
            <a:r>
              <a:rPr lang="en-GB" sz="2600" b="1" dirty="0" smtClean="0"/>
              <a:t> infection and cardiovascular events has been suggested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50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Aim of the SUP-ICU trial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19872" y="2924944"/>
            <a:ext cx="5266928" cy="3201219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4866" y="2523886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324004" y="2366007"/>
            <a:ext cx="267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Potential benefit</a:t>
            </a:r>
          </a:p>
          <a:p>
            <a:endParaRPr lang="en-GB" dirty="0" smtClean="0"/>
          </a:p>
          <a:p>
            <a:r>
              <a:rPr lang="en-GB" dirty="0" smtClean="0"/>
              <a:t>GI bleeding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6450228" y="2366007"/>
            <a:ext cx="2674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Potential harm</a:t>
            </a:r>
          </a:p>
          <a:p>
            <a:endParaRPr lang="en-GB" sz="2000" dirty="0" smtClean="0"/>
          </a:p>
          <a:p>
            <a:r>
              <a:rPr lang="en-GB" dirty="0" smtClean="0"/>
              <a:t>Pneumonia</a:t>
            </a:r>
          </a:p>
          <a:p>
            <a:r>
              <a:rPr lang="en-GB" dirty="0" smtClean="0"/>
              <a:t>Clostridium difficile</a:t>
            </a:r>
          </a:p>
          <a:p>
            <a:r>
              <a:rPr lang="en-GB" dirty="0" smtClean="0"/>
              <a:t>Cardiovascular events</a:t>
            </a:r>
          </a:p>
          <a:p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34" y="2902006"/>
            <a:ext cx="2646298" cy="2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4041342" y="6011996"/>
            <a:ext cx="105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Mortality</a:t>
            </a:r>
            <a:endParaRPr lang="en-GB" dirty="0"/>
          </a:p>
        </p:txBody>
      </p:sp>
      <p:sp>
        <p:nvSpPr>
          <p:cNvPr id="17" name="Rektangel 16"/>
          <p:cNvSpPr/>
          <p:nvPr/>
        </p:nvSpPr>
        <p:spPr>
          <a:xfrm>
            <a:off x="3504279" y="5877272"/>
            <a:ext cx="2129607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457200" y="1550472"/>
            <a:ext cx="843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charset="0"/>
              </a:rPr>
              <a:t>To assess the benefits and harms of </a:t>
            </a:r>
            <a:r>
              <a:rPr lang="en-US" sz="2000" b="1" dirty="0" smtClean="0">
                <a:latin typeface="Calibri" charset="0"/>
              </a:rPr>
              <a:t>SUP in </a:t>
            </a:r>
            <a:r>
              <a:rPr lang="en-US" sz="2000" b="1" dirty="0">
                <a:latin typeface="Calibri" charset="0"/>
              </a:rPr>
              <a:t>critically ill adult patients</a:t>
            </a:r>
          </a:p>
        </p:txBody>
      </p:sp>
    </p:spTree>
    <p:extLst>
      <p:ext uri="{BB962C8B-B14F-4D97-AF65-F5344CB8AC3E}">
        <p14:creationId xmlns:p14="http://schemas.microsoft.com/office/powerpoint/2010/main" val="17165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da-D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/>
          </a:bodyPr>
          <a:lstStyle/>
          <a:p>
            <a:r>
              <a:rPr lang="en-GB" sz="2800" b="1" dirty="0" smtClean="0">
                <a:latin typeface="Calibri" charset="0"/>
              </a:rPr>
              <a:t>Design: randomised multicentre placebo-controlled clinical trial with blinding </a:t>
            </a:r>
          </a:p>
          <a:p>
            <a:endParaRPr lang="en-GB" sz="2800" b="1" i="1" dirty="0" smtClean="0">
              <a:latin typeface="Calibri" charset="0"/>
            </a:endParaRPr>
          </a:p>
          <a:p>
            <a:r>
              <a:rPr lang="en-GB" sz="2800" b="1" dirty="0" smtClean="0">
                <a:latin typeface="Calibri" charset="0"/>
              </a:rPr>
              <a:t>Setting: 50 ICUs in Europe</a:t>
            </a:r>
          </a:p>
          <a:p>
            <a:endParaRPr lang="en-GB" sz="2800" b="1" dirty="0">
              <a:latin typeface="Calibri" charset="0"/>
            </a:endParaRPr>
          </a:p>
          <a:p>
            <a:r>
              <a:rPr lang="en-GB" sz="2800" b="1" dirty="0" smtClean="0">
                <a:latin typeface="Calibri" charset="0"/>
              </a:rPr>
              <a:t>Population: </a:t>
            </a:r>
            <a:r>
              <a:rPr lang="en-US" sz="2800" b="1" dirty="0">
                <a:latin typeface="Calibri" charset="0"/>
              </a:rPr>
              <a:t>Adult ICU patients (n=3350) with risk factors for GI bleeding</a:t>
            </a:r>
            <a:endParaRPr lang="en-GB" sz="2800" b="1" dirty="0" smtClean="0">
              <a:latin typeface="Calibri" charset="0"/>
            </a:endParaRPr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6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3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>
                <a:latin typeface="Calibri" charset="0"/>
              </a:rPr>
              <a:t>Inclusion</a:t>
            </a:r>
            <a:r>
              <a:rPr lang="en-GB" sz="4000" dirty="0" smtClean="0">
                <a:latin typeface="Calibri" charset="0"/>
              </a:rPr>
              <a:t> criteria</a:t>
            </a:r>
            <a:endParaRPr lang="en-GB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800100" indent="-74295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7200" b="1" dirty="0" smtClean="0"/>
              <a:t>Acute </a:t>
            </a:r>
            <a:r>
              <a:rPr lang="en-US" sz="7200" b="1" dirty="0"/>
              <a:t>(unplanned) admission to the ICU </a:t>
            </a:r>
          </a:p>
          <a:p>
            <a:pPr marL="800100" indent="-74295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7200" b="1" dirty="0" smtClean="0"/>
              <a:t>Aged </a:t>
            </a:r>
            <a:r>
              <a:rPr lang="en-US" sz="7200" b="1" dirty="0"/>
              <a:t>18 years or </a:t>
            </a:r>
            <a:r>
              <a:rPr lang="en-US" sz="7200" b="1" dirty="0" smtClean="0"/>
              <a:t>above</a:t>
            </a:r>
          </a:p>
          <a:p>
            <a:pPr marL="800100" indent="-74295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7200" b="1" dirty="0" smtClean="0"/>
              <a:t>One </a:t>
            </a:r>
            <a:r>
              <a:rPr lang="en-US" sz="7200" b="1" dirty="0"/>
              <a:t>or more of the following risk factors</a:t>
            </a:r>
            <a:r>
              <a:rPr lang="en-US" sz="7200" b="1" dirty="0" smtClean="0"/>
              <a:t>:</a:t>
            </a:r>
            <a:endParaRPr lang="en-US" sz="6400" b="1" dirty="0"/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4800" b="1" dirty="0"/>
              <a:t>Shock </a:t>
            </a:r>
            <a:r>
              <a:rPr lang="en-US" sz="4800" dirty="0"/>
              <a:t>(continuous infusion with vasopressor or inotrope, mean arterial blood pressure &lt; 70 mmHg, systolic blood pressure &lt; 90 mmHg or lactate &gt; 4 mmol/l)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Acute or chronic intermittent or continuous renal replacement therapy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Invasive mechanical ventilation which is expected to last &gt; 24 hours. When in doubt of the forecast, the patient should be enrolled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Coagulopathy </a:t>
            </a:r>
            <a:r>
              <a:rPr lang="en-US" sz="5600" dirty="0"/>
              <a:t>(platelets &lt; 50 x 10^9/l, INR &gt; 1.5 or PT &gt; 20 seconds) 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Ongoing treatment (not prophylaxis) with anticoagulant medication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History of coagulopathy </a:t>
            </a:r>
            <a:r>
              <a:rPr lang="en-US" sz="5600" dirty="0"/>
              <a:t>(platelets &lt; 50 x 10^9/l or INR &gt; 1.5 or PT &gt; 20 seconds within 6 months of this hospital admission)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History of chronic liver disease </a:t>
            </a:r>
            <a:r>
              <a:rPr lang="en-US" sz="5600" dirty="0"/>
              <a:t>(history of portal hypertension, variceal bleeding or hepatic encephalopathy or cirrhosis proven by biopsy, CT scan or ultrasound)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endParaRPr lang="en-US" sz="2000" b="1" dirty="0"/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endParaRPr lang="en-US" sz="1200" b="1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9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Exclusion criteria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Contraindications to PPI (including intolerance of PPI and treatment with atazanavir (HIV medication))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Current daily treatment with PPI and/or H2RA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GI bleeding of any origin during current hospital admission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Diagnosed with peptic ulcer during current hospital admission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Organ transplant during current hospital admission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Withdrawal from active therapy or brain death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Fertile woman with positive urine human chorionic gonadotropin (hCG) or plasma-hCG 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Consent according to national regulations not obtainable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endParaRPr lang="en-GB" sz="35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591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endParaRPr lang="en-GB" sz="3100" b="1" dirty="0" smtClean="0"/>
          </a:p>
          <a:p>
            <a:r>
              <a:rPr lang="en-GB" sz="3100" b="1" dirty="0" smtClean="0"/>
              <a:t>Intervention: Pantoprazole 40 mg x 1 (10 ml) intravenously from randomisation until discharge from ICU or death (maximum 90 days)</a:t>
            </a:r>
          </a:p>
          <a:p>
            <a:endParaRPr lang="en-GB" sz="3100" b="1" dirty="0" smtClean="0"/>
          </a:p>
          <a:p>
            <a:r>
              <a:rPr lang="en-GB" sz="3100" b="1" dirty="0" smtClean="0"/>
              <a:t>Comparator: Placebo (sterile vial added 10 ml of sodium chloride 0.9%)</a:t>
            </a:r>
          </a:p>
          <a:p>
            <a:endParaRPr lang="en-GB" sz="3100" b="1" dirty="0" smtClean="0"/>
          </a:p>
          <a:p>
            <a:r>
              <a:rPr lang="en-GB" sz="3100" b="1" dirty="0" smtClean="0"/>
              <a:t>Primary outcome: 90-day mortality </a:t>
            </a:r>
            <a:r>
              <a:rPr lang="en-GB" sz="1200" b="1" dirty="0" smtClean="0"/>
              <a:t>(please find rationale for this choice in the protocol)</a:t>
            </a:r>
          </a:p>
          <a:p>
            <a:endParaRPr lang="en-GB" sz="3100" b="1" dirty="0" smtClean="0"/>
          </a:p>
          <a:p>
            <a:r>
              <a:rPr lang="en-GB" sz="3100" b="1" dirty="0" smtClean="0"/>
              <a:t>Status: Recruiting from October 2015</a:t>
            </a:r>
          </a:p>
          <a:p>
            <a:endParaRPr lang="en-GB" sz="26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6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88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566</Words>
  <Application>Microsoft Office PowerPoint</Application>
  <PresentationFormat>Skærmshow (4:3)</PresentationFormat>
  <Paragraphs>141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Kontortema</vt:lpstr>
      <vt:lpstr>Stress Ulcer Prophylaxis in the Intensive Care Unit (SUP-ICU) Background</vt:lpstr>
      <vt:lpstr>Background</vt:lpstr>
      <vt:lpstr>Background</vt:lpstr>
      <vt:lpstr>Background</vt:lpstr>
      <vt:lpstr>Aim of the SUP-ICU trial</vt:lpstr>
      <vt:lpstr>Methods</vt:lpstr>
      <vt:lpstr>Inclusion criteria</vt:lpstr>
      <vt:lpstr>Exclusion criteria</vt:lpstr>
      <vt:lpstr>Methods</vt:lpstr>
      <vt:lpstr>Trial organisation</vt:lpstr>
      <vt:lpstr>Contacts </vt:lpstr>
    </vt:vector>
  </TitlesOfParts>
  <Company>Region Hovedstaden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Ulcer Prophylaxis in the Intensive Care Unit (SUP-ICU)</dc:title>
  <dc:creator>Mette Krag</dc:creator>
  <cp:lastModifiedBy>Mette Krag</cp:lastModifiedBy>
  <cp:revision>166</cp:revision>
  <dcterms:created xsi:type="dcterms:W3CDTF">2014-10-23T07:07:46Z</dcterms:created>
  <dcterms:modified xsi:type="dcterms:W3CDTF">2015-11-02T10:31:26Z</dcterms:modified>
</cp:coreProperties>
</file>