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7" r:id="rId2"/>
    <p:sldId id="257" r:id="rId3"/>
    <p:sldId id="258" r:id="rId4"/>
    <p:sldId id="259" r:id="rId5"/>
    <p:sldId id="288" r:id="rId6"/>
    <p:sldId id="261" r:id="rId7"/>
    <p:sldId id="262" r:id="rId8"/>
    <p:sldId id="263" r:id="rId9"/>
    <p:sldId id="28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85" y="-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E5E1A-2234-49BD-8D06-5C9B212070CB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7B13F-EA40-48C5-8AC1-90A690ABCF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379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Man kan </a:t>
            </a:r>
            <a:r>
              <a:rPr lang="da-DK" dirty="0" err="1" smtClean="0"/>
              <a:t>ect</a:t>
            </a:r>
            <a:r>
              <a:rPr lang="da-DK" dirty="0" smtClean="0"/>
              <a:t> screene senere under</a:t>
            </a:r>
            <a:r>
              <a:rPr lang="da-DK" baseline="0" dirty="0" smtClean="0"/>
              <a:t> indlæggelsen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140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131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34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08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601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839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798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997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456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425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263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71EF-14DC-4F32-87D4-A86A6A345FF6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258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4" Type="http://schemas.openxmlformats.org/officeDocument/2006/relationships/hyperlink" Target="http://www.sup-icu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br>
              <a:rPr lang="en-GB" sz="2300" b="1" dirty="0" smtClean="0">
                <a:latin typeface="Calibri" charset="0"/>
              </a:rPr>
            </a:br>
            <a:r>
              <a:rPr lang="en-GB" sz="2300" b="1" i="1" dirty="0" smtClean="0">
                <a:latin typeface="Calibri" charset="0"/>
              </a:rPr>
              <a:t>Screening and randomisation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Søren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Marker Jensen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soeren.marker.jensen.01@regionh.d</a:t>
            </a:r>
          </a:p>
          <a:p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pic>
        <p:nvPicPr>
          <p:cNvPr id="15364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958850"/>
            <a:ext cx="1900238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3540520" y="821870"/>
            <a:ext cx="1972816" cy="189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2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746" y="2276870"/>
            <a:ext cx="7138669" cy="3816426"/>
          </a:xfrm>
          <a:prstGeom prst="rect">
            <a:avLst/>
          </a:prstGeom>
          <a:noFill/>
          <a:ln>
            <a:noFill/>
          </a:ln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Randomise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7251907" y="2707939"/>
            <a:ext cx="614357" cy="4623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2" name="Tekstboks 1"/>
          <p:cNvSpPr txBox="1"/>
          <p:nvPr/>
        </p:nvSpPr>
        <p:spPr>
          <a:xfrm>
            <a:off x="6192972" y="2060848"/>
            <a:ext cx="2732228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Red text if the patient is not eligible for inclusion</a:t>
            </a:r>
            <a:endParaRPr lang="en-GB" b="1" dirty="0"/>
          </a:p>
        </p:txBody>
      </p:sp>
      <p:cxnSp>
        <p:nvCxnSpPr>
          <p:cNvPr id="11" name="Lige pilforbindelse 10"/>
          <p:cNvCxnSpPr/>
          <p:nvPr/>
        </p:nvCxnSpPr>
        <p:spPr>
          <a:xfrm flipH="1">
            <a:off x="5632973" y="4725144"/>
            <a:ext cx="720080" cy="3310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led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55494"/>
            <a:ext cx="5040560" cy="33897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6156176" y="3640994"/>
            <a:ext cx="720080" cy="3310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0" name="Lige pilforbindelse 9"/>
          <p:cNvCxnSpPr/>
          <p:nvPr/>
        </p:nvCxnSpPr>
        <p:spPr>
          <a:xfrm flipH="1">
            <a:off x="5636936" y="4612500"/>
            <a:ext cx="720080" cy="3310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2" name="Tekstboks 1"/>
          <p:cNvSpPr txBox="1"/>
          <p:nvPr/>
        </p:nvSpPr>
        <p:spPr>
          <a:xfrm>
            <a:off x="6368032" y="4131715"/>
            <a:ext cx="2644676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Option to print the </a:t>
            </a:r>
            <a:r>
              <a:rPr lang="da-DK" dirty="0" err="1" smtClean="0"/>
              <a:t>vial</a:t>
            </a:r>
            <a:r>
              <a:rPr lang="da-DK" dirty="0" smtClean="0"/>
              <a:t> identifier number</a:t>
            </a:r>
            <a:endParaRPr lang="da-DK" dirty="0"/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0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3586"/>
            <a:ext cx="6851104" cy="3249569"/>
          </a:xfrm>
          <a:prstGeom prst="rect">
            <a:avLst/>
          </a:prstGeom>
          <a:noFill/>
          <a:ln>
            <a:noFill/>
          </a:ln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Vial identifier number</a:t>
            </a:r>
            <a:endParaRPr lang="en-GB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6804248" y="27089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cxnSp>
        <p:nvCxnSpPr>
          <p:cNvPr id="10" name="Lige pilforbindelse 9"/>
          <p:cNvCxnSpPr/>
          <p:nvPr/>
        </p:nvCxnSpPr>
        <p:spPr>
          <a:xfrm flipH="1">
            <a:off x="5282400" y="3477570"/>
            <a:ext cx="418465" cy="5048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1" name="Lige pilforbindelse 10"/>
          <p:cNvCxnSpPr/>
          <p:nvPr/>
        </p:nvCxnSpPr>
        <p:spPr>
          <a:xfrm flipH="1">
            <a:off x="4863935" y="4832771"/>
            <a:ext cx="418465" cy="5048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5" name="Tekstboks 4"/>
          <p:cNvSpPr txBox="1"/>
          <p:nvPr/>
        </p:nvSpPr>
        <p:spPr>
          <a:xfrm>
            <a:off x="6468168" y="3645024"/>
            <a:ext cx="2592287" cy="9541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 smtClean="0"/>
              <a:t>You can also find the vial identifier number by opening the email send to the email account used when signing up</a:t>
            </a:r>
            <a:endParaRPr lang="en-GB" sz="1400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1692510" y="2062589"/>
            <a:ext cx="337875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The vial identifier number is shown in the screening form</a:t>
            </a:r>
            <a:endParaRPr lang="en-GB" b="1" dirty="0"/>
          </a:p>
        </p:txBody>
      </p:sp>
      <p:pic>
        <p:nvPicPr>
          <p:cNvPr id="15" name="Billede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74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Prescribe and administer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r>
              <a:rPr lang="en-US" sz="2600" b="1" dirty="0"/>
              <a:t>Prescribe the trial medication for the patient once daily in your medical chart/ICU </a:t>
            </a:r>
            <a:r>
              <a:rPr lang="en-US" sz="2600" b="1" dirty="0" smtClean="0"/>
              <a:t>chart</a:t>
            </a: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r>
              <a:rPr lang="en-US" sz="2600" b="1" dirty="0"/>
              <a:t>Administer the trial medication by adding 10 ml of sodium chloride  0.9% to the vial (see the trial document ‘Trial medication’)</a:t>
            </a: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1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4000" dirty="0" smtClean="0">
                <a:latin typeface="Calibri" charset="0"/>
              </a:rPr>
              <a:t>Screening</a:t>
            </a:r>
            <a:endParaRPr lang="da-DK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Picture 2" descr="http://www.rcsindia.co.in/images/dataent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120" y="2348880"/>
            <a:ext cx="569175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4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dirty="0" smtClean="0">
                <a:latin typeface="Calibri" charset="0"/>
              </a:rPr>
              <a:t>Screening</a:t>
            </a:r>
            <a:endParaRPr lang="da-DK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r>
              <a:rPr lang="en-GB" sz="2600" b="1" dirty="0" smtClean="0"/>
              <a:t>All adults acutely admitted to the ICU with one or more risk factors (inclusion criteria) should be screened for inclusion</a:t>
            </a:r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9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>
                <a:latin typeface="Calibri" charset="0"/>
              </a:rPr>
              <a:t>Screening</a:t>
            </a:r>
            <a:endParaRPr lang="da-DK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r>
              <a:rPr lang="en-GB" sz="2600" b="1" dirty="0" smtClean="0"/>
              <a:t>Always remember to obtain consent according to your national regulations before randomisation!</a:t>
            </a:r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26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4000" dirty="0" smtClean="0">
                <a:latin typeface="Calibri" charset="0"/>
              </a:rPr>
              <a:t>Inclusion criteria</a:t>
            </a:r>
            <a:endParaRPr lang="en-GB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800100" indent="-742950">
              <a:lnSpc>
                <a:spcPct val="120000"/>
              </a:lnSpc>
              <a:buClr>
                <a:srgbClr val="00B050"/>
              </a:buClr>
              <a:buFont typeface="+mj-lt"/>
              <a:buAutoNum type="arabicPeriod"/>
              <a:defRPr/>
            </a:pPr>
            <a:r>
              <a:rPr lang="en-US" sz="7200" b="1" dirty="0" smtClean="0"/>
              <a:t>Acute </a:t>
            </a:r>
            <a:r>
              <a:rPr lang="en-US" sz="7200" b="1" dirty="0"/>
              <a:t>(unplanned) admission to the ICU </a:t>
            </a:r>
          </a:p>
          <a:p>
            <a:pPr marL="800100" indent="-742950">
              <a:lnSpc>
                <a:spcPct val="120000"/>
              </a:lnSpc>
              <a:buClr>
                <a:srgbClr val="00B050"/>
              </a:buClr>
              <a:buFont typeface="+mj-lt"/>
              <a:buAutoNum type="arabicPeriod"/>
              <a:defRPr/>
            </a:pPr>
            <a:r>
              <a:rPr lang="en-US" sz="7200" b="1" dirty="0" smtClean="0"/>
              <a:t>Aged </a:t>
            </a:r>
            <a:r>
              <a:rPr lang="en-US" sz="7200" b="1" dirty="0"/>
              <a:t>18 years or </a:t>
            </a:r>
            <a:r>
              <a:rPr lang="en-US" sz="7200" b="1" dirty="0" smtClean="0"/>
              <a:t>above</a:t>
            </a:r>
          </a:p>
          <a:p>
            <a:pPr marL="800100" indent="-742950">
              <a:lnSpc>
                <a:spcPct val="120000"/>
              </a:lnSpc>
              <a:buClr>
                <a:srgbClr val="00B050"/>
              </a:buClr>
              <a:buFont typeface="+mj-lt"/>
              <a:buAutoNum type="arabicPeriod"/>
              <a:defRPr/>
            </a:pPr>
            <a:r>
              <a:rPr lang="en-US" sz="7200" b="1" dirty="0" smtClean="0"/>
              <a:t>One </a:t>
            </a:r>
            <a:r>
              <a:rPr lang="en-US" sz="7200" b="1" dirty="0"/>
              <a:t>or more of the following risk factors</a:t>
            </a:r>
            <a:r>
              <a:rPr lang="en-US" sz="7200" b="1" dirty="0" smtClean="0"/>
              <a:t>:</a:t>
            </a:r>
            <a:endParaRPr lang="en-US" sz="6400" b="1" dirty="0"/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4800" b="1" dirty="0"/>
              <a:t>Shock </a:t>
            </a:r>
            <a:r>
              <a:rPr lang="en-US" sz="4800" dirty="0"/>
              <a:t>(continuous infusion with vasopressor or inotrope, mean arterial blood pressure &lt; 70 mmHg, systolic blood pressure &lt; 90 mmHg or lactate &gt; 4 </a:t>
            </a:r>
            <a:r>
              <a:rPr lang="en-US" sz="4800" dirty="0" err="1"/>
              <a:t>mmol</a:t>
            </a:r>
            <a:r>
              <a:rPr lang="en-US" sz="4800" dirty="0"/>
              <a:t>/l)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Acute or chronic intermittent or continuous renal replacement therapy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Invasive mechanical ventilation which is expected to last &gt; 24 hours. When in doubt of the forecast, the patient should be enrolled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Coagulopathy </a:t>
            </a:r>
            <a:r>
              <a:rPr lang="en-US" sz="5600" dirty="0"/>
              <a:t>(platelets &lt; 50 x 10^9/l, INR &gt; 1.5 or PT &gt; 20 seconds) 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Ongoing treatment (not prophylaxis) with anticoagulant medication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History of coagulopathy </a:t>
            </a:r>
            <a:r>
              <a:rPr lang="en-US" sz="5600" dirty="0"/>
              <a:t>(platelets &lt; 50 x 10^9/l or INR &gt; 1.5 or PT &gt; 20 seconds within 6 months </a:t>
            </a:r>
            <a:r>
              <a:rPr lang="en-US" sz="5600" dirty="0" smtClean="0"/>
              <a:t>prior to </a:t>
            </a:r>
            <a:r>
              <a:rPr lang="en-US" sz="5600" dirty="0"/>
              <a:t>this hospital admission)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History of chronic liver disease </a:t>
            </a:r>
            <a:r>
              <a:rPr lang="en-US" sz="5600" dirty="0"/>
              <a:t>(history of portal hypertension, </a:t>
            </a:r>
            <a:r>
              <a:rPr lang="en-US" sz="5600" dirty="0" err="1"/>
              <a:t>variceal</a:t>
            </a:r>
            <a:r>
              <a:rPr lang="en-US" sz="5600" dirty="0"/>
              <a:t> bleeding or hepatic encephalopathy or cirrhosis proven by biopsy, CT scan or ultrasound)</a:t>
            </a:r>
          </a:p>
          <a:p>
            <a:pPr marL="800100" indent="-742950">
              <a:lnSpc>
                <a:spcPct val="170000"/>
              </a:lnSpc>
              <a:buClr>
                <a:srgbClr val="00B050"/>
              </a:buClr>
              <a:buFont typeface="+mj-lt"/>
              <a:buAutoNum type="arabicPeriod"/>
              <a:defRPr/>
            </a:pPr>
            <a:endParaRPr lang="en-US" sz="2000" b="1" dirty="0"/>
          </a:p>
          <a:p>
            <a:pPr marL="800100" indent="-742950">
              <a:lnSpc>
                <a:spcPct val="170000"/>
              </a:lnSpc>
              <a:buClr>
                <a:srgbClr val="00B050"/>
              </a:buClr>
              <a:buFont typeface="+mj-lt"/>
              <a:buAutoNum type="arabicPeriod"/>
              <a:defRPr/>
            </a:pPr>
            <a:endParaRPr lang="en-US" sz="1200" b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13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397537" cy="413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 smtClean="0"/>
              <a:t>Go to </a:t>
            </a:r>
            <a:r>
              <a:rPr lang="da-DK" sz="4000" b="1" dirty="0" smtClean="0">
                <a:hlinkClick r:id="rId4"/>
              </a:rPr>
              <a:t>www.sup-icu.com</a:t>
            </a:r>
            <a:endParaRPr lang="da-DK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rot="16200000" flipH="1">
            <a:off x="1294378" y="5085761"/>
            <a:ext cx="313055" cy="36195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pic>
        <p:nvPicPr>
          <p:cNvPr id="11" name="Billed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2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>
                <a:latin typeface="Calibri" charset="0"/>
              </a:rPr>
              <a:t>Login</a:t>
            </a:r>
            <a:endParaRPr lang="da-DK" dirty="0">
              <a:latin typeface="Calibri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9" name="Picture 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7" t="13967" r="22815" b="26098"/>
          <a:stretch/>
        </p:blipFill>
        <p:spPr bwMode="auto">
          <a:xfrm>
            <a:off x="1979712" y="1972080"/>
            <a:ext cx="5184576" cy="36004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8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Click</a:t>
            </a:r>
            <a:r>
              <a:rPr lang="da-DK" sz="3600" dirty="0" smtClean="0">
                <a:latin typeface="Calibri" charset="0"/>
              </a:rPr>
              <a:t> ‘Go to patient screening’</a:t>
            </a:r>
            <a:endParaRPr lang="da-DK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791580" y="5157191"/>
            <a:ext cx="7786648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Even if you know one or more exclusion criteria are met, please </a:t>
            </a:r>
            <a:r>
              <a:rPr lang="en-GB" sz="2400" b="1" u="sng" dirty="0" smtClean="0"/>
              <a:t>always</a:t>
            </a:r>
            <a:r>
              <a:rPr lang="en-GB" sz="2400" b="1" dirty="0" smtClean="0"/>
              <a:t> complete the screening form (if the patient fulfils the inclusion criteria)</a:t>
            </a:r>
            <a:endParaRPr lang="en-GB" sz="2400" b="1" dirty="0"/>
          </a:p>
        </p:txBody>
      </p:sp>
      <p:pic>
        <p:nvPicPr>
          <p:cNvPr id="13" name="Billed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65250"/>
            <a:ext cx="8038676" cy="30319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Lige pilforbindelse 8"/>
          <p:cNvCxnSpPr/>
          <p:nvPr/>
        </p:nvCxnSpPr>
        <p:spPr>
          <a:xfrm flipH="1">
            <a:off x="3275856" y="1556792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led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8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Exclusion criteria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Contraindications to PPI (including intolerance of PPI and treatment with atazanavir (HIV medication))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Current daily treatment with PPI and/or H2RA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GI bleeding of any origin during current hospital admission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Diagnosed with peptic ulcer during current hospital admission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Organ transplant during current hospital admission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Withdrawal from active therapy or brain death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Fertile woman with positive urine human chorionic gonadotropin (</a:t>
            </a:r>
            <a:r>
              <a:rPr lang="en-GB" sz="3500" b="1" dirty="0" err="1" smtClean="0"/>
              <a:t>hCG</a:t>
            </a:r>
            <a:r>
              <a:rPr lang="en-GB" sz="3500" b="1" dirty="0" smtClean="0"/>
              <a:t>) or plasma-</a:t>
            </a:r>
            <a:r>
              <a:rPr lang="en-GB" sz="3500" b="1" dirty="0" err="1" smtClean="0"/>
              <a:t>hCG</a:t>
            </a:r>
            <a:r>
              <a:rPr lang="en-GB" sz="3500" b="1" dirty="0" smtClean="0"/>
              <a:t>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Consent according to national regulations not obtainable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endParaRPr lang="en-GB" sz="35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7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477</Words>
  <Application>Microsoft Office PowerPoint</Application>
  <PresentationFormat>Skærmshow (4:3)</PresentationFormat>
  <Paragraphs>120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Kontortema</vt:lpstr>
      <vt:lpstr>Stress Ulcer Prophylaxis in the Intensive Care Unit (SUP-ICU) Screening and randomisation</vt:lpstr>
      <vt:lpstr>Screening</vt:lpstr>
      <vt:lpstr>Screening</vt:lpstr>
      <vt:lpstr>Screening</vt:lpstr>
      <vt:lpstr>Inclusion criteria</vt:lpstr>
      <vt:lpstr>Go to www.sup-icu.com</vt:lpstr>
      <vt:lpstr>Login</vt:lpstr>
      <vt:lpstr>Click ‘Go to patient screening’</vt:lpstr>
      <vt:lpstr>Exclusion criteria</vt:lpstr>
      <vt:lpstr>Randomise</vt:lpstr>
      <vt:lpstr>PowerPoint-præsentation</vt:lpstr>
      <vt:lpstr>Vial identifier number</vt:lpstr>
      <vt:lpstr>Prescribe and administer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Carl Thomas Anthon</cp:lastModifiedBy>
  <cp:revision>21</cp:revision>
  <dcterms:created xsi:type="dcterms:W3CDTF">2015-07-29T12:55:22Z</dcterms:created>
  <dcterms:modified xsi:type="dcterms:W3CDTF">2016-09-23T10:01:56Z</dcterms:modified>
</cp:coreProperties>
</file>