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7" r:id="rId2"/>
    <p:sldId id="259" r:id="rId3"/>
    <p:sldId id="279" r:id="rId4"/>
    <p:sldId id="258" r:id="rId5"/>
    <p:sldId id="265" r:id="rId6"/>
    <p:sldId id="293" r:id="rId7"/>
    <p:sldId id="278" r:id="rId8"/>
    <p:sldId id="263" r:id="rId9"/>
    <p:sldId id="292" r:id="rId10"/>
    <p:sldId id="266" r:id="rId11"/>
    <p:sldId id="269" r:id="rId12"/>
    <p:sldId id="281" r:id="rId13"/>
    <p:sldId id="286" r:id="rId14"/>
    <p:sldId id="270" r:id="rId15"/>
    <p:sldId id="297" r:id="rId16"/>
    <p:sldId id="298" r:id="rId17"/>
    <p:sldId id="294" r:id="rId18"/>
    <p:sldId id="295" r:id="rId19"/>
    <p:sldId id="296" r:id="rId20"/>
    <p:sldId id="282" r:id="rId21"/>
    <p:sldId id="283" r:id="rId22"/>
    <p:sldId id="271" r:id="rId23"/>
    <p:sldId id="284" r:id="rId24"/>
    <p:sldId id="272" r:id="rId25"/>
    <p:sldId id="273" r:id="rId26"/>
    <p:sldId id="275" r:id="rId27"/>
    <p:sldId id="276" r:id="rId28"/>
    <p:sldId id="299" r:id="rId29"/>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25" y="-30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59BD8F7-C8CD-4C4C-8EB1-A93EBDCDF4C5}" type="datetimeFigureOut">
              <a:rPr lang="da-DK" smtClean="0"/>
              <a:t>23-09-2016</a:t>
            </a:fld>
            <a:endParaRPr lang="da-DK"/>
          </a:p>
        </p:txBody>
      </p:sp>
      <p:sp>
        <p:nvSpPr>
          <p:cNvPr id="4" name="Pladsholder til sidefod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BC09926-DE53-49ED-9BCC-1ACEEA7D1C00}" type="slidenum">
              <a:rPr lang="da-DK" smtClean="0"/>
              <a:t>‹nr.›</a:t>
            </a:fld>
            <a:endParaRPr lang="da-DK"/>
          </a:p>
        </p:txBody>
      </p:sp>
    </p:spTree>
    <p:extLst>
      <p:ext uri="{BB962C8B-B14F-4D97-AF65-F5344CB8AC3E}">
        <p14:creationId xmlns:p14="http://schemas.microsoft.com/office/powerpoint/2010/main" val="2319388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CA9607B-80A0-4946-9C99-E27EA963FBC1}" type="datetimeFigureOut">
              <a:rPr lang="da-DK" smtClean="0"/>
              <a:t>23-09-2016</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F27AF57-DB0F-4342-815B-B0A6BB5E01B8}" type="slidenum">
              <a:rPr lang="da-DK" smtClean="0"/>
              <a:t>‹nr.›</a:t>
            </a:fld>
            <a:endParaRPr lang="da-DK"/>
          </a:p>
        </p:txBody>
      </p:sp>
    </p:spTree>
    <p:extLst>
      <p:ext uri="{BB962C8B-B14F-4D97-AF65-F5344CB8AC3E}">
        <p14:creationId xmlns:p14="http://schemas.microsoft.com/office/powerpoint/2010/main" val="565599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C76B3B06-E8F5-4B4E-B33A-0F9B531A29E5}" type="slidenum">
              <a:rPr lang="da-DK" smtClean="0"/>
              <a:t>1</a:t>
            </a:fld>
            <a:endParaRPr lang="da-DK"/>
          </a:p>
        </p:txBody>
      </p:sp>
    </p:spTree>
    <p:extLst>
      <p:ext uri="{BB962C8B-B14F-4D97-AF65-F5344CB8AC3E}">
        <p14:creationId xmlns:p14="http://schemas.microsoft.com/office/powerpoint/2010/main" val="3726068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10</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11</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12</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13</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14</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15</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16</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17</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18</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19</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2</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20</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21</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22</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23</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24</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25</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26</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27</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28</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3</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4</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5</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6</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7</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8</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9</a:t>
            </a:fld>
            <a:endParaRPr lang="da-DK"/>
          </a:p>
        </p:txBody>
      </p:sp>
    </p:spTree>
    <p:extLst>
      <p:ext uri="{BB962C8B-B14F-4D97-AF65-F5344CB8AC3E}">
        <p14:creationId xmlns:p14="http://schemas.microsoft.com/office/powerpoint/2010/main" val="419529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BE3FD3DB-5296-4EA9-836B-E71648D04D44}" type="datetimeFigureOut">
              <a:rPr lang="da-DK" smtClean="0"/>
              <a:t>23-09-2016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A41F36B-071C-49D9-B7CE-2E1E497B17DC}" type="slidenum">
              <a:rPr lang="da-DK" smtClean="0"/>
              <a:t>‹nr.›</a:t>
            </a:fld>
            <a:endParaRPr lang="da-DK"/>
          </a:p>
        </p:txBody>
      </p:sp>
    </p:spTree>
    <p:extLst>
      <p:ext uri="{BB962C8B-B14F-4D97-AF65-F5344CB8AC3E}">
        <p14:creationId xmlns:p14="http://schemas.microsoft.com/office/powerpoint/2010/main" val="573153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E3FD3DB-5296-4EA9-836B-E71648D04D44}" type="datetimeFigureOut">
              <a:rPr lang="da-DK" smtClean="0"/>
              <a:t>23-09-2016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A41F36B-071C-49D9-B7CE-2E1E497B17DC}" type="slidenum">
              <a:rPr lang="da-DK" smtClean="0"/>
              <a:t>‹nr.›</a:t>
            </a:fld>
            <a:endParaRPr lang="da-DK"/>
          </a:p>
        </p:txBody>
      </p:sp>
    </p:spTree>
    <p:extLst>
      <p:ext uri="{BB962C8B-B14F-4D97-AF65-F5344CB8AC3E}">
        <p14:creationId xmlns:p14="http://schemas.microsoft.com/office/powerpoint/2010/main" val="42076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E3FD3DB-5296-4EA9-836B-E71648D04D44}" type="datetimeFigureOut">
              <a:rPr lang="da-DK" smtClean="0"/>
              <a:t>23-09-2016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A41F36B-071C-49D9-B7CE-2E1E497B17DC}" type="slidenum">
              <a:rPr lang="da-DK" smtClean="0"/>
              <a:t>‹nr.›</a:t>
            </a:fld>
            <a:endParaRPr lang="da-DK"/>
          </a:p>
        </p:txBody>
      </p:sp>
    </p:spTree>
    <p:extLst>
      <p:ext uri="{BB962C8B-B14F-4D97-AF65-F5344CB8AC3E}">
        <p14:creationId xmlns:p14="http://schemas.microsoft.com/office/powerpoint/2010/main" val="132226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E3FD3DB-5296-4EA9-836B-E71648D04D44}" type="datetimeFigureOut">
              <a:rPr lang="da-DK" smtClean="0"/>
              <a:t>23-09-2016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A41F36B-071C-49D9-B7CE-2E1E497B17DC}" type="slidenum">
              <a:rPr lang="da-DK" smtClean="0"/>
              <a:t>‹nr.›</a:t>
            </a:fld>
            <a:endParaRPr lang="da-DK"/>
          </a:p>
        </p:txBody>
      </p:sp>
    </p:spTree>
    <p:extLst>
      <p:ext uri="{BB962C8B-B14F-4D97-AF65-F5344CB8AC3E}">
        <p14:creationId xmlns:p14="http://schemas.microsoft.com/office/powerpoint/2010/main" val="362256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BE3FD3DB-5296-4EA9-836B-E71648D04D44}" type="datetimeFigureOut">
              <a:rPr lang="da-DK" smtClean="0"/>
              <a:t>23-09-2016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A41F36B-071C-49D9-B7CE-2E1E497B17DC}" type="slidenum">
              <a:rPr lang="da-DK" smtClean="0"/>
              <a:t>‹nr.›</a:t>
            </a:fld>
            <a:endParaRPr lang="da-DK"/>
          </a:p>
        </p:txBody>
      </p:sp>
    </p:spTree>
    <p:extLst>
      <p:ext uri="{BB962C8B-B14F-4D97-AF65-F5344CB8AC3E}">
        <p14:creationId xmlns:p14="http://schemas.microsoft.com/office/powerpoint/2010/main" val="1183623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BE3FD3DB-5296-4EA9-836B-E71648D04D44}" type="datetimeFigureOut">
              <a:rPr lang="da-DK" smtClean="0"/>
              <a:t>23-09-2016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1A41F36B-071C-49D9-B7CE-2E1E497B17DC}" type="slidenum">
              <a:rPr lang="da-DK" smtClean="0"/>
              <a:t>‹nr.›</a:t>
            </a:fld>
            <a:endParaRPr lang="da-DK"/>
          </a:p>
        </p:txBody>
      </p:sp>
    </p:spTree>
    <p:extLst>
      <p:ext uri="{BB962C8B-B14F-4D97-AF65-F5344CB8AC3E}">
        <p14:creationId xmlns:p14="http://schemas.microsoft.com/office/powerpoint/2010/main" val="90439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BE3FD3DB-5296-4EA9-836B-E71648D04D44}" type="datetimeFigureOut">
              <a:rPr lang="da-DK" smtClean="0"/>
              <a:t>23-09-2016</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1A41F36B-071C-49D9-B7CE-2E1E497B17DC}" type="slidenum">
              <a:rPr lang="da-DK" smtClean="0"/>
              <a:t>‹nr.›</a:t>
            </a:fld>
            <a:endParaRPr lang="da-DK"/>
          </a:p>
        </p:txBody>
      </p:sp>
    </p:spTree>
    <p:extLst>
      <p:ext uri="{BB962C8B-B14F-4D97-AF65-F5344CB8AC3E}">
        <p14:creationId xmlns:p14="http://schemas.microsoft.com/office/powerpoint/2010/main" val="248209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BE3FD3DB-5296-4EA9-836B-E71648D04D44}" type="datetimeFigureOut">
              <a:rPr lang="da-DK" smtClean="0"/>
              <a:t>23-09-2016</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1A41F36B-071C-49D9-B7CE-2E1E497B17DC}" type="slidenum">
              <a:rPr lang="da-DK" smtClean="0"/>
              <a:t>‹nr.›</a:t>
            </a:fld>
            <a:endParaRPr lang="da-DK"/>
          </a:p>
        </p:txBody>
      </p:sp>
    </p:spTree>
    <p:extLst>
      <p:ext uri="{BB962C8B-B14F-4D97-AF65-F5344CB8AC3E}">
        <p14:creationId xmlns:p14="http://schemas.microsoft.com/office/powerpoint/2010/main" val="364443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E3FD3DB-5296-4EA9-836B-E71648D04D44}" type="datetimeFigureOut">
              <a:rPr lang="da-DK" smtClean="0"/>
              <a:t>23-09-2016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1A41F36B-071C-49D9-B7CE-2E1E497B17DC}" type="slidenum">
              <a:rPr lang="da-DK" smtClean="0"/>
              <a:t>‹nr.›</a:t>
            </a:fld>
            <a:endParaRPr lang="da-DK"/>
          </a:p>
        </p:txBody>
      </p:sp>
    </p:spTree>
    <p:extLst>
      <p:ext uri="{BB962C8B-B14F-4D97-AF65-F5344CB8AC3E}">
        <p14:creationId xmlns:p14="http://schemas.microsoft.com/office/powerpoint/2010/main" val="138715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BE3FD3DB-5296-4EA9-836B-E71648D04D44}" type="datetimeFigureOut">
              <a:rPr lang="da-DK" smtClean="0"/>
              <a:t>23-09-2016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1A41F36B-071C-49D9-B7CE-2E1E497B17DC}" type="slidenum">
              <a:rPr lang="da-DK" smtClean="0"/>
              <a:t>‹nr.›</a:t>
            </a:fld>
            <a:endParaRPr lang="da-DK"/>
          </a:p>
        </p:txBody>
      </p:sp>
    </p:spTree>
    <p:extLst>
      <p:ext uri="{BB962C8B-B14F-4D97-AF65-F5344CB8AC3E}">
        <p14:creationId xmlns:p14="http://schemas.microsoft.com/office/powerpoint/2010/main" val="1524003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BE3FD3DB-5296-4EA9-836B-E71648D04D44}" type="datetimeFigureOut">
              <a:rPr lang="da-DK" smtClean="0"/>
              <a:t>23-09-2016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1A41F36B-071C-49D9-B7CE-2E1E497B17DC}" type="slidenum">
              <a:rPr lang="da-DK" smtClean="0"/>
              <a:t>‹nr.›</a:t>
            </a:fld>
            <a:endParaRPr lang="da-DK"/>
          </a:p>
        </p:txBody>
      </p:sp>
    </p:spTree>
    <p:extLst>
      <p:ext uri="{BB962C8B-B14F-4D97-AF65-F5344CB8AC3E}">
        <p14:creationId xmlns:p14="http://schemas.microsoft.com/office/powerpoint/2010/main" val="128717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FD3DB-5296-4EA9-836B-E71648D04D44}" type="datetimeFigureOut">
              <a:rPr lang="da-DK" smtClean="0"/>
              <a:t>23-09-2016</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1F36B-071C-49D9-B7CE-2E1E497B17DC}" type="slidenum">
              <a:rPr lang="da-DK" smtClean="0"/>
              <a:t>‹nr.›</a:t>
            </a:fld>
            <a:endParaRPr lang="da-DK"/>
          </a:p>
        </p:txBody>
      </p:sp>
    </p:spTree>
    <p:extLst>
      <p:ext uri="{BB962C8B-B14F-4D97-AF65-F5344CB8AC3E}">
        <p14:creationId xmlns:p14="http://schemas.microsoft.com/office/powerpoint/2010/main" val="255969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sup-icu.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6.png"/><Relationship Id="rId7"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a:xfrm>
            <a:off x="685800" y="2687638"/>
            <a:ext cx="7772400" cy="1176337"/>
          </a:xfrm>
        </p:spPr>
        <p:txBody>
          <a:bodyPr/>
          <a:lstStyle/>
          <a:p>
            <a:r>
              <a:rPr lang="en-GB" sz="2300" b="1" dirty="0" smtClean="0">
                <a:latin typeface="Calibri" charset="0"/>
              </a:rPr>
              <a:t>Stress Ulcer Prophylaxis in the Intensive Care Unit (SUP-ICU)</a:t>
            </a:r>
            <a:r>
              <a:rPr lang="en-GB" sz="2300" b="1" smtClean="0">
                <a:latin typeface="Calibri" charset="0"/>
              </a:rPr>
              <a:t/>
            </a:r>
            <a:br>
              <a:rPr lang="en-GB" sz="2300" b="1" smtClean="0">
                <a:latin typeface="Calibri" charset="0"/>
              </a:rPr>
            </a:br>
            <a:r>
              <a:rPr lang="en-GB" sz="2300" b="1" i="1" smtClean="0">
                <a:latin typeface="Calibri" charset="0"/>
              </a:rPr>
              <a:t>Data entry</a:t>
            </a:r>
            <a:endParaRPr lang="en-GB" sz="2300" b="1" dirty="0">
              <a:latin typeface="Calibri" charset="0"/>
            </a:endParaRPr>
          </a:p>
        </p:txBody>
      </p:sp>
      <p:sp>
        <p:nvSpPr>
          <p:cNvPr id="3" name="Undertitel 2"/>
          <p:cNvSpPr>
            <a:spLocks noGrp="1"/>
          </p:cNvSpPr>
          <p:nvPr>
            <p:ph type="subTitle" idx="1"/>
          </p:nvPr>
        </p:nvSpPr>
        <p:spPr>
          <a:xfrm>
            <a:off x="1371600" y="3590925"/>
            <a:ext cx="6400800" cy="2151063"/>
          </a:xfrm>
        </p:spPr>
        <p:txBody>
          <a:bodyPr rtlCol="0">
            <a:normAutofit/>
          </a:bodyPr>
          <a:lstStyle/>
          <a:p>
            <a:endParaRPr lang="da-DK" sz="1800" dirty="0" smtClean="0">
              <a:solidFill>
                <a:schemeClr val="tx1">
                  <a:lumMod val="50000"/>
                  <a:lumOff val="50000"/>
                </a:schemeClr>
              </a:solidFill>
            </a:endParaRPr>
          </a:p>
          <a:p>
            <a:r>
              <a:rPr lang="da-DK" sz="1800" dirty="0" smtClean="0">
                <a:solidFill>
                  <a:schemeClr val="tx1">
                    <a:lumMod val="50000"/>
                    <a:lumOff val="50000"/>
                  </a:schemeClr>
                </a:solidFill>
              </a:rPr>
              <a:t>Søren </a:t>
            </a:r>
            <a:r>
              <a:rPr lang="da-DK" sz="1800" dirty="0" smtClean="0">
                <a:solidFill>
                  <a:schemeClr val="tx1">
                    <a:lumMod val="50000"/>
                    <a:lumOff val="50000"/>
                  </a:schemeClr>
                </a:solidFill>
              </a:rPr>
              <a:t>Marker Jensen, MD, </a:t>
            </a:r>
            <a:r>
              <a:rPr lang="da-DK" sz="1800" dirty="0" err="1" smtClean="0">
                <a:solidFill>
                  <a:schemeClr val="tx1">
                    <a:lumMod val="50000"/>
                    <a:lumOff val="50000"/>
                  </a:schemeClr>
                </a:solidFill>
              </a:rPr>
              <a:t>coordinating</a:t>
            </a:r>
            <a:r>
              <a:rPr lang="da-DK" sz="1800" dirty="0" smtClean="0">
                <a:solidFill>
                  <a:schemeClr val="tx1">
                    <a:lumMod val="50000"/>
                    <a:lumOff val="50000"/>
                  </a:schemeClr>
                </a:solidFill>
              </a:rPr>
              <a:t> </a:t>
            </a:r>
            <a:r>
              <a:rPr lang="da-DK" sz="1800" dirty="0" err="1" smtClean="0">
                <a:solidFill>
                  <a:schemeClr val="tx1">
                    <a:lumMod val="50000"/>
                    <a:lumOff val="50000"/>
                  </a:schemeClr>
                </a:solidFill>
              </a:rPr>
              <a:t>investigator</a:t>
            </a:r>
            <a:endParaRPr lang="da-DK" sz="1800" dirty="0">
              <a:solidFill>
                <a:schemeClr val="tx1">
                  <a:lumMod val="50000"/>
                  <a:lumOff val="50000"/>
                </a:schemeClr>
              </a:solidFill>
            </a:endParaRPr>
          </a:p>
          <a:p>
            <a:r>
              <a:rPr lang="da-DK" sz="1800" dirty="0" err="1" smtClean="0">
                <a:solidFill>
                  <a:schemeClr val="tx1">
                    <a:lumMod val="50000"/>
                    <a:lumOff val="50000"/>
                  </a:schemeClr>
                </a:solidFill>
              </a:rPr>
              <a:t>Dept</a:t>
            </a:r>
            <a:r>
              <a:rPr lang="da-DK" sz="1800" dirty="0" smtClean="0">
                <a:solidFill>
                  <a:schemeClr val="tx1">
                    <a:lumMod val="50000"/>
                    <a:lumOff val="50000"/>
                  </a:schemeClr>
                </a:solidFill>
              </a:rPr>
              <a:t>. of Intensive </a:t>
            </a:r>
            <a:r>
              <a:rPr lang="da-DK" sz="1800" dirty="0">
                <a:solidFill>
                  <a:schemeClr val="tx1">
                    <a:lumMod val="50000"/>
                    <a:lumOff val="50000"/>
                  </a:schemeClr>
                </a:solidFill>
              </a:rPr>
              <a:t>C</a:t>
            </a:r>
            <a:r>
              <a:rPr lang="da-DK" sz="1800" dirty="0" smtClean="0">
                <a:solidFill>
                  <a:schemeClr val="tx1">
                    <a:lumMod val="50000"/>
                    <a:lumOff val="50000"/>
                  </a:schemeClr>
                </a:solidFill>
              </a:rPr>
              <a:t>are, Rigshospitalet </a:t>
            </a:r>
            <a:endParaRPr lang="da-DK" sz="1800" dirty="0">
              <a:solidFill>
                <a:schemeClr val="tx1">
                  <a:lumMod val="50000"/>
                  <a:lumOff val="50000"/>
                </a:schemeClr>
              </a:solidFill>
            </a:endParaRPr>
          </a:p>
          <a:p>
            <a:pPr>
              <a:lnSpc>
                <a:spcPct val="110000"/>
              </a:lnSpc>
            </a:pPr>
            <a:r>
              <a:rPr lang="en-GB" sz="1800" dirty="0">
                <a:solidFill>
                  <a:schemeClr val="tx1">
                    <a:lumMod val="50000"/>
                    <a:lumOff val="50000"/>
                  </a:schemeClr>
                </a:solidFill>
              </a:rPr>
              <a:t>soeren.marker.jensen.01@regionh.dk</a:t>
            </a:r>
          </a:p>
          <a:p>
            <a:r>
              <a:rPr lang="da-DK" sz="1800" dirty="0" smtClean="0">
                <a:solidFill>
                  <a:schemeClr val="tx1">
                    <a:lumMod val="50000"/>
                    <a:lumOff val="50000"/>
                  </a:schemeClr>
                </a:solidFill>
              </a:rPr>
              <a:t>www.sup-icu.com</a:t>
            </a:r>
            <a:endParaRPr lang="da-DK" sz="1800" dirty="0">
              <a:solidFill>
                <a:schemeClr val="tx1">
                  <a:lumMod val="50000"/>
                  <a:lumOff val="50000"/>
                </a:schemeClr>
              </a:solidFill>
            </a:endParaRPr>
          </a:p>
        </p:txBody>
      </p:sp>
      <p:sp>
        <p:nvSpPr>
          <p:cNvPr id="4" name="Pladsholder til sidefod 3"/>
          <p:cNvSpPr>
            <a:spLocks noGrp="1"/>
          </p:cNvSpPr>
          <p:nvPr>
            <p:ph type="ftr" sz="quarter" idx="11"/>
          </p:nvPr>
        </p:nvSpPr>
        <p:spPr/>
        <p:txBody>
          <a:bodyPr/>
          <a:lstStyle/>
          <a:p>
            <a:pPr>
              <a:defRPr/>
            </a:pPr>
            <a:r>
              <a:rPr lang="da-DK" dirty="0" smtClean="0"/>
              <a:t>SUP-ICU</a:t>
            </a:r>
            <a:endParaRPr lang="da-DK" dirty="0"/>
          </a:p>
        </p:txBody>
      </p:sp>
      <p:sp>
        <p:nvSpPr>
          <p:cNvPr id="6" name="Rektangel 5"/>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p>
        </p:txBody>
      </p:sp>
      <p:pic>
        <p:nvPicPr>
          <p:cNvPr id="7" name="Billede 6"/>
          <p:cNvPicPr>
            <a:picLocks noChangeAspect="1"/>
          </p:cNvPicPr>
          <p:nvPr/>
        </p:nvPicPr>
        <p:blipFill rotWithShape="1">
          <a:blip r:embed="rId3" cstate="print">
            <a:extLst>
              <a:ext uri="{28A0092B-C50C-407E-A947-70E740481C1C}">
                <a14:useLocalDpi xmlns:a14="http://schemas.microsoft.com/office/drawing/2010/main" val="0"/>
              </a:ext>
            </a:extLst>
          </a:blip>
          <a:srcRect l="10055" t="12127" r="10582" b="11817"/>
          <a:stretch/>
        </p:blipFill>
        <p:spPr>
          <a:xfrm>
            <a:off x="3491880" y="821870"/>
            <a:ext cx="1972816" cy="1890615"/>
          </a:xfrm>
          <a:prstGeom prst="rect">
            <a:avLst/>
          </a:prstGeom>
        </p:spPr>
      </p:pic>
    </p:spTree>
    <p:extLst>
      <p:ext uri="{BB962C8B-B14F-4D97-AF65-F5344CB8AC3E}">
        <p14:creationId xmlns:p14="http://schemas.microsoft.com/office/powerpoint/2010/main" val="2124449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lstStyle/>
          <a:p>
            <a:pPr eaLnBrk="1" hangingPunct="1"/>
            <a:r>
              <a:rPr lang="en-GB" dirty="0" smtClean="0">
                <a:latin typeface="Calibri" charset="0"/>
              </a:rPr>
              <a:t>Participant details</a:t>
            </a:r>
            <a:endParaRPr lang="en-GB" dirty="0">
              <a:latin typeface="Calibri" charset="0"/>
            </a:endParaRPr>
          </a:p>
        </p:txBody>
      </p:sp>
      <p:sp>
        <p:nvSpPr>
          <p:cNvPr id="4" name="Pladsholder til sidefod 3"/>
          <p:cNvSpPr>
            <a:spLocks noGrp="1"/>
          </p:cNvSpPr>
          <p:nvPr>
            <p:ph type="ftr" sz="quarter" idx="11"/>
          </p:nvPr>
        </p:nvSpPr>
        <p:spPr/>
        <p:txBody>
          <a:bodyPr/>
          <a:lstStyle/>
          <a:p>
            <a:pPr>
              <a:defRPr/>
            </a:pPr>
            <a:r>
              <a:rPr lang="da-DK" dirty="0" smtClean="0"/>
              <a:t>SUP-ICU</a:t>
            </a:r>
          </a:p>
        </p:txBody>
      </p:sp>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680" t="11952" r="37137" b="53887"/>
          <a:stretch/>
        </p:blipFill>
        <p:spPr bwMode="auto">
          <a:xfrm>
            <a:off x="539552" y="2924944"/>
            <a:ext cx="8510258" cy="3286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boks 1"/>
          <p:cNvSpPr txBox="1"/>
          <p:nvPr/>
        </p:nvSpPr>
        <p:spPr>
          <a:xfrm>
            <a:off x="539552" y="1700808"/>
            <a:ext cx="6048672" cy="1200329"/>
          </a:xfrm>
          <a:prstGeom prst="rect">
            <a:avLst/>
          </a:prstGeom>
          <a:noFill/>
        </p:spPr>
        <p:txBody>
          <a:bodyPr wrap="square" rtlCol="0">
            <a:spAutoFit/>
          </a:bodyPr>
          <a:lstStyle/>
          <a:p>
            <a:r>
              <a:rPr lang="en-GB" dirty="0" smtClean="0"/>
              <a:t>Option to</a:t>
            </a:r>
          </a:p>
          <a:p>
            <a:r>
              <a:rPr lang="en-GB" dirty="0" smtClean="0"/>
              <a:t>1. Enter data</a:t>
            </a:r>
          </a:p>
          <a:p>
            <a:r>
              <a:rPr lang="en-GB" dirty="0" smtClean="0"/>
              <a:t>2. View data (read only)</a:t>
            </a:r>
          </a:p>
          <a:p>
            <a:r>
              <a:rPr lang="en-GB" dirty="0" smtClean="0"/>
              <a:t>3. Edit already submitted data (Administrative edit</a:t>
            </a:r>
            <a:r>
              <a:rPr lang="da-DK" dirty="0" smtClean="0"/>
              <a:t>)</a:t>
            </a:r>
            <a:endParaRPr lang="da-DK" dirty="0"/>
          </a:p>
        </p:txBody>
      </p:sp>
      <p:cxnSp>
        <p:nvCxnSpPr>
          <p:cNvPr id="10" name="Lige pilforbindelse 9"/>
          <p:cNvCxnSpPr/>
          <p:nvPr/>
        </p:nvCxnSpPr>
        <p:spPr>
          <a:xfrm flipH="1">
            <a:off x="6259682" y="4497291"/>
            <a:ext cx="527182" cy="488947"/>
          </a:xfrm>
          <a:prstGeom prst="straightConnector1">
            <a:avLst/>
          </a:prstGeom>
          <a:noFill/>
          <a:ln w="38100" cap="flat" cmpd="sng" algn="ctr">
            <a:solidFill>
              <a:srgbClr val="FF0000"/>
            </a:solidFill>
            <a:prstDash val="solid"/>
            <a:miter lim="800000"/>
            <a:tailEnd type="arrow"/>
          </a:ln>
          <a:effectLst/>
        </p:spPr>
      </p:cxnSp>
      <p:cxnSp>
        <p:nvCxnSpPr>
          <p:cNvPr id="13" name="Lige pilforbindelse 12"/>
          <p:cNvCxnSpPr/>
          <p:nvPr/>
        </p:nvCxnSpPr>
        <p:spPr>
          <a:xfrm flipH="1">
            <a:off x="6324633" y="4930578"/>
            <a:ext cx="527182" cy="488947"/>
          </a:xfrm>
          <a:prstGeom prst="straightConnector1">
            <a:avLst/>
          </a:prstGeom>
          <a:noFill/>
          <a:ln w="38100" cap="flat" cmpd="sng" algn="ctr">
            <a:solidFill>
              <a:srgbClr val="FF0000"/>
            </a:solidFill>
            <a:prstDash val="solid"/>
            <a:miter lim="800000"/>
            <a:tailEnd type="arrow"/>
          </a:ln>
          <a:effectLst/>
        </p:spPr>
      </p:cxnSp>
      <p:cxnSp>
        <p:nvCxnSpPr>
          <p:cNvPr id="14" name="Lige pilforbindelse 13"/>
          <p:cNvCxnSpPr/>
          <p:nvPr/>
        </p:nvCxnSpPr>
        <p:spPr>
          <a:xfrm flipH="1">
            <a:off x="7740352" y="4441631"/>
            <a:ext cx="527182" cy="488947"/>
          </a:xfrm>
          <a:prstGeom prst="straightConnector1">
            <a:avLst/>
          </a:prstGeom>
          <a:noFill/>
          <a:ln w="38100" cap="flat" cmpd="sng" algn="ctr">
            <a:solidFill>
              <a:srgbClr val="FF0000"/>
            </a:solidFill>
            <a:prstDash val="solid"/>
            <a:miter lim="800000"/>
            <a:tailEnd type="arrow"/>
          </a:ln>
          <a:effectLst/>
        </p:spPr>
      </p:cxnSp>
      <p:sp>
        <p:nvSpPr>
          <p:cNvPr id="15" name="Tekstboks 1"/>
          <p:cNvSpPr txBox="1"/>
          <p:nvPr/>
        </p:nvSpPr>
        <p:spPr>
          <a:xfrm>
            <a:off x="6946480" y="4665268"/>
            <a:ext cx="285750" cy="2571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da-DK" sz="1100" b="1" dirty="0">
                <a:effectLst/>
                <a:latin typeface="Arial"/>
                <a:ea typeface="Calibri"/>
                <a:cs typeface="Times New Roman"/>
              </a:rPr>
              <a:t>1</a:t>
            </a:r>
            <a:endParaRPr lang="da-DK" sz="1100" dirty="0">
              <a:effectLst/>
              <a:ea typeface="Calibri"/>
              <a:cs typeface="Times New Roman"/>
            </a:endParaRPr>
          </a:p>
        </p:txBody>
      </p:sp>
      <p:sp>
        <p:nvSpPr>
          <p:cNvPr id="18" name="Tekstboks 1"/>
          <p:cNvSpPr txBox="1"/>
          <p:nvPr/>
        </p:nvSpPr>
        <p:spPr>
          <a:xfrm>
            <a:off x="6862401" y="4136830"/>
            <a:ext cx="285750" cy="2571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da-DK" sz="1100" b="1" dirty="0" smtClean="0">
                <a:effectLst/>
                <a:latin typeface="Arial"/>
                <a:ea typeface="Calibri"/>
                <a:cs typeface="Times New Roman"/>
              </a:rPr>
              <a:t>3</a:t>
            </a:r>
            <a:endParaRPr lang="da-DK" sz="1100" dirty="0">
              <a:effectLst/>
              <a:ea typeface="Calibri"/>
              <a:cs typeface="Times New Roman"/>
            </a:endParaRPr>
          </a:p>
        </p:txBody>
      </p:sp>
      <p:sp>
        <p:nvSpPr>
          <p:cNvPr id="17" name="Tekstboks 1"/>
          <p:cNvSpPr txBox="1"/>
          <p:nvPr/>
        </p:nvSpPr>
        <p:spPr>
          <a:xfrm>
            <a:off x="8267534" y="4135437"/>
            <a:ext cx="285750" cy="2571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da-DK" sz="1100" b="1" dirty="0" smtClean="0">
                <a:effectLst/>
                <a:latin typeface="Arial"/>
                <a:ea typeface="Calibri"/>
                <a:cs typeface="Times New Roman"/>
              </a:rPr>
              <a:t>2</a:t>
            </a:r>
            <a:endParaRPr lang="da-DK" sz="1100" dirty="0">
              <a:effectLst/>
              <a:ea typeface="Calibri"/>
              <a:cs typeface="Times New Roman"/>
            </a:endParaRPr>
          </a:p>
        </p:txBody>
      </p:sp>
      <p:pic>
        <p:nvPicPr>
          <p:cNvPr id="16" name="Billede 15"/>
          <p:cNvPicPr>
            <a:picLocks noChangeAspect="1"/>
          </p:cNvPicPr>
          <p:nvPr/>
        </p:nvPicPr>
        <p:blipFill rotWithShape="1">
          <a:blip r:embed="rId4" cstate="print">
            <a:extLst>
              <a:ext uri="{28A0092B-C50C-407E-A947-70E740481C1C}">
                <a14:useLocalDpi xmlns:a14="http://schemas.microsoft.com/office/drawing/2010/main" val="0"/>
              </a:ext>
            </a:extLst>
          </a:blip>
          <a:srcRect l="10055" t="12127" r="10582" b="11817"/>
          <a:stretch/>
        </p:blipFill>
        <p:spPr>
          <a:xfrm>
            <a:off x="7541205" y="120514"/>
            <a:ext cx="1228314" cy="1177134"/>
          </a:xfrm>
          <a:prstGeom prst="rect">
            <a:avLst/>
          </a:prstGeom>
        </p:spPr>
      </p:pic>
    </p:spTree>
    <p:extLst>
      <p:ext uri="{BB962C8B-B14F-4D97-AF65-F5344CB8AC3E}">
        <p14:creationId xmlns:p14="http://schemas.microsoft.com/office/powerpoint/2010/main" val="1143753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lede 16"/>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645024"/>
            <a:ext cx="4392488" cy="2520280"/>
          </a:xfrm>
          <a:prstGeom prst="rect">
            <a:avLst/>
          </a:prstGeom>
          <a:noFill/>
          <a:ln>
            <a:noFill/>
          </a:ln>
        </p:spPr>
      </p:pic>
      <p:sp>
        <p:nvSpPr>
          <p:cNvPr id="21505" name="Titel 1"/>
          <p:cNvSpPr>
            <a:spLocks noGrp="1"/>
          </p:cNvSpPr>
          <p:nvPr>
            <p:ph type="title"/>
          </p:nvPr>
        </p:nvSpPr>
        <p:spPr/>
        <p:txBody>
          <a:bodyPr>
            <a:normAutofit/>
          </a:bodyPr>
          <a:lstStyle/>
          <a:p>
            <a:pPr eaLnBrk="1" hangingPunct="1"/>
            <a:r>
              <a:rPr lang="da-DK" sz="3200" dirty="0" smtClean="0">
                <a:latin typeface="Calibri" charset="0"/>
              </a:rPr>
              <a:t>Data </a:t>
            </a:r>
            <a:r>
              <a:rPr lang="en-GB" sz="3200" dirty="0" smtClean="0">
                <a:latin typeface="Calibri" charset="0"/>
              </a:rPr>
              <a:t>entry</a:t>
            </a:r>
            <a:r>
              <a:rPr lang="da-DK" sz="3200" dirty="0" smtClean="0">
                <a:latin typeface="Calibri" charset="0"/>
              </a:rPr>
              <a:t> – general information</a:t>
            </a:r>
            <a:endParaRPr lang="da-DK" sz="3200" dirty="0">
              <a:latin typeface="Calibri" charset="0"/>
            </a:endParaRPr>
          </a:p>
        </p:txBody>
      </p:sp>
      <p:sp>
        <p:nvSpPr>
          <p:cNvPr id="3" name="Pladsholder til indhold 2"/>
          <p:cNvSpPr>
            <a:spLocks noGrp="1"/>
          </p:cNvSpPr>
          <p:nvPr>
            <p:ph idx="1"/>
          </p:nvPr>
        </p:nvSpPr>
        <p:spPr/>
        <p:txBody>
          <a:bodyPr rtlCol="0">
            <a:normAutofit/>
          </a:bodyPr>
          <a:lstStyle/>
          <a:p>
            <a:pPr lvl="1">
              <a:defRPr/>
            </a:pPr>
            <a:endParaRPr lang="da-DK" sz="2600" b="1" dirty="0"/>
          </a:p>
          <a:p>
            <a:pPr marL="457200" indent="-457200">
              <a:buFont typeface="+mj-lt"/>
              <a:buAutoNum type="arabicPeriod"/>
              <a:defRPr/>
            </a:pPr>
            <a:r>
              <a:rPr lang="en-GB" sz="2400" dirty="0" smtClean="0"/>
              <a:t>Please always read the info box </a:t>
            </a:r>
          </a:p>
          <a:p>
            <a:pPr marL="457200" indent="-457200">
              <a:buFont typeface="+mj-lt"/>
              <a:buAutoNum type="arabicPeriod"/>
              <a:defRPr/>
            </a:pPr>
            <a:r>
              <a:rPr lang="en-GB" sz="2400" dirty="0" smtClean="0"/>
              <a:t>Date format is </a:t>
            </a:r>
            <a:r>
              <a:rPr lang="en-GB" sz="2400" b="1" dirty="0" err="1" smtClean="0"/>
              <a:t>dd</a:t>
            </a:r>
            <a:r>
              <a:rPr lang="en-GB" sz="2400" b="1" dirty="0" smtClean="0"/>
              <a:t>-mm-</a:t>
            </a:r>
            <a:r>
              <a:rPr lang="en-GB" sz="2400" b="1" dirty="0" err="1" smtClean="0"/>
              <a:t>yyyy</a:t>
            </a:r>
            <a:endParaRPr lang="en-GB" sz="2400" b="1" dirty="0" smtClean="0"/>
          </a:p>
          <a:p>
            <a:pPr marL="457200" indent="-457200">
              <a:buFont typeface="+mj-lt"/>
              <a:buAutoNum type="arabicPeriod"/>
              <a:defRPr/>
            </a:pPr>
            <a:r>
              <a:rPr lang="en-GB" sz="2400" dirty="0" smtClean="0"/>
              <a:t>Time format is 24 hours </a:t>
            </a:r>
            <a:r>
              <a:rPr lang="en-GB" sz="2400" b="1" dirty="0" err="1" smtClean="0"/>
              <a:t>hh:mm</a:t>
            </a:r>
            <a:endParaRPr lang="en-GB" sz="2200" b="1" dirty="0" smtClean="0"/>
          </a:p>
          <a:p>
            <a:pPr marL="457200" lvl="1" indent="0">
              <a:buNone/>
              <a:defRPr/>
            </a:pPr>
            <a:endParaRPr lang="da-DK" sz="2600" b="1" dirty="0" smtClean="0"/>
          </a:p>
          <a:p>
            <a:pPr lvl="1">
              <a:buFont typeface="Arial"/>
              <a:buChar char="•"/>
              <a:defRPr/>
            </a:pPr>
            <a:endParaRPr lang="da-DK" sz="2600" b="1" dirty="0" smtClean="0"/>
          </a:p>
          <a:p>
            <a:pPr marL="457200" lvl="1" indent="0">
              <a:buNone/>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pic>
        <p:nvPicPr>
          <p:cNvPr id="8" name="Picture 2" descr="http://www.rcsindia.co.in/images/dataent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988840"/>
            <a:ext cx="2065502" cy="109751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Lige pilforbindelse 9"/>
          <p:cNvCxnSpPr/>
          <p:nvPr/>
        </p:nvCxnSpPr>
        <p:spPr>
          <a:xfrm flipH="1">
            <a:off x="6084168" y="4583854"/>
            <a:ext cx="497840" cy="321310"/>
          </a:xfrm>
          <a:prstGeom prst="straightConnector1">
            <a:avLst/>
          </a:prstGeom>
          <a:noFill/>
          <a:ln w="38100" cap="flat" cmpd="sng" algn="ctr">
            <a:solidFill>
              <a:srgbClr val="FF0000"/>
            </a:solidFill>
            <a:prstDash val="solid"/>
            <a:miter lim="800000"/>
            <a:tailEnd type="arrow"/>
          </a:ln>
          <a:effectLst/>
        </p:spPr>
      </p:cxnSp>
      <p:cxnSp>
        <p:nvCxnSpPr>
          <p:cNvPr id="11" name="Lige pilforbindelse 10"/>
          <p:cNvCxnSpPr/>
          <p:nvPr/>
        </p:nvCxnSpPr>
        <p:spPr>
          <a:xfrm flipH="1" flipV="1">
            <a:off x="7375369" y="4198126"/>
            <a:ext cx="537781" cy="365583"/>
          </a:xfrm>
          <a:prstGeom prst="straightConnector1">
            <a:avLst/>
          </a:prstGeom>
          <a:noFill/>
          <a:ln w="38100" cap="flat" cmpd="sng" algn="ctr">
            <a:solidFill>
              <a:srgbClr val="FF0000"/>
            </a:solidFill>
            <a:prstDash val="solid"/>
            <a:miter lim="800000"/>
            <a:tailEnd type="arrow"/>
          </a:ln>
          <a:effectLst/>
        </p:spPr>
      </p:cxnSp>
      <p:cxnSp>
        <p:nvCxnSpPr>
          <p:cNvPr id="12" name="Lige pilforbindelse 11"/>
          <p:cNvCxnSpPr/>
          <p:nvPr/>
        </p:nvCxnSpPr>
        <p:spPr>
          <a:xfrm flipH="1">
            <a:off x="6925022" y="3484369"/>
            <a:ext cx="497840" cy="321310"/>
          </a:xfrm>
          <a:prstGeom prst="straightConnector1">
            <a:avLst/>
          </a:prstGeom>
          <a:noFill/>
          <a:ln w="38100" cap="flat" cmpd="sng" algn="ctr">
            <a:solidFill>
              <a:srgbClr val="FF0000"/>
            </a:solidFill>
            <a:prstDash val="solid"/>
            <a:miter lim="800000"/>
            <a:tailEnd type="arrow"/>
          </a:ln>
          <a:effectLst/>
        </p:spPr>
      </p:cxnSp>
      <p:sp>
        <p:nvSpPr>
          <p:cNvPr id="14" name="Tekstboks 1"/>
          <p:cNvSpPr txBox="1"/>
          <p:nvPr/>
        </p:nvSpPr>
        <p:spPr>
          <a:xfrm>
            <a:off x="6622491" y="4455266"/>
            <a:ext cx="285750" cy="2571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da-DK" sz="1100" b="1" dirty="0">
                <a:effectLst/>
                <a:latin typeface="Arial"/>
                <a:ea typeface="Calibri"/>
                <a:cs typeface="Times New Roman"/>
              </a:rPr>
              <a:t>1</a:t>
            </a:r>
            <a:endParaRPr lang="da-DK" sz="1100" dirty="0">
              <a:effectLst/>
              <a:ea typeface="Calibri"/>
              <a:cs typeface="Times New Roman"/>
            </a:endParaRPr>
          </a:p>
        </p:txBody>
      </p:sp>
      <p:sp>
        <p:nvSpPr>
          <p:cNvPr id="15" name="Tekstboks 2"/>
          <p:cNvSpPr txBox="1"/>
          <p:nvPr/>
        </p:nvSpPr>
        <p:spPr>
          <a:xfrm>
            <a:off x="7485063" y="3355780"/>
            <a:ext cx="285750" cy="25717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da-DK" sz="1100" b="1" dirty="0">
                <a:effectLst/>
                <a:latin typeface="Arial"/>
                <a:ea typeface="Calibri"/>
                <a:cs typeface="Times New Roman"/>
              </a:rPr>
              <a:t>2</a:t>
            </a:r>
            <a:endParaRPr lang="da-DK" sz="1100" dirty="0">
              <a:effectLst/>
              <a:latin typeface="Calibri"/>
              <a:ea typeface="Calibri"/>
              <a:cs typeface="Times New Roman"/>
            </a:endParaRPr>
          </a:p>
        </p:txBody>
      </p:sp>
      <p:sp>
        <p:nvSpPr>
          <p:cNvPr id="16" name="Tekstboks 14"/>
          <p:cNvSpPr txBox="1"/>
          <p:nvPr/>
        </p:nvSpPr>
        <p:spPr>
          <a:xfrm>
            <a:off x="7996238" y="4435121"/>
            <a:ext cx="285750" cy="25717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da-DK" sz="1100" b="1">
                <a:effectLst/>
                <a:latin typeface="Arial"/>
                <a:ea typeface="Calibri"/>
                <a:cs typeface="Times New Roman"/>
              </a:rPr>
              <a:t>3</a:t>
            </a:r>
            <a:endParaRPr lang="da-DK" sz="1100">
              <a:effectLst/>
              <a:latin typeface="Calibri"/>
              <a:ea typeface="Calibri"/>
              <a:cs typeface="Times New Roman"/>
            </a:endParaRPr>
          </a:p>
        </p:txBody>
      </p:sp>
      <p:pic>
        <p:nvPicPr>
          <p:cNvPr id="18" name="Billede 17"/>
          <p:cNvPicPr>
            <a:picLocks noChangeAspect="1"/>
          </p:cNvPicPr>
          <p:nvPr/>
        </p:nvPicPr>
        <p:blipFill rotWithShape="1">
          <a:blip r:embed="rId5" cstate="print">
            <a:extLst>
              <a:ext uri="{28A0092B-C50C-407E-A947-70E740481C1C}">
                <a14:useLocalDpi xmlns:a14="http://schemas.microsoft.com/office/drawing/2010/main" val="0"/>
              </a:ext>
            </a:extLst>
          </a:blip>
          <a:srcRect l="10055" t="12127" r="10582" b="11817"/>
          <a:stretch/>
        </p:blipFill>
        <p:spPr>
          <a:xfrm>
            <a:off x="7541205" y="120514"/>
            <a:ext cx="1228314" cy="1177134"/>
          </a:xfrm>
          <a:prstGeom prst="rect">
            <a:avLst/>
          </a:prstGeom>
        </p:spPr>
      </p:pic>
    </p:spTree>
    <p:extLst>
      <p:ext uri="{BB962C8B-B14F-4D97-AF65-F5344CB8AC3E}">
        <p14:creationId xmlns:p14="http://schemas.microsoft.com/office/powerpoint/2010/main" val="221123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en-GB" sz="3200" dirty="0" smtClean="0">
                <a:latin typeface="Calibri" charset="0"/>
              </a:rPr>
              <a:t>Data entry – general information</a:t>
            </a:r>
            <a:endParaRPr lang="en-GB" sz="3200" dirty="0">
              <a:latin typeface="Calibri" charset="0"/>
            </a:endParaRPr>
          </a:p>
        </p:txBody>
      </p:sp>
      <p:sp>
        <p:nvSpPr>
          <p:cNvPr id="3" name="Pladsholder til indhold 2"/>
          <p:cNvSpPr>
            <a:spLocks noGrp="1"/>
          </p:cNvSpPr>
          <p:nvPr>
            <p:ph idx="1"/>
          </p:nvPr>
        </p:nvSpPr>
        <p:spPr/>
        <p:txBody>
          <a:bodyPr rtlCol="0">
            <a:normAutofit fontScale="92500" lnSpcReduction="20000"/>
          </a:bodyPr>
          <a:lstStyle/>
          <a:p>
            <a:pPr marL="0" indent="0">
              <a:lnSpc>
                <a:spcPct val="120000"/>
              </a:lnSpc>
              <a:buNone/>
            </a:pPr>
            <a:r>
              <a:rPr lang="en-GB" sz="3000" dirty="0"/>
              <a:t>At the bottom of each form you will have the opportunity </a:t>
            </a:r>
            <a:r>
              <a:rPr lang="en-GB" sz="3000" dirty="0" smtClean="0"/>
              <a:t>to:</a:t>
            </a:r>
          </a:p>
          <a:p>
            <a:pPr marL="0" indent="0">
              <a:lnSpc>
                <a:spcPct val="120000"/>
              </a:lnSpc>
              <a:buNone/>
            </a:pPr>
            <a:endParaRPr lang="da-DK" sz="3000" dirty="0" smtClean="0"/>
          </a:p>
          <a:p>
            <a:pPr marL="457200" lvl="1" indent="0">
              <a:lnSpc>
                <a:spcPct val="120000"/>
              </a:lnSpc>
              <a:buNone/>
            </a:pPr>
            <a:r>
              <a:rPr lang="en-GB" b="1" dirty="0" smtClean="0"/>
              <a:t>Exit (no save)</a:t>
            </a:r>
            <a:endParaRPr lang="en-GB" dirty="0" smtClean="0"/>
          </a:p>
          <a:p>
            <a:pPr lvl="2">
              <a:lnSpc>
                <a:spcPct val="120000"/>
              </a:lnSpc>
            </a:pPr>
            <a:r>
              <a:rPr lang="en-GB" dirty="0" smtClean="0"/>
              <a:t>Use </a:t>
            </a:r>
            <a:r>
              <a:rPr lang="en-GB" dirty="0"/>
              <a:t>this bottom if you </a:t>
            </a:r>
            <a:r>
              <a:rPr lang="en-GB" dirty="0" smtClean="0"/>
              <a:t>have entered </a:t>
            </a:r>
            <a:r>
              <a:rPr lang="en-GB" dirty="0"/>
              <a:t>the form without changing </a:t>
            </a:r>
            <a:r>
              <a:rPr lang="en-GB" dirty="0" smtClean="0"/>
              <a:t>data</a:t>
            </a:r>
            <a:endParaRPr lang="da-DK" dirty="0" smtClean="0"/>
          </a:p>
          <a:p>
            <a:pPr marL="457200" lvl="1" indent="0">
              <a:lnSpc>
                <a:spcPct val="120000"/>
              </a:lnSpc>
              <a:buNone/>
            </a:pPr>
            <a:r>
              <a:rPr lang="en-GB" b="1" dirty="0" smtClean="0"/>
              <a:t>Save </a:t>
            </a:r>
            <a:r>
              <a:rPr lang="en-GB" b="1" dirty="0"/>
              <a:t>entered </a:t>
            </a:r>
            <a:r>
              <a:rPr lang="en-GB" b="1" dirty="0" smtClean="0"/>
              <a:t>information</a:t>
            </a:r>
          </a:p>
          <a:p>
            <a:pPr lvl="2">
              <a:lnSpc>
                <a:spcPct val="120000"/>
              </a:lnSpc>
            </a:pPr>
            <a:r>
              <a:rPr lang="en-GB" dirty="0" smtClean="0"/>
              <a:t>This </a:t>
            </a:r>
            <a:r>
              <a:rPr lang="en-GB" dirty="0"/>
              <a:t>will only be an option when data has been </a:t>
            </a:r>
            <a:r>
              <a:rPr lang="en-GB" dirty="0" smtClean="0"/>
              <a:t>entered</a:t>
            </a:r>
            <a:endParaRPr lang="da-DK" dirty="0"/>
          </a:p>
          <a:p>
            <a:pPr marL="457200" lvl="1" indent="0">
              <a:lnSpc>
                <a:spcPct val="120000"/>
              </a:lnSpc>
              <a:buNone/>
            </a:pPr>
            <a:r>
              <a:rPr lang="en-GB" b="1" dirty="0" smtClean="0"/>
              <a:t>Submit </a:t>
            </a:r>
            <a:r>
              <a:rPr lang="en-GB" b="1" dirty="0"/>
              <a:t>the </a:t>
            </a:r>
            <a:r>
              <a:rPr lang="en-GB" b="1" dirty="0" smtClean="0"/>
              <a:t>form</a:t>
            </a:r>
            <a:endParaRPr lang="en-GB" dirty="0"/>
          </a:p>
          <a:p>
            <a:pPr lvl="2">
              <a:lnSpc>
                <a:spcPct val="120000"/>
              </a:lnSpc>
            </a:pPr>
            <a:r>
              <a:rPr lang="en-GB" dirty="0" smtClean="0"/>
              <a:t>This </a:t>
            </a:r>
            <a:r>
              <a:rPr lang="en-GB" dirty="0"/>
              <a:t>will only be an option when the form is </a:t>
            </a:r>
            <a:r>
              <a:rPr lang="en-GB" dirty="0" smtClean="0"/>
              <a:t>complete</a:t>
            </a:r>
          </a:p>
          <a:p>
            <a:pPr marL="914400" lvl="2" indent="0">
              <a:lnSpc>
                <a:spcPct val="120000"/>
              </a:lnSpc>
              <a:buNone/>
            </a:pPr>
            <a:endParaRPr lang="da-DK" dirty="0"/>
          </a:p>
          <a:p>
            <a:pPr lvl="1">
              <a:lnSpc>
                <a:spcPct val="120000"/>
              </a:lnSpc>
              <a:buFont typeface="Arial" panose="020B0604020202020204" pitchFamily="34" charset="0"/>
              <a:buChar char="•"/>
              <a:defRPr/>
            </a:pPr>
            <a:endParaRPr lang="da-DK" sz="2600" b="1" dirty="0"/>
          </a:p>
          <a:p>
            <a:pPr marL="457200" lvl="1" indent="0">
              <a:lnSpc>
                <a:spcPct val="120000"/>
              </a:lnSpc>
              <a:buNone/>
              <a:defRPr/>
            </a:pPr>
            <a:endParaRPr lang="da-DK" sz="2200" b="1" dirty="0" smtClean="0"/>
          </a:p>
          <a:p>
            <a:pPr marL="457200" lvl="1" indent="0">
              <a:lnSpc>
                <a:spcPct val="120000"/>
              </a:lnSpc>
              <a:buNone/>
              <a:defRPr/>
            </a:pPr>
            <a:endParaRPr lang="da-DK" sz="2600" b="1" dirty="0" smtClean="0"/>
          </a:p>
          <a:p>
            <a:pPr lvl="1">
              <a:lnSpc>
                <a:spcPct val="120000"/>
              </a:lnSpc>
              <a:buFont typeface="Arial"/>
              <a:buChar char="•"/>
              <a:defRPr/>
            </a:pPr>
            <a:endParaRPr lang="da-DK" sz="2600" b="1" dirty="0" smtClean="0"/>
          </a:p>
          <a:p>
            <a:pPr marL="457200" lvl="1" indent="0">
              <a:lnSpc>
                <a:spcPct val="120000"/>
              </a:lnSpc>
              <a:buNone/>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pic>
        <p:nvPicPr>
          <p:cNvPr id="8" name="Billede 7"/>
          <p:cNvPicPr>
            <a:picLocks noChangeAspect="1"/>
          </p:cNvPicPr>
          <p:nvPr/>
        </p:nvPicPr>
        <p:blipFill rotWithShape="1">
          <a:blip r:embed="rId3" cstate="print">
            <a:extLst>
              <a:ext uri="{28A0092B-C50C-407E-A947-70E740481C1C}">
                <a14:useLocalDpi xmlns:a14="http://schemas.microsoft.com/office/drawing/2010/main" val="0"/>
              </a:ext>
            </a:extLst>
          </a:blip>
          <a:srcRect l="10055" t="12127" r="10582" b="11817"/>
          <a:stretch/>
        </p:blipFill>
        <p:spPr>
          <a:xfrm>
            <a:off x="7541205" y="120514"/>
            <a:ext cx="1228314" cy="1177134"/>
          </a:xfrm>
          <a:prstGeom prst="rect">
            <a:avLst/>
          </a:prstGeom>
        </p:spPr>
      </p:pic>
    </p:spTree>
    <p:extLst>
      <p:ext uri="{BB962C8B-B14F-4D97-AF65-F5344CB8AC3E}">
        <p14:creationId xmlns:p14="http://schemas.microsoft.com/office/powerpoint/2010/main" val="3768520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en-GB" sz="3200" dirty="0" smtClean="0">
                <a:latin typeface="Calibri" charset="0"/>
              </a:rPr>
              <a:t>Data entry – general information</a:t>
            </a:r>
            <a:endParaRPr lang="en-GB" sz="3200" dirty="0">
              <a:latin typeface="Calibri" charset="0"/>
            </a:endParaRPr>
          </a:p>
        </p:txBody>
      </p:sp>
      <p:sp>
        <p:nvSpPr>
          <p:cNvPr id="3" name="Pladsholder til indhold 2"/>
          <p:cNvSpPr>
            <a:spLocks noGrp="1"/>
          </p:cNvSpPr>
          <p:nvPr>
            <p:ph idx="1"/>
          </p:nvPr>
        </p:nvSpPr>
        <p:spPr/>
        <p:txBody>
          <a:bodyPr rtlCol="0">
            <a:normAutofit/>
          </a:bodyPr>
          <a:lstStyle/>
          <a:p>
            <a:pPr lvl="1">
              <a:lnSpc>
                <a:spcPct val="120000"/>
              </a:lnSpc>
              <a:buFont typeface="Arial" panose="020B0604020202020204" pitchFamily="34" charset="0"/>
              <a:buChar char="•"/>
              <a:defRPr/>
            </a:pPr>
            <a:endParaRPr lang="da-DK" sz="2600" b="1" dirty="0"/>
          </a:p>
          <a:p>
            <a:pPr marL="457200" lvl="1" indent="0">
              <a:lnSpc>
                <a:spcPct val="120000"/>
              </a:lnSpc>
              <a:buNone/>
              <a:defRPr/>
            </a:pPr>
            <a:endParaRPr lang="da-DK" sz="2200" b="1" dirty="0" smtClean="0"/>
          </a:p>
          <a:p>
            <a:pPr marL="457200" lvl="1" indent="0">
              <a:lnSpc>
                <a:spcPct val="120000"/>
              </a:lnSpc>
              <a:buNone/>
              <a:defRPr/>
            </a:pPr>
            <a:endParaRPr lang="da-DK" sz="2600" b="1" dirty="0" smtClean="0"/>
          </a:p>
          <a:p>
            <a:pPr lvl="1">
              <a:lnSpc>
                <a:spcPct val="120000"/>
              </a:lnSpc>
              <a:buFont typeface="Arial"/>
              <a:buChar char="•"/>
              <a:defRPr/>
            </a:pPr>
            <a:endParaRPr lang="da-DK" sz="2600" b="1" dirty="0" smtClean="0"/>
          </a:p>
          <a:p>
            <a:pPr marL="457200" lvl="1" indent="0">
              <a:lnSpc>
                <a:spcPct val="120000"/>
              </a:lnSpc>
              <a:buNone/>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276872"/>
            <a:ext cx="8418711" cy="3427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Billede 9"/>
          <p:cNvPicPr>
            <a:picLocks noChangeAspect="1"/>
          </p:cNvPicPr>
          <p:nvPr/>
        </p:nvPicPr>
        <p:blipFill rotWithShape="1">
          <a:blip r:embed="rId4" cstate="print">
            <a:extLst>
              <a:ext uri="{28A0092B-C50C-407E-A947-70E740481C1C}">
                <a14:useLocalDpi xmlns:a14="http://schemas.microsoft.com/office/drawing/2010/main" val="0"/>
              </a:ext>
            </a:extLst>
          </a:blip>
          <a:srcRect l="10055" t="12127" r="10582" b="11817"/>
          <a:stretch/>
        </p:blipFill>
        <p:spPr>
          <a:xfrm>
            <a:off x="7541205" y="120514"/>
            <a:ext cx="1228314" cy="1177134"/>
          </a:xfrm>
          <a:prstGeom prst="rect">
            <a:avLst/>
          </a:prstGeom>
        </p:spPr>
      </p:pic>
    </p:spTree>
    <p:extLst>
      <p:ext uri="{BB962C8B-B14F-4D97-AF65-F5344CB8AC3E}">
        <p14:creationId xmlns:p14="http://schemas.microsoft.com/office/powerpoint/2010/main" val="3353736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r>
              <a:rPr lang="en-GB" sz="3200" dirty="0">
                <a:latin typeface="Calibri" charset="0"/>
              </a:rPr>
              <a:t>Data entry – general information</a:t>
            </a:r>
            <a:endParaRPr lang="da-DK" sz="3200" dirty="0">
              <a:latin typeface="Calibri" charset="0"/>
            </a:endParaRPr>
          </a:p>
        </p:txBody>
      </p:sp>
      <p:sp>
        <p:nvSpPr>
          <p:cNvPr id="3" name="Pladsholder til indhold 2"/>
          <p:cNvSpPr>
            <a:spLocks noGrp="1"/>
          </p:cNvSpPr>
          <p:nvPr>
            <p:ph idx="1"/>
          </p:nvPr>
        </p:nvSpPr>
        <p:spPr/>
        <p:txBody>
          <a:bodyPr rtlCol="0">
            <a:normAutofit/>
          </a:bodyPr>
          <a:lstStyle/>
          <a:p>
            <a:pPr marL="0" indent="0" algn="ctr">
              <a:lnSpc>
                <a:spcPct val="120000"/>
              </a:lnSpc>
              <a:buNone/>
            </a:pPr>
            <a:r>
              <a:rPr lang="en-GB" sz="3600" b="1" dirty="0" smtClean="0">
                <a:solidFill>
                  <a:srgbClr val="FF0000"/>
                </a:solidFill>
              </a:rPr>
              <a:t>IMPORTANT!!</a:t>
            </a:r>
          </a:p>
          <a:p>
            <a:pPr>
              <a:lnSpc>
                <a:spcPct val="120000"/>
              </a:lnSpc>
            </a:pPr>
            <a:r>
              <a:rPr lang="en-GB" sz="2400" dirty="0" smtClean="0"/>
              <a:t>‘SUBMIT’ is only possible in a complete form.</a:t>
            </a:r>
          </a:p>
          <a:p>
            <a:pPr>
              <a:lnSpc>
                <a:spcPct val="120000"/>
              </a:lnSpc>
            </a:pPr>
            <a:endParaRPr lang="en-GB" sz="2400" dirty="0"/>
          </a:p>
          <a:p>
            <a:pPr>
              <a:lnSpc>
                <a:spcPct val="120000"/>
              </a:lnSpc>
            </a:pPr>
            <a:r>
              <a:rPr lang="en-GB" sz="2400" dirty="0" smtClean="0"/>
              <a:t>Icons </a:t>
            </a:r>
            <a:r>
              <a:rPr lang="en-GB" sz="2400" dirty="0"/>
              <a:t>at the participant list and in the overview will turn green      when a complete form has been </a:t>
            </a:r>
            <a:r>
              <a:rPr lang="en-GB" sz="2400" u="sng" dirty="0"/>
              <a:t>submitted</a:t>
            </a:r>
            <a:r>
              <a:rPr lang="en-GB" sz="2400" dirty="0"/>
              <a:t>. </a:t>
            </a:r>
            <a:endParaRPr lang="da-DK" sz="2400" dirty="0"/>
          </a:p>
          <a:p>
            <a:pPr>
              <a:lnSpc>
                <a:spcPct val="120000"/>
              </a:lnSpc>
            </a:pPr>
            <a:endParaRPr lang="en-GB" sz="2400" dirty="0"/>
          </a:p>
          <a:p>
            <a:pPr>
              <a:lnSpc>
                <a:spcPct val="120000"/>
              </a:lnSpc>
            </a:pPr>
            <a:r>
              <a:rPr lang="en-GB" sz="2400" dirty="0"/>
              <a:t>If the form is complete and only saved the icon will be still </a:t>
            </a:r>
            <a:r>
              <a:rPr lang="en-GB" sz="2400" dirty="0" smtClean="0"/>
              <a:t>be  yellow    .</a:t>
            </a:r>
            <a:endParaRPr lang="da-DK" sz="2400" dirty="0"/>
          </a:p>
        </p:txBody>
      </p:sp>
      <p:sp>
        <p:nvSpPr>
          <p:cNvPr id="4" name="Pladsholder til sidefod 3"/>
          <p:cNvSpPr>
            <a:spLocks noGrp="1"/>
          </p:cNvSpPr>
          <p:nvPr>
            <p:ph type="ftr" sz="quarter" idx="11"/>
          </p:nvPr>
        </p:nvSpPr>
        <p:spPr/>
        <p:txBody>
          <a:bodyPr/>
          <a:lstStyle/>
          <a:p>
            <a:pPr>
              <a:defRPr/>
            </a:pPr>
            <a:r>
              <a:rPr lang="da-DK" dirty="0" smtClean="0"/>
              <a:t>SUP-ICU</a:t>
            </a:r>
          </a:p>
        </p:txBody>
      </p:sp>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pic>
        <p:nvPicPr>
          <p:cNvPr id="8" name="Picture 4" descr="C:\Users\ctu-je\Desktop\icon_DEcomplete.gif"/>
          <p:cNvPicPr/>
          <p:nvPr/>
        </p:nvPicPr>
        <p:blipFill>
          <a:blip r:embed="rId3" cstate="print"/>
          <a:srcRect/>
          <a:stretch>
            <a:fillRect/>
          </a:stretch>
        </p:blipFill>
        <p:spPr bwMode="auto">
          <a:xfrm>
            <a:off x="8600517" y="3573016"/>
            <a:ext cx="216024" cy="138430"/>
          </a:xfrm>
          <a:prstGeom prst="rect">
            <a:avLst/>
          </a:prstGeom>
          <a:noFill/>
          <a:ln w="9525">
            <a:noFill/>
            <a:miter lim="800000"/>
            <a:headEnd/>
            <a:tailEnd/>
          </a:ln>
        </p:spPr>
      </p:pic>
      <p:pic>
        <p:nvPicPr>
          <p:cNvPr id="9" name="Billede 8" descr="https://cric.ctu.dk/OpenClinica-web2/images/icon_InitialDE.gif"/>
          <p:cNvPicPr/>
          <p:nvPr/>
        </p:nvPicPr>
        <p:blipFill>
          <a:blip r:embed="rId4">
            <a:extLst>
              <a:ext uri="{28A0092B-C50C-407E-A947-70E740481C1C}">
                <a14:useLocalDpi xmlns:a14="http://schemas.microsoft.com/office/drawing/2010/main" val="0"/>
              </a:ext>
            </a:extLst>
          </a:blip>
          <a:srcRect/>
          <a:stretch>
            <a:fillRect/>
          </a:stretch>
        </p:blipFill>
        <p:spPr bwMode="auto">
          <a:xfrm>
            <a:off x="1756866" y="5516661"/>
            <a:ext cx="161925" cy="142875"/>
          </a:xfrm>
          <a:prstGeom prst="rect">
            <a:avLst/>
          </a:prstGeom>
          <a:noFill/>
          <a:ln>
            <a:noFill/>
          </a:ln>
        </p:spPr>
      </p:pic>
      <p:pic>
        <p:nvPicPr>
          <p:cNvPr id="10" name="Billede 9"/>
          <p:cNvPicPr>
            <a:picLocks noChangeAspect="1"/>
          </p:cNvPicPr>
          <p:nvPr/>
        </p:nvPicPr>
        <p:blipFill rotWithShape="1">
          <a:blip r:embed="rId5" cstate="print">
            <a:extLst>
              <a:ext uri="{28A0092B-C50C-407E-A947-70E740481C1C}">
                <a14:useLocalDpi xmlns:a14="http://schemas.microsoft.com/office/drawing/2010/main" val="0"/>
              </a:ext>
            </a:extLst>
          </a:blip>
          <a:srcRect l="10055" t="12127" r="10582" b="11817"/>
          <a:stretch/>
        </p:blipFill>
        <p:spPr>
          <a:xfrm>
            <a:off x="7541205" y="120514"/>
            <a:ext cx="1228314" cy="1177134"/>
          </a:xfrm>
          <a:prstGeom prst="rect">
            <a:avLst/>
          </a:prstGeom>
        </p:spPr>
      </p:pic>
    </p:spTree>
    <p:extLst>
      <p:ext uri="{BB962C8B-B14F-4D97-AF65-F5344CB8AC3E}">
        <p14:creationId xmlns:p14="http://schemas.microsoft.com/office/powerpoint/2010/main" val="588248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8920"/>
            <a:ext cx="8430716" cy="2766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5" name="Titel 1"/>
          <p:cNvSpPr>
            <a:spLocks noGrp="1"/>
          </p:cNvSpPr>
          <p:nvPr>
            <p:ph type="title"/>
          </p:nvPr>
        </p:nvSpPr>
        <p:spPr/>
        <p:txBody>
          <a:bodyPr>
            <a:normAutofit/>
          </a:bodyPr>
          <a:lstStyle/>
          <a:p>
            <a:pPr eaLnBrk="1" hangingPunct="1"/>
            <a:r>
              <a:rPr lang="en-GB" sz="3200" dirty="0" smtClean="0">
                <a:latin typeface="Calibri" charset="0"/>
              </a:rPr>
              <a:t>Data entry – unobtainable data</a:t>
            </a:r>
            <a:endParaRPr lang="en-GB" sz="3200" dirty="0">
              <a:latin typeface="Calibri" charset="0"/>
            </a:endParaRPr>
          </a:p>
        </p:txBody>
      </p:sp>
      <p:sp>
        <p:nvSpPr>
          <p:cNvPr id="3" name="Pladsholder til indhold 2"/>
          <p:cNvSpPr>
            <a:spLocks noGrp="1"/>
          </p:cNvSpPr>
          <p:nvPr>
            <p:ph idx="1"/>
          </p:nvPr>
        </p:nvSpPr>
        <p:spPr/>
        <p:txBody>
          <a:bodyPr rtlCol="0">
            <a:normAutofit/>
          </a:bodyPr>
          <a:lstStyle/>
          <a:p>
            <a:pPr marL="57150" indent="0">
              <a:buNone/>
              <a:defRPr/>
            </a:pPr>
            <a:r>
              <a:rPr lang="en-GB" sz="2000" dirty="0" smtClean="0"/>
              <a:t>In some of the questions you will have the opportunity to check the ‘unobtainable’ box.</a:t>
            </a:r>
          </a:p>
          <a:p>
            <a:pPr marL="57150" indent="0">
              <a:buNone/>
              <a:defRPr/>
            </a:pPr>
            <a:endParaRPr lang="en-GB" sz="2000" dirty="0" smtClean="0"/>
          </a:p>
          <a:p>
            <a:pPr marL="457200" lvl="1" indent="0">
              <a:buNone/>
              <a:defRPr/>
            </a:pPr>
            <a:endParaRPr lang="da-DK" sz="2200" b="1" dirty="0" smtClean="0"/>
          </a:p>
          <a:p>
            <a:pPr marL="457200" lvl="1" indent="0">
              <a:buNone/>
              <a:defRPr/>
            </a:pPr>
            <a:endParaRPr lang="da-DK" sz="2600" b="1" dirty="0" smtClean="0"/>
          </a:p>
          <a:p>
            <a:pPr lvl="1">
              <a:buFont typeface="Arial"/>
              <a:buChar char="•"/>
              <a:defRPr/>
            </a:pPr>
            <a:endParaRPr lang="da-DK" sz="2600" b="1" dirty="0" smtClean="0"/>
          </a:p>
          <a:p>
            <a:pPr marL="457200" lvl="1" indent="0">
              <a:buNone/>
              <a:defRPr/>
            </a:pPr>
            <a:endParaRPr lang="da-DK" sz="2600"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sp>
        <p:nvSpPr>
          <p:cNvPr id="15" name="Tekstboks 2"/>
          <p:cNvSpPr txBox="1"/>
          <p:nvPr/>
        </p:nvSpPr>
        <p:spPr>
          <a:xfrm>
            <a:off x="7422862" y="1545158"/>
            <a:ext cx="285750" cy="25717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endParaRPr lang="da-DK" sz="1100" dirty="0">
              <a:effectLst/>
              <a:latin typeface="Calibri"/>
              <a:ea typeface="Calibri"/>
              <a:cs typeface="Times New Roman"/>
            </a:endParaRPr>
          </a:p>
        </p:txBody>
      </p:sp>
      <p:cxnSp>
        <p:nvCxnSpPr>
          <p:cNvPr id="11" name="Lige pilforbindelse 10"/>
          <p:cNvCxnSpPr/>
          <p:nvPr/>
        </p:nvCxnSpPr>
        <p:spPr>
          <a:xfrm rot="10800000" flipH="1">
            <a:off x="7152530" y="5163237"/>
            <a:ext cx="313055" cy="361950"/>
          </a:xfrm>
          <a:prstGeom prst="straightConnector1">
            <a:avLst/>
          </a:prstGeom>
          <a:noFill/>
          <a:ln w="38100" cap="flat" cmpd="sng" algn="ctr">
            <a:solidFill>
              <a:srgbClr val="FF0000"/>
            </a:solidFill>
            <a:prstDash val="solid"/>
            <a:miter lim="800000"/>
            <a:tailEnd type="arrow"/>
          </a:ln>
          <a:effectLst/>
        </p:spPr>
      </p:cxnSp>
    </p:spTree>
    <p:extLst>
      <p:ext uri="{BB962C8B-B14F-4D97-AF65-F5344CB8AC3E}">
        <p14:creationId xmlns:p14="http://schemas.microsoft.com/office/powerpoint/2010/main" val="3008035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en-GB" sz="3200" dirty="0" smtClean="0">
                <a:latin typeface="Calibri" charset="0"/>
              </a:rPr>
              <a:t>Data entry – unobtainable data</a:t>
            </a:r>
            <a:endParaRPr lang="en-GB" sz="3200" dirty="0">
              <a:latin typeface="Calibri" charset="0"/>
            </a:endParaRPr>
          </a:p>
        </p:txBody>
      </p:sp>
      <p:sp>
        <p:nvSpPr>
          <p:cNvPr id="3" name="Pladsholder til indhold 2"/>
          <p:cNvSpPr>
            <a:spLocks noGrp="1"/>
          </p:cNvSpPr>
          <p:nvPr>
            <p:ph idx="1"/>
          </p:nvPr>
        </p:nvSpPr>
        <p:spPr/>
        <p:txBody>
          <a:bodyPr rtlCol="0">
            <a:normAutofit/>
          </a:bodyPr>
          <a:lstStyle/>
          <a:p>
            <a:pPr marL="57150" indent="0">
              <a:buNone/>
              <a:defRPr/>
            </a:pPr>
            <a:endParaRPr lang="en-GB" sz="2000" dirty="0" smtClean="0"/>
          </a:p>
          <a:p>
            <a:pPr marL="57150" indent="0">
              <a:buNone/>
              <a:defRPr/>
            </a:pPr>
            <a:r>
              <a:rPr lang="en-GB" sz="2000" dirty="0" smtClean="0"/>
              <a:t>Missing data will reduce the quality of data and we kindly ask you to confirm that the information requested is unobtainable before checking this box. </a:t>
            </a:r>
            <a:endParaRPr lang="da-DK" sz="2000" dirty="0" smtClean="0"/>
          </a:p>
          <a:p>
            <a:pPr lvl="1">
              <a:buFont typeface="Arial" panose="020B0604020202020204" pitchFamily="34" charset="0"/>
              <a:buChar char="•"/>
              <a:defRPr/>
            </a:pPr>
            <a:endParaRPr lang="da-DK" sz="2600" b="1" dirty="0"/>
          </a:p>
          <a:p>
            <a:pPr marL="457200" lvl="1" indent="0">
              <a:buNone/>
              <a:defRPr/>
            </a:pPr>
            <a:endParaRPr lang="da-DK" sz="2200" b="1" dirty="0" smtClean="0"/>
          </a:p>
          <a:p>
            <a:pPr marL="457200" lvl="1" indent="0">
              <a:buNone/>
              <a:defRPr/>
            </a:pPr>
            <a:endParaRPr lang="da-DK" sz="2600" b="1" dirty="0" smtClean="0"/>
          </a:p>
          <a:p>
            <a:pPr lvl="1">
              <a:buFont typeface="Arial"/>
              <a:buChar char="•"/>
              <a:defRPr/>
            </a:pPr>
            <a:endParaRPr lang="da-DK" sz="2600" b="1" dirty="0" smtClean="0"/>
          </a:p>
          <a:p>
            <a:pPr marL="457200" lvl="1" indent="0">
              <a:buNone/>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sp>
        <p:nvSpPr>
          <p:cNvPr id="15" name="Tekstboks 2"/>
          <p:cNvSpPr txBox="1"/>
          <p:nvPr/>
        </p:nvSpPr>
        <p:spPr>
          <a:xfrm>
            <a:off x="7422862" y="1545158"/>
            <a:ext cx="285750" cy="25717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endParaRPr lang="da-DK" sz="1100" dirty="0">
              <a:effectLst/>
              <a:latin typeface="Calibri"/>
              <a:ea typeface="Calibri"/>
              <a:cs typeface="Times New Roman"/>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6520" y="2924944"/>
            <a:ext cx="427672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8994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da-DK" sz="4000" dirty="0" smtClean="0">
                <a:latin typeface="Calibri" charset="0"/>
              </a:rPr>
              <a:t>Day form</a:t>
            </a:r>
            <a:endParaRPr lang="da-DK" sz="4000" dirty="0">
              <a:latin typeface="Calibri" charset="0"/>
            </a:endParaRPr>
          </a:p>
        </p:txBody>
      </p:sp>
      <p:sp>
        <p:nvSpPr>
          <p:cNvPr id="3" name="Pladsholder til indhold 2"/>
          <p:cNvSpPr>
            <a:spLocks noGrp="1"/>
          </p:cNvSpPr>
          <p:nvPr>
            <p:ph idx="1"/>
          </p:nvPr>
        </p:nvSpPr>
        <p:spPr/>
        <p:txBody>
          <a:bodyPr rtlCol="0">
            <a:normAutofit/>
          </a:bodyPr>
          <a:lstStyle/>
          <a:p>
            <a:r>
              <a:rPr lang="en-GB" sz="2400" dirty="0"/>
              <a:t>The first day form will be available when the day starts in your department e.g. 6 AM </a:t>
            </a:r>
            <a:r>
              <a:rPr lang="en-GB" sz="2400" dirty="0" smtClean="0"/>
              <a:t>(decided </a:t>
            </a:r>
            <a:r>
              <a:rPr lang="en-GB" sz="2400" dirty="0"/>
              <a:t>by the local investigator</a:t>
            </a:r>
            <a:r>
              <a:rPr lang="en-GB" sz="2400" dirty="0" smtClean="0"/>
              <a:t>)</a:t>
            </a:r>
          </a:p>
          <a:p>
            <a:endParaRPr lang="en-GB" sz="2400" dirty="0" smtClean="0"/>
          </a:p>
          <a:p>
            <a:r>
              <a:rPr lang="en-GB" sz="2400" dirty="0" smtClean="0"/>
              <a:t>Hereafter </a:t>
            </a:r>
            <a:r>
              <a:rPr lang="en-GB" sz="2400" dirty="0"/>
              <a:t>a day form is generated once a day </a:t>
            </a:r>
            <a:r>
              <a:rPr lang="en-GB" sz="2400" dirty="0" smtClean="0"/>
              <a:t>(maximum 90 days) </a:t>
            </a:r>
          </a:p>
          <a:p>
            <a:endParaRPr lang="en-GB" sz="2400" dirty="0"/>
          </a:p>
          <a:p>
            <a:r>
              <a:rPr lang="en-GB" sz="2400" dirty="0" smtClean="0"/>
              <a:t>The first and last day form will often be less than 24 hours</a:t>
            </a:r>
          </a:p>
          <a:p>
            <a:endParaRPr lang="en-GB" sz="2400"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pic>
        <p:nvPicPr>
          <p:cNvPr id="8" name="Billede 7"/>
          <p:cNvPicPr>
            <a:picLocks noChangeAspect="1"/>
          </p:cNvPicPr>
          <p:nvPr/>
        </p:nvPicPr>
        <p:blipFill rotWithShape="1">
          <a:blip r:embed="rId3" cstate="print">
            <a:extLst>
              <a:ext uri="{28A0092B-C50C-407E-A947-70E740481C1C}">
                <a14:useLocalDpi xmlns:a14="http://schemas.microsoft.com/office/drawing/2010/main" val="0"/>
              </a:ext>
            </a:extLst>
          </a:blip>
          <a:srcRect l="10055" t="12127" r="10582" b="11817"/>
          <a:stretch/>
        </p:blipFill>
        <p:spPr>
          <a:xfrm>
            <a:off x="7541205" y="120514"/>
            <a:ext cx="1228314" cy="1177134"/>
          </a:xfrm>
          <a:prstGeom prst="rect">
            <a:avLst/>
          </a:prstGeom>
        </p:spPr>
      </p:pic>
    </p:spTree>
    <p:extLst>
      <p:ext uri="{BB962C8B-B14F-4D97-AF65-F5344CB8AC3E}">
        <p14:creationId xmlns:p14="http://schemas.microsoft.com/office/powerpoint/2010/main" val="2003269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lstStyle/>
          <a:p>
            <a:pPr eaLnBrk="1" hangingPunct="1"/>
            <a:r>
              <a:rPr lang="da-DK" dirty="0" smtClean="0">
                <a:latin typeface="Calibri" charset="0"/>
              </a:rPr>
              <a:t>Day form</a:t>
            </a:r>
            <a:endParaRPr lang="da-DK" dirty="0">
              <a:latin typeface="Calibri" charset="0"/>
            </a:endParaRPr>
          </a:p>
        </p:txBody>
      </p:sp>
      <p:sp>
        <p:nvSpPr>
          <p:cNvPr id="3" name="Pladsholder til indhold 2"/>
          <p:cNvSpPr>
            <a:spLocks noGrp="1"/>
          </p:cNvSpPr>
          <p:nvPr>
            <p:ph idx="1"/>
          </p:nvPr>
        </p:nvSpPr>
        <p:spPr/>
        <p:txBody>
          <a:bodyPr rtlCol="0">
            <a:normAutofit/>
          </a:bodyPr>
          <a:lstStyle/>
          <a:p>
            <a:pPr marL="457200" lvl="1" indent="0">
              <a:buNone/>
              <a:defRPr/>
            </a:pPr>
            <a:endParaRPr lang="da-DK" sz="2600" b="1" dirty="0" smtClean="0"/>
          </a:p>
          <a:p>
            <a:pPr marL="457200" lvl="1" indent="0">
              <a:buNone/>
              <a:defRPr/>
            </a:pPr>
            <a:endParaRPr lang="da-DK" sz="2200" b="1" dirty="0" smtClean="0"/>
          </a:p>
          <a:p>
            <a:pPr marL="457200" lvl="1" indent="0">
              <a:buNone/>
              <a:defRPr/>
            </a:pPr>
            <a:endParaRPr lang="da-DK" sz="2600" b="1" dirty="0" smtClean="0"/>
          </a:p>
          <a:p>
            <a:pPr lvl="1">
              <a:buFont typeface="Arial"/>
              <a:buChar char="•"/>
              <a:defRPr/>
            </a:pPr>
            <a:endParaRPr lang="da-DK" sz="2600" b="1" dirty="0" smtClean="0"/>
          </a:p>
          <a:p>
            <a:pPr lvl="1">
              <a:buFont typeface="Arial"/>
              <a:buChar char="•"/>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sp>
        <p:nvSpPr>
          <p:cNvPr id="2" name="Tekstboks 1"/>
          <p:cNvSpPr txBox="1"/>
          <p:nvPr/>
        </p:nvSpPr>
        <p:spPr>
          <a:xfrm>
            <a:off x="755576" y="3819515"/>
            <a:ext cx="2912549" cy="738664"/>
          </a:xfrm>
          <a:prstGeom prst="rect">
            <a:avLst/>
          </a:prstGeom>
          <a:noFill/>
          <a:ln w="38100">
            <a:solidFill>
              <a:srgbClr val="FF0000"/>
            </a:solidFill>
          </a:ln>
        </p:spPr>
        <p:txBody>
          <a:bodyPr wrap="square" rtlCol="0">
            <a:spAutoFit/>
          </a:bodyPr>
          <a:lstStyle/>
          <a:p>
            <a:r>
              <a:rPr lang="en-GB" sz="1400" b="1" dirty="0" smtClean="0"/>
              <a:t>Questions turn yellow when complete. Makes it easy to find an incomplete question</a:t>
            </a:r>
            <a:endParaRPr lang="en-GB" sz="1400" b="1" dirty="0"/>
          </a:p>
        </p:txBody>
      </p:sp>
      <p:cxnSp>
        <p:nvCxnSpPr>
          <p:cNvPr id="10" name="Lige pilforbindelse 9"/>
          <p:cNvCxnSpPr/>
          <p:nvPr/>
        </p:nvCxnSpPr>
        <p:spPr>
          <a:xfrm rot="10800000" flipH="1">
            <a:off x="3903709" y="3789040"/>
            <a:ext cx="313055" cy="361950"/>
          </a:xfrm>
          <a:prstGeom prst="straightConnector1">
            <a:avLst/>
          </a:prstGeom>
          <a:noFill/>
          <a:ln w="38100" cap="flat" cmpd="sng" algn="ctr">
            <a:solidFill>
              <a:srgbClr val="FF0000"/>
            </a:solidFill>
            <a:prstDash val="solid"/>
            <a:miter lim="800000"/>
            <a:tailEnd type="arrow"/>
          </a:ln>
          <a:effectLst/>
        </p:spPr>
      </p:cxn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945" t="9505" r="36726" b="1188"/>
          <a:stretch/>
        </p:blipFill>
        <p:spPr bwMode="auto">
          <a:xfrm>
            <a:off x="4322689" y="1628800"/>
            <a:ext cx="3816424" cy="495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Lige pilforbindelse 11"/>
          <p:cNvCxnSpPr/>
          <p:nvPr/>
        </p:nvCxnSpPr>
        <p:spPr>
          <a:xfrm rot="16200000" flipH="1">
            <a:off x="3928157" y="4198655"/>
            <a:ext cx="313055" cy="361950"/>
          </a:xfrm>
          <a:prstGeom prst="straightConnector1">
            <a:avLst/>
          </a:prstGeom>
          <a:noFill/>
          <a:ln w="38100" cap="flat" cmpd="sng" algn="ctr">
            <a:solidFill>
              <a:srgbClr val="FF0000"/>
            </a:solidFill>
            <a:prstDash val="solid"/>
            <a:miter lim="800000"/>
            <a:tailEnd type="arrow"/>
          </a:ln>
          <a:effectLst/>
        </p:spPr>
      </p:cxnSp>
      <p:pic>
        <p:nvPicPr>
          <p:cNvPr id="13" name="Billede 12"/>
          <p:cNvPicPr>
            <a:picLocks noChangeAspect="1"/>
          </p:cNvPicPr>
          <p:nvPr/>
        </p:nvPicPr>
        <p:blipFill rotWithShape="1">
          <a:blip r:embed="rId4" cstate="print">
            <a:extLst>
              <a:ext uri="{28A0092B-C50C-407E-A947-70E740481C1C}">
                <a14:useLocalDpi xmlns:a14="http://schemas.microsoft.com/office/drawing/2010/main" val="0"/>
              </a:ext>
            </a:extLst>
          </a:blip>
          <a:srcRect l="10055" t="12127" r="10582" b="11817"/>
          <a:stretch/>
        </p:blipFill>
        <p:spPr>
          <a:xfrm>
            <a:off x="7541205" y="120514"/>
            <a:ext cx="1228314" cy="1177134"/>
          </a:xfrm>
          <a:prstGeom prst="rect">
            <a:avLst/>
          </a:prstGeom>
        </p:spPr>
      </p:pic>
    </p:spTree>
    <p:extLst>
      <p:ext uri="{BB962C8B-B14F-4D97-AF65-F5344CB8AC3E}">
        <p14:creationId xmlns:p14="http://schemas.microsoft.com/office/powerpoint/2010/main" val="445656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666" t="10594" r="37560" b="16238"/>
          <a:stretch/>
        </p:blipFill>
        <p:spPr bwMode="auto">
          <a:xfrm>
            <a:off x="3847800" y="1429296"/>
            <a:ext cx="4839000" cy="5220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5" name="Titel 1"/>
          <p:cNvSpPr>
            <a:spLocks noGrp="1"/>
          </p:cNvSpPr>
          <p:nvPr>
            <p:ph type="title"/>
          </p:nvPr>
        </p:nvSpPr>
        <p:spPr/>
        <p:txBody>
          <a:bodyPr/>
          <a:lstStyle/>
          <a:p>
            <a:pPr eaLnBrk="1" hangingPunct="1"/>
            <a:r>
              <a:rPr lang="en-GB" dirty="0" smtClean="0">
                <a:latin typeface="Calibri" charset="0"/>
              </a:rPr>
              <a:t>Bleeding</a:t>
            </a:r>
            <a:r>
              <a:rPr lang="da-DK" dirty="0" smtClean="0">
                <a:latin typeface="Calibri" charset="0"/>
              </a:rPr>
              <a:t> form</a:t>
            </a:r>
            <a:endParaRPr lang="da-DK" dirty="0">
              <a:latin typeface="Calibri" charset="0"/>
            </a:endParaRPr>
          </a:p>
        </p:txBody>
      </p:sp>
      <p:sp>
        <p:nvSpPr>
          <p:cNvPr id="3" name="Pladsholder til indhold 2"/>
          <p:cNvSpPr>
            <a:spLocks noGrp="1"/>
          </p:cNvSpPr>
          <p:nvPr>
            <p:ph idx="1"/>
          </p:nvPr>
        </p:nvSpPr>
        <p:spPr/>
        <p:txBody>
          <a:bodyPr rtlCol="0">
            <a:normAutofit/>
          </a:bodyPr>
          <a:lstStyle/>
          <a:p>
            <a:pPr marL="457200" lvl="1" indent="0">
              <a:buNone/>
              <a:defRPr/>
            </a:pPr>
            <a:endParaRPr lang="da-DK" sz="2600" b="1" dirty="0" smtClean="0"/>
          </a:p>
          <a:p>
            <a:pPr marL="457200" lvl="1" indent="0">
              <a:buNone/>
              <a:defRPr/>
            </a:pPr>
            <a:endParaRPr lang="da-DK" sz="2200" b="1" dirty="0" smtClean="0"/>
          </a:p>
          <a:p>
            <a:pPr marL="457200" lvl="1" indent="0">
              <a:buNone/>
              <a:defRPr/>
            </a:pPr>
            <a:endParaRPr lang="da-DK" sz="2600" b="1" dirty="0" smtClean="0"/>
          </a:p>
          <a:p>
            <a:pPr lvl="1">
              <a:buFont typeface="Arial"/>
              <a:buChar char="•"/>
              <a:defRPr/>
            </a:pPr>
            <a:endParaRPr lang="da-DK" sz="2600" b="1" dirty="0" smtClean="0"/>
          </a:p>
          <a:p>
            <a:pPr lvl="1">
              <a:buFont typeface="Arial"/>
              <a:buChar char="•"/>
              <a:defRPr/>
            </a:pPr>
            <a:endParaRPr lang="da-DK" sz="2600" b="1" dirty="0" smtClean="0"/>
          </a:p>
        </p:txBody>
      </p:sp>
      <p:pic>
        <p:nvPicPr>
          <p:cNvPr id="21508" name="Billed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sp>
        <p:nvSpPr>
          <p:cNvPr id="10" name="Tekstboks 9"/>
          <p:cNvSpPr txBox="1"/>
          <p:nvPr/>
        </p:nvSpPr>
        <p:spPr>
          <a:xfrm>
            <a:off x="539551" y="2132856"/>
            <a:ext cx="2912549" cy="738664"/>
          </a:xfrm>
          <a:prstGeom prst="rect">
            <a:avLst/>
          </a:prstGeom>
          <a:noFill/>
          <a:ln w="38100">
            <a:solidFill>
              <a:srgbClr val="FF0000"/>
            </a:solidFill>
          </a:ln>
        </p:spPr>
        <p:txBody>
          <a:bodyPr wrap="square" rtlCol="0">
            <a:spAutoFit/>
          </a:bodyPr>
          <a:lstStyle/>
          <a:p>
            <a:r>
              <a:rPr lang="en-GB" sz="1400" b="1" dirty="0" smtClean="0"/>
              <a:t>I ‘YES’ in b1 additional questions about the bleeding has to be answered. </a:t>
            </a:r>
            <a:endParaRPr lang="en-GB" sz="1400" b="1" dirty="0"/>
          </a:p>
        </p:txBody>
      </p:sp>
    </p:spTree>
    <p:extLst>
      <p:ext uri="{BB962C8B-B14F-4D97-AF65-F5344CB8AC3E}">
        <p14:creationId xmlns:p14="http://schemas.microsoft.com/office/powerpoint/2010/main" val="86217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en-GB" sz="4000" dirty="0" smtClean="0">
                <a:latin typeface="Calibri" charset="0"/>
              </a:rPr>
              <a:t>Data entry</a:t>
            </a:r>
            <a:endParaRPr lang="en-GB" sz="4000" dirty="0">
              <a:latin typeface="Calibri" charset="0"/>
            </a:endParaRPr>
          </a:p>
        </p:txBody>
      </p:sp>
      <p:sp>
        <p:nvSpPr>
          <p:cNvPr id="3" name="Pladsholder til indhold 2"/>
          <p:cNvSpPr>
            <a:spLocks noGrp="1"/>
          </p:cNvSpPr>
          <p:nvPr>
            <p:ph idx="1"/>
          </p:nvPr>
        </p:nvSpPr>
        <p:spPr/>
        <p:txBody>
          <a:bodyPr rtlCol="0">
            <a:normAutofit/>
          </a:bodyPr>
          <a:lstStyle/>
          <a:p>
            <a:pPr marL="457200" lvl="1" indent="0">
              <a:buNone/>
              <a:defRPr/>
            </a:pPr>
            <a:endParaRPr lang="da-DK" sz="2600" b="1" dirty="0" smtClean="0"/>
          </a:p>
          <a:p>
            <a:pPr marL="457200" lvl="1" indent="0">
              <a:buNone/>
              <a:defRPr/>
            </a:pPr>
            <a:endParaRPr lang="da-DK" sz="2600" b="1" dirty="0"/>
          </a:p>
          <a:p>
            <a:pPr marL="457200" lvl="1" indent="0">
              <a:buNone/>
              <a:defRPr/>
            </a:pPr>
            <a:endParaRPr lang="da-DK" sz="2600" b="1" dirty="0" smtClean="0"/>
          </a:p>
          <a:p>
            <a:pPr marL="457200" lvl="1" indent="0">
              <a:buNone/>
              <a:defRPr/>
            </a:pPr>
            <a:endParaRPr lang="da-DK" sz="2200" b="1" dirty="0" smtClean="0"/>
          </a:p>
          <a:p>
            <a:pPr marL="457200" lvl="1" indent="0">
              <a:buNone/>
              <a:defRPr/>
            </a:pPr>
            <a:endParaRPr lang="da-DK" sz="2600" b="1" dirty="0" smtClean="0"/>
          </a:p>
          <a:p>
            <a:pPr lvl="1">
              <a:buFont typeface="Arial"/>
              <a:buChar char="•"/>
              <a:defRPr/>
            </a:pPr>
            <a:endParaRPr lang="da-DK" sz="2600" b="1" dirty="0" smtClean="0"/>
          </a:p>
          <a:p>
            <a:pPr lvl="1">
              <a:buFont typeface="Arial"/>
              <a:buChar char="•"/>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pic>
        <p:nvPicPr>
          <p:cNvPr id="8" name="Picture 2" descr="http://www.rcsindia.co.in/images/dataent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120" y="2348880"/>
            <a:ext cx="5691759" cy="3024336"/>
          </a:xfrm>
          <a:prstGeom prst="rect">
            <a:avLst/>
          </a:prstGeom>
          <a:noFill/>
          <a:extLst>
            <a:ext uri="{909E8E84-426E-40DD-AFC4-6F175D3DCCD1}">
              <a14:hiddenFill xmlns:a14="http://schemas.microsoft.com/office/drawing/2010/main">
                <a:solidFill>
                  <a:srgbClr val="FFFFFF"/>
                </a:solidFill>
              </a14:hiddenFill>
            </a:ext>
          </a:extLst>
        </p:spPr>
      </p:pic>
      <p:pic>
        <p:nvPicPr>
          <p:cNvPr id="9" name="Billede 8"/>
          <p:cNvPicPr>
            <a:picLocks noChangeAspect="1"/>
          </p:cNvPicPr>
          <p:nvPr/>
        </p:nvPicPr>
        <p:blipFill rotWithShape="1">
          <a:blip r:embed="rId4" cstate="print">
            <a:extLst>
              <a:ext uri="{28A0092B-C50C-407E-A947-70E740481C1C}">
                <a14:useLocalDpi xmlns:a14="http://schemas.microsoft.com/office/drawing/2010/main" val="0"/>
              </a:ext>
            </a:extLst>
          </a:blip>
          <a:srcRect l="10055" t="12127" r="10582" b="11817"/>
          <a:stretch/>
        </p:blipFill>
        <p:spPr>
          <a:xfrm>
            <a:off x="7541205" y="120514"/>
            <a:ext cx="1228314" cy="1177134"/>
          </a:xfrm>
          <a:prstGeom prst="rect">
            <a:avLst/>
          </a:prstGeom>
        </p:spPr>
      </p:pic>
    </p:spTree>
    <p:extLst>
      <p:ext uri="{BB962C8B-B14F-4D97-AF65-F5344CB8AC3E}">
        <p14:creationId xmlns:p14="http://schemas.microsoft.com/office/powerpoint/2010/main" val="4175427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da-DK" sz="4000" dirty="0" smtClean="0">
                <a:latin typeface="Calibri" charset="0"/>
              </a:rPr>
              <a:t>Day form - </a:t>
            </a:r>
            <a:r>
              <a:rPr lang="da-DK" sz="4000" dirty="0" err="1" smtClean="0">
                <a:latin typeface="Calibri" charset="0"/>
              </a:rPr>
              <a:t>SARs</a:t>
            </a:r>
            <a:endParaRPr lang="da-DK" sz="4000" dirty="0">
              <a:latin typeface="Calibri" charset="0"/>
            </a:endParaRPr>
          </a:p>
        </p:txBody>
      </p:sp>
      <p:sp>
        <p:nvSpPr>
          <p:cNvPr id="3" name="Pladsholder til indhold 2"/>
          <p:cNvSpPr>
            <a:spLocks noGrp="1"/>
          </p:cNvSpPr>
          <p:nvPr>
            <p:ph idx="1"/>
          </p:nvPr>
        </p:nvSpPr>
        <p:spPr/>
        <p:txBody>
          <a:bodyPr rtlCol="0">
            <a:normAutofit/>
          </a:bodyPr>
          <a:lstStyle/>
          <a:p>
            <a:r>
              <a:rPr lang="en-US" sz="2400" dirty="0"/>
              <a:t>Every day serious adverse reactions (SARs) have to be recorded as part of the day form (7 questions). </a:t>
            </a:r>
            <a:endParaRPr lang="en-US" sz="2400" dirty="0" smtClean="0"/>
          </a:p>
          <a:p>
            <a:endParaRPr lang="en-US" sz="2400" dirty="0"/>
          </a:p>
          <a:p>
            <a:r>
              <a:rPr lang="en-US" sz="2400" dirty="0"/>
              <a:t>To be considered a SAR the event has to be </a:t>
            </a:r>
            <a:r>
              <a:rPr lang="en-US" sz="2400" u="sng" dirty="0">
                <a:solidFill>
                  <a:srgbClr val="FF0000"/>
                </a:solidFill>
              </a:rPr>
              <a:t>related to the trial medication! </a:t>
            </a:r>
            <a:endParaRPr lang="en-US" sz="2400" u="sng" dirty="0" smtClean="0">
              <a:solidFill>
                <a:srgbClr val="FF0000"/>
              </a:solidFill>
            </a:endParaRPr>
          </a:p>
          <a:p>
            <a:endParaRPr lang="en-US" sz="2400" u="sng" dirty="0"/>
          </a:p>
          <a:p>
            <a:r>
              <a:rPr lang="en-US" sz="2400" dirty="0"/>
              <a:t>If a SAR occurs please report the SAR to the coordinating </a:t>
            </a:r>
            <a:r>
              <a:rPr lang="en-GB" sz="2400" dirty="0" smtClean="0"/>
              <a:t>centre</a:t>
            </a:r>
            <a:r>
              <a:rPr lang="en-US" sz="2400" dirty="0" smtClean="0"/>
              <a:t> </a:t>
            </a:r>
            <a:r>
              <a:rPr lang="en-US" sz="2400" dirty="0"/>
              <a:t>within 24 hours (see the trial document </a:t>
            </a:r>
            <a:r>
              <a:rPr lang="en-US" sz="2400" dirty="0" smtClean="0"/>
              <a:t>‘Instructions -  </a:t>
            </a:r>
            <a:r>
              <a:rPr lang="en-US" sz="2400" dirty="0"/>
              <a:t>SAR/SUSAR</a:t>
            </a:r>
            <a:r>
              <a:rPr lang="en-US" sz="2400" dirty="0" smtClean="0"/>
              <a:t>’) or the SAR/SUSAR presentation</a:t>
            </a:r>
            <a:endParaRPr lang="en-US" sz="2400" dirty="0"/>
          </a:p>
        </p:txBody>
      </p:sp>
      <p:sp>
        <p:nvSpPr>
          <p:cNvPr id="4" name="Pladsholder til sidefod 3"/>
          <p:cNvSpPr>
            <a:spLocks noGrp="1"/>
          </p:cNvSpPr>
          <p:nvPr>
            <p:ph type="ftr" sz="quarter" idx="11"/>
          </p:nvPr>
        </p:nvSpPr>
        <p:spPr/>
        <p:txBody>
          <a:bodyPr/>
          <a:lstStyle/>
          <a:p>
            <a:pPr>
              <a:defRPr/>
            </a:pPr>
            <a:r>
              <a:rPr lang="da-DK" dirty="0" smtClean="0"/>
              <a:t>SUP-ICU</a:t>
            </a:r>
          </a:p>
        </p:txBody>
      </p:sp>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pic>
        <p:nvPicPr>
          <p:cNvPr id="8" name="Billede 7"/>
          <p:cNvPicPr>
            <a:picLocks noChangeAspect="1"/>
          </p:cNvPicPr>
          <p:nvPr/>
        </p:nvPicPr>
        <p:blipFill rotWithShape="1">
          <a:blip r:embed="rId3" cstate="print">
            <a:extLst>
              <a:ext uri="{28A0092B-C50C-407E-A947-70E740481C1C}">
                <a14:useLocalDpi xmlns:a14="http://schemas.microsoft.com/office/drawing/2010/main" val="0"/>
              </a:ext>
            </a:extLst>
          </a:blip>
          <a:srcRect l="10055" t="12127" r="10582" b="11817"/>
          <a:stretch/>
        </p:blipFill>
        <p:spPr>
          <a:xfrm>
            <a:off x="7541205" y="120514"/>
            <a:ext cx="1228314" cy="1177134"/>
          </a:xfrm>
          <a:prstGeom prst="rect">
            <a:avLst/>
          </a:prstGeom>
        </p:spPr>
      </p:pic>
    </p:spTree>
    <p:extLst>
      <p:ext uri="{BB962C8B-B14F-4D97-AF65-F5344CB8AC3E}">
        <p14:creationId xmlns:p14="http://schemas.microsoft.com/office/powerpoint/2010/main" val="2848157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da-DK" sz="4000" dirty="0" smtClean="0">
                <a:latin typeface="Calibri" charset="0"/>
              </a:rPr>
              <a:t>Day form</a:t>
            </a:r>
            <a:endParaRPr lang="da-DK" sz="4000" dirty="0">
              <a:latin typeface="Calibri" charset="0"/>
            </a:endParaRPr>
          </a:p>
        </p:txBody>
      </p:sp>
      <p:sp>
        <p:nvSpPr>
          <p:cNvPr id="3" name="Pladsholder til indhold 2"/>
          <p:cNvSpPr>
            <a:spLocks noGrp="1"/>
          </p:cNvSpPr>
          <p:nvPr>
            <p:ph idx="1"/>
          </p:nvPr>
        </p:nvSpPr>
        <p:spPr/>
        <p:txBody>
          <a:bodyPr rtlCol="0">
            <a:normAutofit/>
          </a:bodyPr>
          <a:lstStyle/>
          <a:p>
            <a:r>
              <a:rPr lang="en-US" sz="2400" dirty="0" smtClean="0"/>
              <a:t>Remember: if </a:t>
            </a:r>
            <a:r>
              <a:rPr lang="en-US" sz="2400" dirty="0"/>
              <a:t>a day form does not turn green </a:t>
            </a:r>
            <a:r>
              <a:rPr lang="en-US" sz="2400" dirty="0" smtClean="0"/>
              <a:t>in the overview despite </a:t>
            </a:r>
            <a:r>
              <a:rPr lang="en-US" sz="2400" dirty="0"/>
              <a:t>it is complete, please make sure the form has been submitted (and not just saved). </a:t>
            </a:r>
          </a:p>
        </p:txBody>
      </p:sp>
      <p:sp>
        <p:nvSpPr>
          <p:cNvPr id="4" name="Pladsholder til sidefod 3"/>
          <p:cNvSpPr>
            <a:spLocks noGrp="1"/>
          </p:cNvSpPr>
          <p:nvPr>
            <p:ph type="ftr" sz="quarter" idx="11"/>
          </p:nvPr>
        </p:nvSpPr>
        <p:spPr/>
        <p:txBody>
          <a:bodyPr/>
          <a:lstStyle/>
          <a:p>
            <a:pPr>
              <a:defRPr/>
            </a:pPr>
            <a:r>
              <a:rPr lang="da-DK" dirty="0" smtClean="0"/>
              <a:t>SUP-ICU</a:t>
            </a:r>
          </a:p>
        </p:txBody>
      </p:sp>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pic>
        <p:nvPicPr>
          <p:cNvPr id="8" name="Picture 2" descr="http://www.rcsindia.co.in/images/dataent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717032"/>
            <a:ext cx="3981295" cy="2115475"/>
          </a:xfrm>
          <a:prstGeom prst="rect">
            <a:avLst/>
          </a:prstGeom>
          <a:noFill/>
          <a:extLst>
            <a:ext uri="{909E8E84-426E-40DD-AFC4-6F175D3DCCD1}">
              <a14:hiddenFill xmlns:a14="http://schemas.microsoft.com/office/drawing/2010/main">
                <a:solidFill>
                  <a:srgbClr val="FFFFFF"/>
                </a:solidFill>
              </a14:hiddenFill>
            </a:ext>
          </a:extLst>
        </p:spPr>
      </p:pic>
      <p:pic>
        <p:nvPicPr>
          <p:cNvPr id="9" name="Billede 8"/>
          <p:cNvPicPr>
            <a:picLocks noChangeAspect="1"/>
          </p:cNvPicPr>
          <p:nvPr/>
        </p:nvPicPr>
        <p:blipFill rotWithShape="1">
          <a:blip r:embed="rId4" cstate="print">
            <a:extLst>
              <a:ext uri="{28A0092B-C50C-407E-A947-70E740481C1C}">
                <a14:useLocalDpi xmlns:a14="http://schemas.microsoft.com/office/drawing/2010/main" val="0"/>
              </a:ext>
            </a:extLst>
          </a:blip>
          <a:srcRect l="10055" t="12127" r="10582" b="11817"/>
          <a:stretch/>
        </p:blipFill>
        <p:spPr>
          <a:xfrm>
            <a:off x="7541205" y="120514"/>
            <a:ext cx="1228314" cy="1177134"/>
          </a:xfrm>
          <a:prstGeom prst="rect">
            <a:avLst/>
          </a:prstGeom>
        </p:spPr>
      </p:pic>
    </p:spTree>
    <p:extLst>
      <p:ext uri="{BB962C8B-B14F-4D97-AF65-F5344CB8AC3E}">
        <p14:creationId xmlns:p14="http://schemas.microsoft.com/office/powerpoint/2010/main" val="348658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en-GB" sz="4000" dirty="0" smtClean="0">
                <a:latin typeface="Calibri" charset="0"/>
              </a:rPr>
              <a:t>Discharge/readmission form</a:t>
            </a:r>
            <a:endParaRPr lang="en-GB" sz="4000" dirty="0">
              <a:latin typeface="Calibri" charset="0"/>
            </a:endParaRPr>
          </a:p>
        </p:txBody>
      </p:sp>
      <p:sp>
        <p:nvSpPr>
          <p:cNvPr id="3" name="Pladsholder til indhold 2"/>
          <p:cNvSpPr>
            <a:spLocks noGrp="1"/>
          </p:cNvSpPr>
          <p:nvPr>
            <p:ph idx="1"/>
          </p:nvPr>
        </p:nvSpPr>
        <p:spPr/>
        <p:txBody>
          <a:bodyPr rtlCol="0">
            <a:normAutofit lnSpcReduction="10000"/>
          </a:bodyPr>
          <a:lstStyle/>
          <a:p>
            <a:r>
              <a:rPr lang="en-GB" sz="2400" dirty="0"/>
              <a:t>When the patient is discharged from the ICU or dies in the ICU, please complete the discharge/readmission </a:t>
            </a:r>
            <a:r>
              <a:rPr lang="en-GB" sz="2400" dirty="0" smtClean="0"/>
              <a:t>form</a:t>
            </a:r>
          </a:p>
          <a:p>
            <a:pPr marL="0" indent="0">
              <a:buNone/>
            </a:pPr>
            <a:endParaRPr lang="en-GB" sz="2400" dirty="0"/>
          </a:p>
          <a:p>
            <a:r>
              <a:rPr lang="en-GB" sz="2400" dirty="0" smtClean="0"/>
              <a:t>As this form is an ongoing form, it will </a:t>
            </a:r>
            <a:r>
              <a:rPr lang="en-GB" sz="2400" u="sng" dirty="0" smtClean="0"/>
              <a:t>not turn</a:t>
            </a:r>
            <a:r>
              <a:rPr lang="en-GB" sz="2400" dirty="0" smtClean="0"/>
              <a:t> </a:t>
            </a:r>
            <a:r>
              <a:rPr lang="en-GB" sz="2400" dirty="0" smtClean="0">
                <a:solidFill>
                  <a:srgbClr val="00B050"/>
                </a:solidFill>
              </a:rPr>
              <a:t>green</a:t>
            </a:r>
            <a:r>
              <a:rPr lang="en-GB" sz="2400" dirty="0" smtClean="0"/>
              <a:t> unless the patient dies. </a:t>
            </a:r>
          </a:p>
          <a:p>
            <a:endParaRPr lang="en-GB" sz="2400" u="sng" dirty="0">
              <a:solidFill>
                <a:srgbClr val="00B050"/>
              </a:solidFill>
            </a:endParaRPr>
          </a:p>
          <a:p>
            <a:r>
              <a:rPr lang="en-GB" sz="2400" dirty="0" smtClean="0">
                <a:solidFill>
                  <a:srgbClr val="FF0000"/>
                </a:solidFill>
              </a:rPr>
              <a:t>The form can only be saved – submit is not an option!!!</a:t>
            </a:r>
          </a:p>
          <a:p>
            <a:pPr marL="0" indent="0">
              <a:buNone/>
            </a:pPr>
            <a:r>
              <a:rPr lang="en-GB" sz="2400" u="sng" dirty="0" smtClean="0"/>
              <a:t> </a:t>
            </a:r>
            <a:endParaRPr lang="da-DK" sz="2400" dirty="0"/>
          </a:p>
          <a:p>
            <a:r>
              <a:rPr lang="en-GB" sz="2400" dirty="0"/>
              <a:t>Completing this form will stop the generation of day forms and remove the patient from the list of active participants in the </a:t>
            </a:r>
            <a:r>
              <a:rPr lang="en-GB" sz="2400" dirty="0" smtClean="0"/>
              <a:t>medication </a:t>
            </a:r>
            <a:r>
              <a:rPr lang="en-GB" sz="2400" dirty="0"/>
              <a:t>dispensing </a:t>
            </a:r>
            <a:r>
              <a:rPr lang="en-GB" sz="2400" dirty="0" smtClean="0"/>
              <a:t>system</a:t>
            </a:r>
          </a:p>
          <a:p>
            <a:pPr marL="457200" lvl="1" indent="0">
              <a:buNone/>
              <a:defRPr/>
            </a:pPr>
            <a:endParaRPr lang="da-DK" sz="2600" b="1" dirty="0" smtClean="0"/>
          </a:p>
          <a:p>
            <a:pPr lvl="1">
              <a:buFont typeface="Arial"/>
              <a:buChar char="•"/>
              <a:defRPr/>
            </a:pPr>
            <a:endParaRPr lang="da-DK" sz="2600" b="1" dirty="0" smtClean="0"/>
          </a:p>
          <a:p>
            <a:pPr lvl="1">
              <a:buFont typeface="Arial"/>
              <a:buChar char="•"/>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pic>
        <p:nvPicPr>
          <p:cNvPr id="8" name="Billede 7"/>
          <p:cNvPicPr>
            <a:picLocks noChangeAspect="1"/>
          </p:cNvPicPr>
          <p:nvPr/>
        </p:nvPicPr>
        <p:blipFill rotWithShape="1">
          <a:blip r:embed="rId3" cstate="print">
            <a:extLst>
              <a:ext uri="{28A0092B-C50C-407E-A947-70E740481C1C}">
                <a14:useLocalDpi xmlns:a14="http://schemas.microsoft.com/office/drawing/2010/main" val="0"/>
              </a:ext>
            </a:extLst>
          </a:blip>
          <a:srcRect l="10055" t="12127" r="10582" b="11817"/>
          <a:stretch/>
        </p:blipFill>
        <p:spPr>
          <a:xfrm>
            <a:off x="7541205" y="120514"/>
            <a:ext cx="1228314" cy="1177134"/>
          </a:xfrm>
          <a:prstGeom prst="rect">
            <a:avLst/>
          </a:prstGeom>
        </p:spPr>
      </p:pic>
    </p:spTree>
    <p:extLst>
      <p:ext uri="{BB962C8B-B14F-4D97-AF65-F5344CB8AC3E}">
        <p14:creationId xmlns:p14="http://schemas.microsoft.com/office/powerpoint/2010/main" val="3118961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en-GB" sz="4000" dirty="0" smtClean="0">
                <a:latin typeface="Calibri" charset="0"/>
              </a:rPr>
              <a:t>Discharge/readmission form</a:t>
            </a:r>
            <a:endParaRPr lang="en-GB" sz="4000" dirty="0">
              <a:latin typeface="Calibri" charset="0"/>
            </a:endParaRPr>
          </a:p>
        </p:txBody>
      </p:sp>
      <p:sp>
        <p:nvSpPr>
          <p:cNvPr id="3" name="Pladsholder til indhold 2"/>
          <p:cNvSpPr>
            <a:spLocks noGrp="1"/>
          </p:cNvSpPr>
          <p:nvPr>
            <p:ph idx="1"/>
          </p:nvPr>
        </p:nvSpPr>
        <p:spPr/>
        <p:txBody>
          <a:bodyPr rtlCol="0">
            <a:normAutofit/>
          </a:bodyPr>
          <a:lstStyle/>
          <a:p>
            <a:pPr marL="0" indent="0">
              <a:buNone/>
            </a:pPr>
            <a:r>
              <a:rPr lang="en-US" sz="2400" dirty="0" smtClean="0"/>
              <a:t>TIP:</a:t>
            </a:r>
          </a:p>
          <a:p>
            <a:r>
              <a:rPr lang="en-US" sz="2400" dirty="0" smtClean="0"/>
              <a:t>If </a:t>
            </a:r>
            <a:r>
              <a:rPr lang="en-US" sz="2400" dirty="0"/>
              <a:t>you enter data retrospectively and the patient has been discharged or is dead it may be advantageous to complete this form before day forms, as the system will remove irrelevant day forms </a:t>
            </a:r>
          </a:p>
          <a:p>
            <a:pPr marL="457200" lvl="1" indent="0">
              <a:buNone/>
              <a:defRPr/>
            </a:pPr>
            <a:endParaRPr lang="da-DK" sz="2600" b="1" dirty="0" smtClean="0"/>
          </a:p>
          <a:p>
            <a:pPr lvl="1">
              <a:buFont typeface="Arial"/>
              <a:buChar char="•"/>
              <a:defRPr/>
            </a:pPr>
            <a:endParaRPr lang="da-DK" sz="2600" b="1" dirty="0" smtClean="0"/>
          </a:p>
          <a:p>
            <a:pPr lvl="1">
              <a:buFont typeface="Arial"/>
              <a:buChar char="•"/>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pic>
        <p:nvPicPr>
          <p:cNvPr id="8" name="Billede 7"/>
          <p:cNvPicPr>
            <a:picLocks noChangeAspect="1"/>
          </p:cNvPicPr>
          <p:nvPr/>
        </p:nvPicPr>
        <p:blipFill rotWithShape="1">
          <a:blip r:embed="rId3" cstate="print">
            <a:extLst>
              <a:ext uri="{28A0092B-C50C-407E-A947-70E740481C1C}">
                <a14:useLocalDpi xmlns:a14="http://schemas.microsoft.com/office/drawing/2010/main" val="0"/>
              </a:ext>
            </a:extLst>
          </a:blip>
          <a:srcRect l="10055" t="12127" r="10582" b="11817"/>
          <a:stretch/>
        </p:blipFill>
        <p:spPr>
          <a:xfrm>
            <a:off x="7541205" y="120514"/>
            <a:ext cx="1228314" cy="1177134"/>
          </a:xfrm>
          <a:prstGeom prst="rect">
            <a:avLst/>
          </a:prstGeom>
        </p:spPr>
      </p:pic>
    </p:spTree>
    <p:extLst>
      <p:ext uri="{BB962C8B-B14F-4D97-AF65-F5344CB8AC3E}">
        <p14:creationId xmlns:p14="http://schemas.microsoft.com/office/powerpoint/2010/main" val="3327847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p:cNvPicPr/>
          <p:nvPr/>
        </p:nvPicPr>
        <p:blipFill>
          <a:blip r:embed="rId3">
            <a:extLst>
              <a:ext uri="{28A0092B-C50C-407E-A947-70E740481C1C}">
                <a14:useLocalDpi xmlns:a14="http://schemas.microsoft.com/office/drawing/2010/main" val="0"/>
              </a:ext>
            </a:extLst>
          </a:blip>
          <a:srcRect/>
          <a:stretch>
            <a:fillRect/>
          </a:stretch>
        </p:blipFill>
        <p:spPr bwMode="auto">
          <a:xfrm>
            <a:off x="1043607" y="3356992"/>
            <a:ext cx="7095506" cy="2952328"/>
          </a:xfrm>
          <a:prstGeom prst="rect">
            <a:avLst/>
          </a:prstGeom>
          <a:noFill/>
          <a:ln>
            <a:noFill/>
          </a:ln>
        </p:spPr>
      </p:pic>
      <p:sp>
        <p:nvSpPr>
          <p:cNvPr id="21505" name="Titel 1"/>
          <p:cNvSpPr>
            <a:spLocks noGrp="1"/>
          </p:cNvSpPr>
          <p:nvPr>
            <p:ph type="title"/>
          </p:nvPr>
        </p:nvSpPr>
        <p:spPr/>
        <p:txBody>
          <a:bodyPr>
            <a:normAutofit/>
          </a:bodyPr>
          <a:lstStyle/>
          <a:p>
            <a:pPr eaLnBrk="1" hangingPunct="1"/>
            <a:r>
              <a:rPr lang="en-GB" sz="4000" dirty="0" smtClean="0">
                <a:latin typeface="Calibri" charset="0"/>
              </a:rPr>
              <a:t>Readmission</a:t>
            </a:r>
            <a:endParaRPr lang="en-GB" sz="4000" dirty="0">
              <a:latin typeface="Calibri" charset="0"/>
            </a:endParaRPr>
          </a:p>
        </p:txBody>
      </p:sp>
      <p:sp>
        <p:nvSpPr>
          <p:cNvPr id="3" name="Pladsholder til indhold 2"/>
          <p:cNvSpPr>
            <a:spLocks noGrp="1"/>
          </p:cNvSpPr>
          <p:nvPr>
            <p:ph idx="1"/>
          </p:nvPr>
        </p:nvSpPr>
        <p:spPr/>
        <p:txBody>
          <a:bodyPr rtlCol="0">
            <a:normAutofit/>
          </a:bodyPr>
          <a:lstStyle/>
          <a:p>
            <a:pPr lvl="1">
              <a:buFont typeface="Arial" panose="020B0604020202020204" pitchFamily="34" charset="0"/>
              <a:buChar char="•"/>
              <a:defRPr/>
            </a:pPr>
            <a:r>
              <a:rPr lang="en-GB" sz="2000" dirty="0"/>
              <a:t>If </a:t>
            </a:r>
            <a:r>
              <a:rPr lang="en-GB" sz="2000" dirty="0" smtClean="0"/>
              <a:t>a patient </a:t>
            </a:r>
            <a:r>
              <a:rPr lang="en-GB" sz="2000" dirty="0"/>
              <a:t>is readmitted to the ICU go to the discharge/readmission form again and click ‘add’. This will generate a new row. </a:t>
            </a:r>
            <a:endParaRPr lang="en-GB" sz="2000" dirty="0" smtClean="0"/>
          </a:p>
          <a:p>
            <a:pPr lvl="1">
              <a:buFont typeface="Arial" panose="020B0604020202020204" pitchFamily="34" charset="0"/>
              <a:buChar char="•"/>
              <a:defRPr/>
            </a:pPr>
            <a:r>
              <a:rPr lang="en-GB" sz="2000" dirty="0" smtClean="0"/>
              <a:t>Please </a:t>
            </a:r>
            <a:r>
              <a:rPr lang="en-GB" sz="2000" dirty="0"/>
              <a:t>complete date and time for readmission.  </a:t>
            </a:r>
            <a:endParaRPr lang="en-GB" sz="2000" dirty="0" smtClean="0"/>
          </a:p>
          <a:p>
            <a:pPr lvl="1">
              <a:buFont typeface="Arial" panose="020B0604020202020204" pitchFamily="34" charset="0"/>
              <a:buChar char="•"/>
              <a:defRPr/>
            </a:pPr>
            <a:r>
              <a:rPr lang="en-GB" sz="2000" dirty="0" smtClean="0"/>
              <a:t>If an additional row </a:t>
            </a:r>
            <a:r>
              <a:rPr lang="en-GB" sz="2000" dirty="0"/>
              <a:t>by accident </a:t>
            </a:r>
            <a:r>
              <a:rPr lang="en-GB" sz="2000" dirty="0" smtClean="0"/>
              <a:t>is generated, please remove it by clicking the X in the right side. </a:t>
            </a:r>
            <a:endParaRPr lang="da-DK" sz="2400" b="1" dirty="0" smtClean="0"/>
          </a:p>
          <a:p>
            <a:pPr lvl="1">
              <a:buFont typeface="Arial"/>
              <a:buChar char="•"/>
              <a:defRPr/>
            </a:pPr>
            <a:endParaRPr lang="da-DK" sz="2600" b="1" dirty="0" smtClean="0"/>
          </a:p>
          <a:p>
            <a:pPr lvl="1">
              <a:buFont typeface="Arial"/>
              <a:buChar char="•"/>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cxnSp>
        <p:nvCxnSpPr>
          <p:cNvPr id="9" name="Lige pilforbindelse 8"/>
          <p:cNvCxnSpPr/>
          <p:nvPr/>
        </p:nvCxnSpPr>
        <p:spPr>
          <a:xfrm rot="5400000" flipH="1">
            <a:off x="1461919" y="5894035"/>
            <a:ext cx="508635" cy="619125"/>
          </a:xfrm>
          <a:prstGeom prst="straightConnector1">
            <a:avLst/>
          </a:prstGeom>
          <a:noFill/>
          <a:ln w="57150" cap="flat" cmpd="sng" algn="ctr">
            <a:solidFill>
              <a:srgbClr val="FF0000"/>
            </a:solidFill>
            <a:prstDash val="solid"/>
            <a:miter lim="800000"/>
            <a:tailEnd type="arrow"/>
          </a:ln>
          <a:effectLst/>
        </p:spPr>
      </p:cxnSp>
      <p:cxnSp>
        <p:nvCxnSpPr>
          <p:cNvPr id="10" name="Lige pilforbindelse 9"/>
          <p:cNvCxnSpPr/>
          <p:nvPr/>
        </p:nvCxnSpPr>
        <p:spPr>
          <a:xfrm rot="3060000" flipH="1">
            <a:off x="3214131" y="4681624"/>
            <a:ext cx="507365" cy="619125"/>
          </a:xfrm>
          <a:prstGeom prst="straightConnector1">
            <a:avLst/>
          </a:prstGeom>
          <a:noFill/>
          <a:ln w="57150" cap="flat" cmpd="sng" algn="ctr">
            <a:solidFill>
              <a:srgbClr val="FF0000"/>
            </a:solidFill>
            <a:prstDash val="solid"/>
            <a:miter lim="800000"/>
            <a:tailEnd type="arrow"/>
          </a:ln>
          <a:effectLst/>
        </p:spPr>
      </p:cxnSp>
      <p:cxnSp>
        <p:nvCxnSpPr>
          <p:cNvPr id="12" name="Lige pilforbindelse 11"/>
          <p:cNvCxnSpPr/>
          <p:nvPr/>
        </p:nvCxnSpPr>
        <p:spPr>
          <a:xfrm flipH="1">
            <a:off x="7983518" y="5445224"/>
            <a:ext cx="943441" cy="0"/>
          </a:xfrm>
          <a:prstGeom prst="straightConnector1">
            <a:avLst/>
          </a:prstGeom>
          <a:noFill/>
          <a:ln w="57150" cap="flat" cmpd="sng" algn="ctr">
            <a:solidFill>
              <a:srgbClr val="FF0000"/>
            </a:solidFill>
            <a:prstDash val="solid"/>
            <a:miter lim="800000"/>
            <a:tailEnd type="arrow"/>
          </a:ln>
          <a:effectLst/>
        </p:spPr>
      </p:cxnSp>
      <p:pic>
        <p:nvPicPr>
          <p:cNvPr id="13" name="Billede 12"/>
          <p:cNvPicPr>
            <a:picLocks noChangeAspect="1"/>
          </p:cNvPicPr>
          <p:nvPr/>
        </p:nvPicPr>
        <p:blipFill rotWithShape="1">
          <a:blip r:embed="rId4" cstate="print">
            <a:extLst>
              <a:ext uri="{28A0092B-C50C-407E-A947-70E740481C1C}">
                <a14:useLocalDpi xmlns:a14="http://schemas.microsoft.com/office/drawing/2010/main" val="0"/>
              </a:ext>
            </a:extLst>
          </a:blip>
          <a:srcRect l="10055" t="12127" r="10582" b="11817"/>
          <a:stretch/>
        </p:blipFill>
        <p:spPr>
          <a:xfrm>
            <a:off x="7541205" y="120514"/>
            <a:ext cx="1228314" cy="1177134"/>
          </a:xfrm>
          <a:prstGeom prst="rect">
            <a:avLst/>
          </a:prstGeom>
        </p:spPr>
      </p:pic>
    </p:spTree>
    <p:extLst>
      <p:ext uri="{BB962C8B-B14F-4D97-AF65-F5344CB8AC3E}">
        <p14:creationId xmlns:p14="http://schemas.microsoft.com/office/powerpoint/2010/main" val="131838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en-GB" sz="4000" dirty="0" smtClean="0">
                <a:latin typeface="Calibri" charset="0"/>
              </a:rPr>
              <a:t>Readmission</a:t>
            </a:r>
            <a:endParaRPr lang="en-GB" sz="4000" dirty="0">
              <a:latin typeface="Calibri" charset="0"/>
            </a:endParaRPr>
          </a:p>
        </p:txBody>
      </p:sp>
      <p:sp>
        <p:nvSpPr>
          <p:cNvPr id="3" name="Pladsholder til indhold 2"/>
          <p:cNvSpPr>
            <a:spLocks noGrp="1"/>
          </p:cNvSpPr>
          <p:nvPr>
            <p:ph idx="1"/>
          </p:nvPr>
        </p:nvSpPr>
        <p:spPr/>
        <p:txBody>
          <a:bodyPr rtlCol="0">
            <a:normAutofit lnSpcReduction="10000"/>
          </a:bodyPr>
          <a:lstStyle/>
          <a:p>
            <a:pPr marL="0" indent="0">
              <a:buNone/>
            </a:pPr>
            <a:r>
              <a:rPr lang="en-GB" sz="2000" dirty="0"/>
              <a:t>If PPI or H2RA has been prescribed in the ward, please consider the </a:t>
            </a:r>
            <a:r>
              <a:rPr lang="en-GB" sz="2000" dirty="0" smtClean="0"/>
              <a:t>indication:</a:t>
            </a:r>
          </a:p>
          <a:p>
            <a:pPr marL="0" indent="0">
              <a:buNone/>
            </a:pPr>
            <a:endParaRPr lang="en-GB" sz="2000" dirty="0"/>
          </a:p>
          <a:p>
            <a:pPr marL="0" indent="0">
              <a:buNone/>
            </a:pPr>
            <a:endParaRPr lang="en-GB" sz="2000" dirty="0" smtClean="0"/>
          </a:p>
          <a:p>
            <a:pPr marL="0" indent="0">
              <a:buNone/>
            </a:pPr>
            <a:endParaRPr lang="da-DK" sz="2400" dirty="0"/>
          </a:p>
          <a:p>
            <a:pPr marL="457200" lvl="1" indent="0">
              <a:lnSpc>
                <a:spcPct val="110000"/>
              </a:lnSpc>
              <a:buNone/>
            </a:pPr>
            <a:endParaRPr lang="da-DK" sz="2000" dirty="0"/>
          </a:p>
          <a:p>
            <a:pPr marL="0" indent="0">
              <a:lnSpc>
                <a:spcPct val="110000"/>
              </a:lnSpc>
              <a:buNone/>
            </a:pPr>
            <a:endParaRPr lang="en-GB" sz="2400" dirty="0" smtClean="0"/>
          </a:p>
          <a:p>
            <a:pPr marL="0" indent="0">
              <a:lnSpc>
                <a:spcPct val="110000"/>
              </a:lnSpc>
              <a:buNone/>
            </a:pPr>
            <a:endParaRPr lang="en-GB" sz="2400" dirty="0"/>
          </a:p>
          <a:p>
            <a:pPr marL="0" indent="0">
              <a:lnSpc>
                <a:spcPct val="110000"/>
              </a:lnSpc>
              <a:buNone/>
            </a:pPr>
            <a:endParaRPr lang="en-GB" sz="2400" dirty="0" smtClean="0"/>
          </a:p>
          <a:p>
            <a:pPr marL="0" indent="0">
              <a:buNone/>
            </a:pPr>
            <a:r>
              <a:rPr lang="en-GB" sz="2000" dirty="0" smtClean="0"/>
              <a:t>If </a:t>
            </a:r>
            <a:r>
              <a:rPr lang="en-GB" sz="2000" dirty="0"/>
              <a:t>the withdrawal form is completed the patient will </a:t>
            </a:r>
            <a:r>
              <a:rPr lang="en-GB" sz="2000" dirty="0" smtClean="0"/>
              <a:t>be removed from the medication </a:t>
            </a:r>
            <a:r>
              <a:rPr lang="en-GB" sz="2000" dirty="0"/>
              <a:t>dispensing </a:t>
            </a:r>
            <a:r>
              <a:rPr lang="en-GB" sz="2000" dirty="0" smtClean="0"/>
              <a:t>system.</a:t>
            </a:r>
            <a:endParaRPr lang="da-DK" sz="2000" dirty="0" smtClean="0"/>
          </a:p>
          <a:p>
            <a:pPr marL="0" indent="0">
              <a:buNone/>
            </a:pPr>
            <a:r>
              <a:rPr lang="en-GB" sz="2000" dirty="0" smtClean="0"/>
              <a:t>Please continue daily </a:t>
            </a:r>
            <a:r>
              <a:rPr lang="en-GB" sz="2000" dirty="0"/>
              <a:t>data </a:t>
            </a:r>
            <a:r>
              <a:rPr lang="en-GB" sz="2000" dirty="0" smtClean="0"/>
              <a:t>collection. </a:t>
            </a:r>
            <a:endParaRPr lang="da-DK" sz="2000" dirty="0"/>
          </a:p>
        </p:txBody>
      </p:sp>
      <p:sp>
        <p:nvSpPr>
          <p:cNvPr id="4" name="Pladsholder til sidefod 3"/>
          <p:cNvSpPr>
            <a:spLocks noGrp="1"/>
          </p:cNvSpPr>
          <p:nvPr>
            <p:ph type="ftr" sz="quarter" idx="11"/>
          </p:nvPr>
        </p:nvSpPr>
        <p:spPr/>
        <p:txBody>
          <a:bodyPr/>
          <a:lstStyle/>
          <a:p>
            <a:pPr>
              <a:defRPr/>
            </a:pPr>
            <a:r>
              <a:rPr lang="da-DK" dirty="0" smtClean="0"/>
              <a:t>SUP-ICU</a:t>
            </a:r>
          </a:p>
        </p:txBody>
      </p:sp>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1910" y="3356992"/>
            <a:ext cx="1620180" cy="1620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boks 1"/>
          <p:cNvSpPr txBox="1"/>
          <p:nvPr/>
        </p:nvSpPr>
        <p:spPr>
          <a:xfrm>
            <a:off x="539552" y="1417638"/>
            <a:ext cx="184731" cy="369332"/>
          </a:xfrm>
          <a:prstGeom prst="rect">
            <a:avLst/>
          </a:prstGeom>
          <a:noFill/>
        </p:spPr>
        <p:txBody>
          <a:bodyPr wrap="none" rtlCol="0">
            <a:spAutoFit/>
          </a:bodyPr>
          <a:lstStyle/>
          <a:p>
            <a:endParaRPr lang="da-DK" dirty="0"/>
          </a:p>
        </p:txBody>
      </p:sp>
      <p:sp>
        <p:nvSpPr>
          <p:cNvPr id="5" name="Tekstboks 4"/>
          <p:cNvSpPr txBox="1"/>
          <p:nvPr/>
        </p:nvSpPr>
        <p:spPr>
          <a:xfrm>
            <a:off x="539552" y="2350563"/>
            <a:ext cx="3960440" cy="10064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10000"/>
              </a:lnSpc>
            </a:pPr>
            <a:r>
              <a:rPr lang="en-GB" dirty="0"/>
              <a:t>If there is a clinical indication to </a:t>
            </a:r>
            <a:r>
              <a:rPr lang="en-GB" u="sng" dirty="0"/>
              <a:t>continue</a:t>
            </a:r>
            <a:r>
              <a:rPr lang="en-GB" dirty="0"/>
              <a:t> </a:t>
            </a:r>
            <a:r>
              <a:rPr lang="en-GB" dirty="0" smtClean="0"/>
              <a:t>treatment with PPI/H2RA</a:t>
            </a:r>
            <a:r>
              <a:rPr lang="en-GB" dirty="0"/>
              <a:t>, please complete the withdrawal </a:t>
            </a:r>
            <a:r>
              <a:rPr lang="en-GB" dirty="0" smtClean="0"/>
              <a:t>form</a:t>
            </a:r>
            <a:endParaRPr lang="en-GB" dirty="0"/>
          </a:p>
        </p:txBody>
      </p:sp>
      <p:sp>
        <p:nvSpPr>
          <p:cNvPr id="12" name="Tekstboks 11"/>
          <p:cNvSpPr txBox="1"/>
          <p:nvPr/>
        </p:nvSpPr>
        <p:spPr>
          <a:xfrm>
            <a:off x="4637208" y="2350563"/>
            <a:ext cx="4049592" cy="10064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10000"/>
              </a:lnSpc>
            </a:pPr>
            <a:r>
              <a:rPr lang="en-GB" dirty="0"/>
              <a:t>If the clinical decision is to </a:t>
            </a:r>
            <a:r>
              <a:rPr lang="en-GB" u="sng" dirty="0"/>
              <a:t>discontinue</a:t>
            </a:r>
            <a:r>
              <a:rPr lang="en-GB" dirty="0"/>
              <a:t> PPI/H2RA at ICU admission, please continue trial medication </a:t>
            </a:r>
            <a:endParaRPr lang="da-DK" dirty="0"/>
          </a:p>
        </p:txBody>
      </p:sp>
      <p:pic>
        <p:nvPicPr>
          <p:cNvPr id="13" name="Billede 12"/>
          <p:cNvPicPr>
            <a:picLocks noChangeAspect="1"/>
          </p:cNvPicPr>
          <p:nvPr/>
        </p:nvPicPr>
        <p:blipFill rotWithShape="1">
          <a:blip r:embed="rId4" cstate="print">
            <a:extLst>
              <a:ext uri="{28A0092B-C50C-407E-A947-70E740481C1C}">
                <a14:useLocalDpi xmlns:a14="http://schemas.microsoft.com/office/drawing/2010/main" val="0"/>
              </a:ext>
            </a:extLst>
          </a:blip>
          <a:srcRect l="10055" t="12127" r="10582" b="11817"/>
          <a:stretch/>
        </p:blipFill>
        <p:spPr>
          <a:xfrm>
            <a:off x="7541205" y="120514"/>
            <a:ext cx="1228314" cy="1177134"/>
          </a:xfrm>
          <a:prstGeom prst="rect">
            <a:avLst/>
          </a:prstGeom>
        </p:spPr>
      </p:pic>
    </p:spTree>
    <p:extLst>
      <p:ext uri="{BB962C8B-B14F-4D97-AF65-F5344CB8AC3E}">
        <p14:creationId xmlns:p14="http://schemas.microsoft.com/office/powerpoint/2010/main" val="1970602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da-DK" sz="4000" dirty="0" smtClean="0">
                <a:latin typeface="Calibri" charset="0"/>
              </a:rPr>
              <a:t>Transferral of patients</a:t>
            </a:r>
            <a:endParaRPr lang="da-DK" sz="4000" dirty="0">
              <a:latin typeface="Calibri" charset="0"/>
            </a:endParaRPr>
          </a:p>
        </p:txBody>
      </p:sp>
      <p:sp>
        <p:nvSpPr>
          <p:cNvPr id="3" name="Pladsholder til indhold 2"/>
          <p:cNvSpPr>
            <a:spLocks noGrp="1"/>
          </p:cNvSpPr>
          <p:nvPr>
            <p:ph idx="1"/>
          </p:nvPr>
        </p:nvSpPr>
        <p:spPr>
          <a:xfrm>
            <a:off x="457200" y="1600200"/>
            <a:ext cx="8229600" cy="4781128"/>
          </a:xfrm>
        </p:spPr>
        <p:txBody>
          <a:bodyPr rtlCol="0">
            <a:normAutofit fontScale="47500" lnSpcReduction="20000"/>
          </a:bodyPr>
          <a:lstStyle/>
          <a:p>
            <a:pPr marL="0" indent="0">
              <a:buNone/>
            </a:pPr>
            <a:r>
              <a:rPr lang="en-GB" b="1" dirty="0"/>
              <a:t>Patients transferred from/to other ICUs</a:t>
            </a:r>
            <a:endParaRPr lang="da-DK" dirty="0"/>
          </a:p>
          <a:p>
            <a:pPr marL="0" indent="0">
              <a:buNone/>
            </a:pPr>
            <a:endParaRPr lang="en-GB" u="sng" dirty="0"/>
          </a:p>
          <a:p>
            <a:pPr marL="0" indent="0">
              <a:buNone/>
            </a:pPr>
            <a:r>
              <a:rPr lang="en-GB" u="sng" dirty="0" smtClean="0"/>
              <a:t>ICUs </a:t>
            </a:r>
            <a:r>
              <a:rPr lang="en-GB" u="sng" dirty="0"/>
              <a:t>not participating in SUP-ICU:</a:t>
            </a:r>
            <a:endParaRPr lang="da-DK" dirty="0"/>
          </a:p>
          <a:p>
            <a:pPr lvl="1">
              <a:lnSpc>
                <a:spcPct val="170000"/>
              </a:lnSpc>
              <a:buFont typeface="Arial" panose="020B0604020202020204" pitchFamily="34" charset="0"/>
              <a:buChar char="•"/>
            </a:pPr>
            <a:r>
              <a:rPr lang="en-GB" dirty="0" smtClean="0"/>
              <a:t>If a patient is transferred to your ICU please screen the patient for inclusion in SUP-ICU.</a:t>
            </a:r>
            <a:endParaRPr lang="da-DK" dirty="0" smtClean="0"/>
          </a:p>
          <a:p>
            <a:pPr lvl="1">
              <a:lnSpc>
                <a:spcPct val="170000"/>
              </a:lnSpc>
              <a:buFont typeface="Arial" panose="020B0604020202020204" pitchFamily="34" charset="0"/>
              <a:buChar char="•"/>
            </a:pPr>
            <a:r>
              <a:rPr lang="en-GB" dirty="0" smtClean="0"/>
              <a:t>If you transfer a patient to another ICU </a:t>
            </a:r>
            <a:r>
              <a:rPr lang="en-GB" u="sng" dirty="0" smtClean="0"/>
              <a:t>not</a:t>
            </a:r>
            <a:r>
              <a:rPr lang="en-GB" dirty="0" smtClean="0"/>
              <a:t> participating in SUP-ICU the patient will be regarded discharged from ICU. Please complete the discharge form. Follow-up still has to be completed at day 90. </a:t>
            </a:r>
            <a:endParaRPr lang="da-DK" dirty="0" smtClean="0"/>
          </a:p>
          <a:p>
            <a:pPr marL="0" indent="0">
              <a:buNone/>
            </a:pPr>
            <a:endParaRPr lang="da-DK" dirty="0"/>
          </a:p>
          <a:p>
            <a:pPr marL="0" indent="0">
              <a:buNone/>
            </a:pPr>
            <a:r>
              <a:rPr lang="en-GB" u="sng" dirty="0" smtClean="0"/>
              <a:t>ICUs </a:t>
            </a:r>
            <a:r>
              <a:rPr lang="en-GB" u="sng" dirty="0"/>
              <a:t>participating in SUP-ICU:</a:t>
            </a:r>
            <a:endParaRPr lang="da-DK" dirty="0"/>
          </a:p>
          <a:p>
            <a:pPr lvl="1">
              <a:lnSpc>
                <a:spcPct val="170000"/>
              </a:lnSpc>
              <a:buFont typeface="Arial" panose="020B0604020202020204" pitchFamily="34" charset="0"/>
              <a:buChar char="•"/>
            </a:pPr>
            <a:r>
              <a:rPr lang="en-GB" dirty="0"/>
              <a:t>If a patient is transferred </a:t>
            </a:r>
            <a:r>
              <a:rPr lang="en-GB" u="sng" dirty="0"/>
              <a:t>from</a:t>
            </a:r>
            <a:r>
              <a:rPr lang="en-GB" dirty="0"/>
              <a:t> your ICU, </a:t>
            </a:r>
            <a:r>
              <a:rPr lang="en-GB" dirty="0" smtClean="0"/>
              <a:t>the patient will be moved to a ‘transferral site’ in the system accessible by you and the receiving department. Please </a:t>
            </a:r>
            <a:r>
              <a:rPr lang="en-GB" dirty="0"/>
              <a:t>complete </a:t>
            </a:r>
            <a:r>
              <a:rPr lang="en-GB" dirty="0" smtClean="0"/>
              <a:t>all forms </a:t>
            </a:r>
            <a:r>
              <a:rPr lang="en-GB" u="sng" dirty="0" smtClean="0"/>
              <a:t>soon </a:t>
            </a:r>
            <a:r>
              <a:rPr lang="en-GB" u="sng" dirty="0"/>
              <a:t>as possible</a:t>
            </a:r>
            <a:r>
              <a:rPr lang="en-GB" dirty="0"/>
              <a:t>. </a:t>
            </a:r>
            <a:r>
              <a:rPr lang="en-GB" dirty="0" smtClean="0"/>
              <a:t>Hereafter the patient will be moved to the receiving department. </a:t>
            </a:r>
            <a:r>
              <a:rPr lang="en-GB" b="1" dirty="0" smtClean="0"/>
              <a:t>Please </a:t>
            </a:r>
            <a:r>
              <a:rPr lang="en-GB" b="1" dirty="0"/>
              <a:t>inform the </a:t>
            </a:r>
            <a:r>
              <a:rPr lang="en-GB" b="1" dirty="0" smtClean="0"/>
              <a:t>receiving department that the patient participates in the SUP-ICU trial. </a:t>
            </a:r>
          </a:p>
          <a:p>
            <a:pPr lvl="1">
              <a:lnSpc>
                <a:spcPct val="170000"/>
              </a:lnSpc>
              <a:buFont typeface="Arial" panose="020B0604020202020204" pitchFamily="34" charset="0"/>
              <a:buChar char="•"/>
            </a:pPr>
            <a:r>
              <a:rPr lang="en-GB" dirty="0" smtClean="0"/>
              <a:t>If </a:t>
            </a:r>
            <a:r>
              <a:rPr lang="en-GB" dirty="0"/>
              <a:t>a patient is transferred to your ICU and has not been transferred in the electronic system, please contact the coordinating centre soon as possible</a:t>
            </a:r>
            <a:r>
              <a:rPr lang="en-GB" dirty="0" smtClean="0"/>
              <a:t>.</a:t>
            </a:r>
            <a:endParaRPr lang="da-DK" dirty="0"/>
          </a:p>
        </p:txBody>
      </p:sp>
      <p:sp>
        <p:nvSpPr>
          <p:cNvPr id="4" name="Pladsholder til sidefod 3"/>
          <p:cNvSpPr>
            <a:spLocks noGrp="1"/>
          </p:cNvSpPr>
          <p:nvPr>
            <p:ph type="ftr" sz="quarter" idx="11"/>
          </p:nvPr>
        </p:nvSpPr>
        <p:spPr/>
        <p:txBody>
          <a:bodyPr/>
          <a:lstStyle/>
          <a:p>
            <a:pPr>
              <a:defRPr/>
            </a:pPr>
            <a:r>
              <a:rPr lang="da-DK" dirty="0" smtClean="0"/>
              <a:t>SUP-ICU</a:t>
            </a:r>
          </a:p>
        </p:txBody>
      </p:sp>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pic>
        <p:nvPicPr>
          <p:cNvPr id="8" name="Billede 7"/>
          <p:cNvPicPr>
            <a:picLocks noChangeAspect="1"/>
          </p:cNvPicPr>
          <p:nvPr/>
        </p:nvPicPr>
        <p:blipFill rotWithShape="1">
          <a:blip r:embed="rId3" cstate="print">
            <a:extLst>
              <a:ext uri="{28A0092B-C50C-407E-A947-70E740481C1C}">
                <a14:useLocalDpi xmlns:a14="http://schemas.microsoft.com/office/drawing/2010/main" val="0"/>
              </a:ext>
            </a:extLst>
          </a:blip>
          <a:srcRect l="10055" t="12127" r="10582" b="11817"/>
          <a:stretch/>
        </p:blipFill>
        <p:spPr>
          <a:xfrm>
            <a:off x="7541205" y="120514"/>
            <a:ext cx="1228314" cy="1177134"/>
          </a:xfrm>
          <a:prstGeom prst="rect">
            <a:avLst/>
          </a:prstGeom>
        </p:spPr>
      </p:pic>
    </p:spTree>
    <p:extLst>
      <p:ext uri="{BB962C8B-B14F-4D97-AF65-F5344CB8AC3E}">
        <p14:creationId xmlns:p14="http://schemas.microsoft.com/office/powerpoint/2010/main" val="321634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en-GB" sz="4000" dirty="0" smtClean="0">
                <a:latin typeface="Calibri" charset="0"/>
              </a:rPr>
              <a:t>Withdrawal</a:t>
            </a:r>
            <a:endParaRPr lang="en-GB" sz="4000" dirty="0">
              <a:latin typeface="Calibri" charset="0"/>
            </a:endParaRPr>
          </a:p>
        </p:txBody>
      </p:sp>
      <p:sp>
        <p:nvSpPr>
          <p:cNvPr id="3" name="Pladsholder til indhold 2"/>
          <p:cNvSpPr>
            <a:spLocks noGrp="1"/>
          </p:cNvSpPr>
          <p:nvPr>
            <p:ph idx="1"/>
          </p:nvPr>
        </p:nvSpPr>
        <p:spPr>
          <a:xfrm>
            <a:off x="457200" y="1644151"/>
            <a:ext cx="8519904" cy="4525963"/>
          </a:xfrm>
        </p:spPr>
        <p:txBody>
          <a:bodyPr rtlCol="0">
            <a:normAutofit/>
          </a:bodyPr>
          <a:lstStyle/>
          <a:p>
            <a:pPr marL="0" indent="0">
              <a:buNone/>
            </a:pPr>
            <a:r>
              <a:rPr lang="en-US" sz="2600" dirty="0" smtClean="0"/>
              <a:t>The </a:t>
            </a:r>
            <a:r>
              <a:rPr lang="en-US" sz="2600" dirty="0"/>
              <a:t>patient can be withdrawn from the trial for the following reasons</a:t>
            </a:r>
            <a:r>
              <a:rPr lang="en-US" sz="2600" dirty="0" smtClean="0"/>
              <a:t>:</a:t>
            </a:r>
          </a:p>
          <a:p>
            <a:pPr marL="0" indent="0">
              <a:buNone/>
            </a:pPr>
            <a:endParaRPr lang="en-US" sz="2100" dirty="0"/>
          </a:p>
          <a:p>
            <a:pPr marL="514350" indent="-514350">
              <a:buFont typeface="+mj-lt"/>
              <a:buAutoNum type="arabicPeriod"/>
            </a:pPr>
            <a:r>
              <a:rPr lang="en-US" sz="2000" dirty="0" smtClean="0"/>
              <a:t>Indication </a:t>
            </a:r>
            <a:r>
              <a:rPr lang="en-US" sz="2000" dirty="0"/>
              <a:t>for treatment with open label PPI/H2RA</a:t>
            </a:r>
          </a:p>
          <a:p>
            <a:pPr marL="514350" indent="-514350">
              <a:buFont typeface="+mj-lt"/>
              <a:buAutoNum type="arabicPeriod"/>
            </a:pPr>
            <a:r>
              <a:rPr lang="en-US" sz="2000" dirty="0" smtClean="0"/>
              <a:t>Clinical </a:t>
            </a:r>
            <a:r>
              <a:rPr lang="en-US" sz="2000" dirty="0"/>
              <a:t>decision other than the above </a:t>
            </a:r>
            <a:r>
              <a:rPr lang="en-US" sz="2000" dirty="0" smtClean="0"/>
              <a:t>mentioned</a:t>
            </a:r>
          </a:p>
          <a:p>
            <a:pPr marL="514350" indent="-514350">
              <a:buFont typeface="+mj-lt"/>
              <a:buAutoNum type="arabicPeriod"/>
            </a:pPr>
            <a:r>
              <a:rPr lang="en-US" sz="2000" dirty="0" smtClean="0"/>
              <a:t>SAR/SUSAR</a:t>
            </a:r>
            <a:endParaRPr lang="en-US" sz="2000" dirty="0"/>
          </a:p>
          <a:p>
            <a:pPr marL="514350" indent="-514350">
              <a:buFont typeface="+mj-lt"/>
              <a:buAutoNum type="arabicPeriod"/>
            </a:pPr>
            <a:r>
              <a:rPr lang="en-US" sz="2000" dirty="0" smtClean="0"/>
              <a:t>Consent </a:t>
            </a:r>
            <a:r>
              <a:rPr lang="en-US" sz="2000" dirty="0"/>
              <a:t>not given or </a:t>
            </a:r>
            <a:r>
              <a:rPr lang="en-US" sz="2000" dirty="0" smtClean="0"/>
              <a:t>withdrawn</a:t>
            </a:r>
          </a:p>
          <a:p>
            <a:pPr marL="400050" lvl="1" indent="0">
              <a:buNone/>
            </a:pPr>
            <a:endParaRPr lang="en-US" dirty="0"/>
          </a:p>
          <a:p>
            <a:pPr marL="0" indent="0">
              <a:buNone/>
            </a:pPr>
            <a:r>
              <a:rPr lang="en-US" sz="2600" b="1" dirty="0"/>
              <a:t>Please complete </a:t>
            </a:r>
            <a:r>
              <a:rPr lang="en-US" sz="2600" b="1" dirty="0" smtClean="0"/>
              <a:t>the </a:t>
            </a:r>
          </a:p>
          <a:p>
            <a:pPr marL="0" indent="0">
              <a:buNone/>
            </a:pPr>
            <a:r>
              <a:rPr lang="en-US" sz="2600" b="1" dirty="0" smtClean="0"/>
              <a:t>withdrawal form </a:t>
            </a:r>
            <a:endParaRPr lang="en-US" sz="2600" b="1" dirty="0"/>
          </a:p>
          <a:p>
            <a:pPr marL="0" indent="0">
              <a:lnSpc>
                <a:spcPct val="170000"/>
              </a:lnSpc>
              <a:buNone/>
            </a:pPr>
            <a:endParaRPr lang="en-US" dirty="0" smtClean="0"/>
          </a:p>
          <a:p>
            <a:pPr lvl="1">
              <a:lnSpc>
                <a:spcPct val="170000"/>
              </a:lnSpc>
              <a:buFont typeface="Arial"/>
              <a:buChar char="•"/>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sp>
        <p:nvSpPr>
          <p:cNvPr id="8" name="Tekstboks 7"/>
          <p:cNvSpPr txBox="1"/>
          <p:nvPr/>
        </p:nvSpPr>
        <p:spPr>
          <a:xfrm>
            <a:off x="6528832" y="2953026"/>
            <a:ext cx="2448272"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smtClean="0"/>
              <a:t>Daily allocation of trial medication will be stopped. Please continue completing day forms. </a:t>
            </a:r>
            <a:endParaRPr lang="da-DK" sz="1400" b="1" dirty="0"/>
          </a:p>
        </p:txBody>
      </p:sp>
      <p:sp>
        <p:nvSpPr>
          <p:cNvPr id="10" name="Tekstboks 9"/>
          <p:cNvSpPr txBox="1"/>
          <p:nvPr/>
        </p:nvSpPr>
        <p:spPr>
          <a:xfrm>
            <a:off x="4820107" y="4068945"/>
            <a:ext cx="3973056"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smtClean="0"/>
              <a:t>If consent is withdrawn from further registration of data please </a:t>
            </a:r>
            <a:r>
              <a:rPr lang="en-US" sz="1400" b="1" dirty="0"/>
              <a:t>mark this in the withdrawal form. Allocation of trial medication will be stopped and day forms will no longer be generated</a:t>
            </a:r>
            <a:r>
              <a:rPr lang="en-US" sz="1400" b="1" dirty="0" smtClean="0"/>
              <a:t>. Otherwise day forms will continue to be generated. </a:t>
            </a:r>
          </a:p>
        </p:txBody>
      </p:sp>
      <p:cxnSp>
        <p:nvCxnSpPr>
          <p:cNvPr id="11" name="Lige pilforbindelse 10"/>
          <p:cNvCxnSpPr/>
          <p:nvPr/>
        </p:nvCxnSpPr>
        <p:spPr>
          <a:xfrm flipH="1">
            <a:off x="4389122" y="4221088"/>
            <a:ext cx="374900" cy="1"/>
          </a:xfrm>
          <a:prstGeom prst="straightConnector1">
            <a:avLst/>
          </a:prstGeom>
          <a:noFill/>
          <a:ln w="38100" cap="flat" cmpd="sng" algn="ctr">
            <a:solidFill>
              <a:srgbClr val="FF0000"/>
            </a:solidFill>
            <a:prstDash val="solid"/>
            <a:miter lim="800000"/>
            <a:tailEnd type="arrow"/>
          </a:ln>
          <a:effectLst/>
        </p:spPr>
      </p:cxnSp>
      <p:sp>
        <p:nvSpPr>
          <p:cNvPr id="17" name="Højre klammeparentes 16"/>
          <p:cNvSpPr/>
          <p:nvPr/>
        </p:nvSpPr>
        <p:spPr>
          <a:xfrm>
            <a:off x="6228184" y="2953026"/>
            <a:ext cx="203456" cy="98003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pic>
        <p:nvPicPr>
          <p:cNvPr id="12" name="Billede 11"/>
          <p:cNvPicPr>
            <a:picLocks noChangeAspect="1"/>
          </p:cNvPicPr>
          <p:nvPr/>
        </p:nvPicPr>
        <p:blipFill rotWithShape="1">
          <a:blip r:embed="rId3" cstate="print">
            <a:extLst>
              <a:ext uri="{28A0092B-C50C-407E-A947-70E740481C1C}">
                <a14:useLocalDpi xmlns:a14="http://schemas.microsoft.com/office/drawing/2010/main" val="0"/>
              </a:ext>
            </a:extLst>
          </a:blip>
          <a:srcRect l="10055" t="12127" r="10582" b="11817"/>
          <a:stretch/>
        </p:blipFill>
        <p:spPr>
          <a:xfrm>
            <a:off x="7541205" y="120514"/>
            <a:ext cx="1228314" cy="1177134"/>
          </a:xfrm>
          <a:prstGeom prst="rect">
            <a:avLst/>
          </a:prstGeom>
        </p:spPr>
      </p:pic>
    </p:spTree>
    <p:extLst>
      <p:ext uri="{BB962C8B-B14F-4D97-AF65-F5344CB8AC3E}">
        <p14:creationId xmlns:p14="http://schemas.microsoft.com/office/powerpoint/2010/main" val="177733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en-GB" sz="4000" dirty="0" smtClean="0">
                <a:latin typeface="Calibri" charset="0"/>
              </a:rPr>
              <a:t>Follow-up</a:t>
            </a:r>
            <a:endParaRPr lang="en-GB" sz="4000" dirty="0">
              <a:latin typeface="Calibri" charset="0"/>
            </a:endParaRPr>
          </a:p>
        </p:txBody>
      </p:sp>
      <p:sp>
        <p:nvSpPr>
          <p:cNvPr id="3" name="Pladsholder til indhold 2"/>
          <p:cNvSpPr>
            <a:spLocks noGrp="1"/>
          </p:cNvSpPr>
          <p:nvPr>
            <p:ph idx="1"/>
          </p:nvPr>
        </p:nvSpPr>
        <p:spPr/>
        <p:txBody>
          <a:bodyPr rtlCol="0">
            <a:normAutofit/>
          </a:bodyPr>
          <a:lstStyle/>
          <a:p>
            <a:r>
              <a:rPr lang="en-GB" sz="2400" dirty="0"/>
              <a:t>Ninety days after randomisation the follow-up form will be activated. </a:t>
            </a:r>
            <a:endParaRPr lang="en-GB" sz="2400" dirty="0" smtClean="0"/>
          </a:p>
          <a:p>
            <a:r>
              <a:rPr lang="en-GB" sz="2400" dirty="0" smtClean="0"/>
              <a:t>If </a:t>
            </a:r>
            <a:r>
              <a:rPr lang="en-GB" sz="2400" dirty="0"/>
              <a:t>the patient dies in the ICU and this is marked in the discharge form, the follow-up form will automatically be completed.</a:t>
            </a:r>
            <a:endParaRPr lang="da-DK" sz="2400" dirty="0"/>
          </a:p>
          <a:p>
            <a:pPr marL="0" indent="0">
              <a:buNone/>
            </a:pPr>
            <a:endParaRPr lang="da-DK" u="sng"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60" t="36702" r="37595" b="42782"/>
          <a:stretch/>
        </p:blipFill>
        <p:spPr bwMode="auto">
          <a:xfrm>
            <a:off x="719243" y="3717032"/>
            <a:ext cx="770551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Billede 9"/>
          <p:cNvPicPr>
            <a:picLocks noChangeAspect="1"/>
          </p:cNvPicPr>
          <p:nvPr/>
        </p:nvPicPr>
        <p:blipFill rotWithShape="1">
          <a:blip r:embed="rId4" cstate="print">
            <a:extLst>
              <a:ext uri="{28A0092B-C50C-407E-A947-70E740481C1C}">
                <a14:useLocalDpi xmlns:a14="http://schemas.microsoft.com/office/drawing/2010/main" val="0"/>
              </a:ext>
            </a:extLst>
          </a:blip>
          <a:srcRect l="10055" t="12127" r="10582" b="11817"/>
          <a:stretch/>
        </p:blipFill>
        <p:spPr>
          <a:xfrm>
            <a:off x="7541205" y="120514"/>
            <a:ext cx="1228314" cy="1177134"/>
          </a:xfrm>
          <a:prstGeom prst="rect">
            <a:avLst/>
          </a:prstGeom>
        </p:spPr>
      </p:pic>
    </p:spTree>
    <p:extLst>
      <p:ext uri="{BB962C8B-B14F-4D97-AF65-F5344CB8AC3E}">
        <p14:creationId xmlns:p14="http://schemas.microsoft.com/office/powerpoint/2010/main" val="2123886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988840"/>
            <a:ext cx="6397537" cy="4132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5" name="Titel 1"/>
          <p:cNvSpPr>
            <a:spLocks noGrp="1"/>
          </p:cNvSpPr>
          <p:nvPr>
            <p:ph type="title"/>
          </p:nvPr>
        </p:nvSpPr>
        <p:spPr/>
        <p:txBody>
          <a:bodyPr>
            <a:normAutofit/>
          </a:bodyPr>
          <a:lstStyle/>
          <a:p>
            <a:r>
              <a:rPr lang="da-DK" sz="4000" b="1" dirty="0"/>
              <a:t>Go to </a:t>
            </a:r>
            <a:r>
              <a:rPr lang="da-DK" sz="4000" b="1" dirty="0" smtClean="0">
                <a:hlinkClick r:id="rId4"/>
              </a:rPr>
              <a:t>www.sup-icu.com</a:t>
            </a:r>
            <a:endParaRPr lang="da-DK" sz="4000" dirty="0">
              <a:latin typeface="Calibri" charset="0"/>
            </a:endParaRPr>
          </a:p>
        </p:txBody>
      </p:sp>
      <p:sp>
        <p:nvSpPr>
          <p:cNvPr id="3" name="Pladsholder til indhold 2"/>
          <p:cNvSpPr>
            <a:spLocks noGrp="1"/>
          </p:cNvSpPr>
          <p:nvPr>
            <p:ph idx="1"/>
          </p:nvPr>
        </p:nvSpPr>
        <p:spPr/>
        <p:txBody>
          <a:bodyPr rtlCol="0">
            <a:normAutofit/>
          </a:bodyPr>
          <a:lstStyle/>
          <a:p>
            <a:pPr marL="457200" lvl="1" indent="0">
              <a:buNone/>
              <a:defRPr/>
            </a:pPr>
            <a:endParaRPr lang="da-DK" sz="2600" b="1" dirty="0" smtClean="0"/>
          </a:p>
          <a:p>
            <a:pPr marL="457200" lvl="1" indent="0">
              <a:buNone/>
              <a:defRPr/>
            </a:pPr>
            <a:endParaRPr lang="da-DK" sz="2600" b="1" dirty="0"/>
          </a:p>
          <a:p>
            <a:pPr marL="457200" lvl="1" indent="0">
              <a:buNone/>
              <a:defRPr/>
            </a:pPr>
            <a:endParaRPr lang="da-DK" sz="2600" b="1" dirty="0" smtClean="0"/>
          </a:p>
          <a:p>
            <a:pPr marL="457200" lvl="1" indent="0">
              <a:buNone/>
              <a:defRPr/>
            </a:pPr>
            <a:endParaRPr lang="da-DK" sz="2200" b="1" dirty="0" smtClean="0"/>
          </a:p>
          <a:p>
            <a:pPr marL="457200" lvl="1" indent="0">
              <a:buNone/>
              <a:defRPr/>
            </a:pPr>
            <a:endParaRPr lang="da-DK" sz="2600" b="1" dirty="0" smtClean="0"/>
          </a:p>
          <a:p>
            <a:pPr lvl="1">
              <a:buFont typeface="Arial"/>
              <a:buChar char="•"/>
              <a:defRPr/>
            </a:pPr>
            <a:endParaRPr lang="da-DK" sz="2600" b="1" dirty="0" smtClean="0"/>
          </a:p>
          <a:p>
            <a:pPr lvl="1">
              <a:buFont typeface="Arial"/>
              <a:buChar char="•"/>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cxnSp>
        <p:nvCxnSpPr>
          <p:cNvPr id="10" name="Lige pilforbindelse 9"/>
          <p:cNvCxnSpPr/>
          <p:nvPr/>
        </p:nvCxnSpPr>
        <p:spPr>
          <a:xfrm rot="16200000" flipH="1">
            <a:off x="1210162" y="4964803"/>
            <a:ext cx="313055" cy="361950"/>
          </a:xfrm>
          <a:prstGeom prst="straightConnector1">
            <a:avLst/>
          </a:prstGeom>
          <a:noFill/>
          <a:ln w="38100" cap="flat" cmpd="sng" algn="ctr">
            <a:solidFill>
              <a:srgbClr val="FF0000"/>
            </a:solidFill>
            <a:prstDash val="solid"/>
            <a:miter lim="800000"/>
            <a:tailEnd type="arrow"/>
          </a:ln>
          <a:effectLst/>
        </p:spPr>
      </p:cxnSp>
      <p:pic>
        <p:nvPicPr>
          <p:cNvPr id="12" name="Billede 11"/>
          <p:cNvPicPr>
            <a:picLocks noChangeAspect="1"/>
          </p:cNvPicPr>
          <p:nvPr/>
        </p:nvPicPr>
        <p:blipFill rotWithShape="1">
          <a:blip r:embed="rId5" cstate="print">
            <a:extLst>
              <a:ext uri="{28A0092B-C50C-407E-A947-70E740481C1C}">
                <a14:useLocalDpi xmlns:a14="http://schemas.microsoft.com/office/drawing/2010/main" val="0"/>
              </a:ext>
            </a:extLst>
          </a:blip>
          <a:srcRect l="10055" t="12127" r="10582" b="11817"/>
          <a:stretch/>
        </p:blipFill>
        <p:spPr>
          <a:xfrm>
            <a:off x="7541205" y="120514"/>
            <a:ext cx="1228314" cy="1177134"/>
          </a:xfrm>
          <a:prstGeom prst="rect">
            <a:avLst/>
          </a:prstGeom>
        </p:spPr>
      </p:pic>
    </p:spTree>
    <p:extLst>
      <p:ext uri="{BB962C8B-B14F-4D97-AF65-F5344CB8AC3E}">
        <p14:creationId xmlns:p14="http://schemas.microsoft.com/office/powerpoint/2010/main" val="3265038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p:nvPr/>
        </p:nvPicPr>
        <p:blipFill rotWithShape="1">
          <a:blip r:embed="rId3" cstate="print">
            <a:extLst>
              <a:ext uri="{28A0092B-C50C-407E-A947-70E740481C1C}">
                <a14:useLocalDpi xmlns:a14="http://schemas.microsoft.com/office/drawing/2010/main" val="0"/>
              </a:ext>
            </a:extLst>
          </a:blip>
          <a:srcRect l="22687" t="13967" r="22815" b="26098"/>
          <a:stretch/>
        </p:blipFill>
        <p:spPr bwMode="auto">
          <a:xfrm>
            <a:off x="1979712" y="1990931"/>
            <a:ext cx="5184576" cy="3600400"/>
          </a:xfrm>
          <a:prstGeom prst="rect">
            <a:avLst/>
          </a:prstGeom>
          <a:noFill/>
          <a:ln>
            <a:noFill/>
          </a:ln>
          <a:extLst/>
        </p:spPr>
      </p:pic>
      <p:sp>
        <p:nvSpPr>
          <p:cNvPr id="21505" name="Titel 1"/>
          <p:cNvSpPr>
            <a:spLocks noGrp="1"/>
          </p:cNvSpPr>
          <p:nvPr>
            <p:ph type="title"/>
          </p:nvPr>
        </p:nvSpPr>
        <p:spPr/>
        <p:txBody>
          <a:bodyPr/>
          <a:lstStyle/>
          <a:p>
            <a:pPr eaLnBrk="1" hangingPunct="1"/>
            <a:r>
              <a:rPr lang="da-DK" dirty="0" smtClean="0">
                <a:latin typeface="Calibri" charset="0"/>
              </a:rPr>
              <a:t>Log in</a:t>
            </a:r>
            <a:endParaRPr lang="da-DK" dirty="0">
              <a:latin typeface="Calibri" charset="0"/>
            </a:endParaRPr>
          </a:p>
        </p:txBody>
      </p:sp>
      <p:sp>
        <p:nvSpPr>
          <p:cNvPr id="3" name="Pladsholder til indhold 2"/>
          <p:cNvSpPr>
            <a:spLocks noGrp="1"/>
          </p:cNvSpPr>
          <p:nvPr>
            <p:ph idx="1"/>
          </p:nvPr>
        </p:nvSpPr>
        <p:spPr/>
        <p:txBody>
          <a:bodyPr rtlCol="0">
            <a:normAutofit/>
          </a:bodyPr>
          <a:lstStyle/>
          <a:p>
            <a:pPr marL="457200" lvl="1" indent="0">
              <a:buNone/>
              <a:defRPr/>
            </a:pPr>
            <a:endParaRPr lang="da-DK" sz="2600" b="1" dirty="0" smtClean="0"/>
          </a:p>
          <a:p>
            <a:pPr marL="457200" lvl="1" indent="0">
              <a:buNone/>
              <a:defRPr/>
            </a:pPr>
            <a:r>
              <a:rPr lang="da-DK" sz="2600" b="1" dirty="0" smtClean="0"/>
              <a:t> </a:t>
            </a:r>
          </a:p>
          <a:p>
            <a:pPr marL="457200" lvl="1" indent="0">
              <a:buNone/>
              <a:defRPr/>
            </a:pPr>
            <a:endParaRPr lang="da-DK" sz="2600" b="1" dirty="0" smtClean="0"/>
          </a:p>
          <a:p>
            <a:pPr marL="457200" lvl="1" indent="0">
              <a:buNone/>
              <a:defRPr/>
            </a:pPr>
            <a:endParaRPr lang="da-DK" sz="2200" b="1" dirty="0" smtClean="0"/>
          </a:p>
          <a:p>
            <a:pPr marL="457200" lvl="1" indent="0">
              <a:buNone/>
              <a:defRPr/>
            </a:pPr>
            <a:endParaRPr lang="da-DK" sz="2600" b="1" dirty="0" smtClean="0"/>
          </a:p>
          <a:p>
            <a:pPr lvl="1">
              <a:buFont typeface="Arial"/>
              <a:buChar char="•"/>
              <a:defRPr/>
            </a:pPr>
            <a:endParaRPr lang="da-DK" sz="2600" b="1" dirty="0" smtClean="0"/>
          </a:p>
          <a:p>
            <a:pPr lvl="1">
              <a:buFont typeface="Arial"/>
              <a:buChar char="•"/>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sp>
        <p:nvSpPr>
          <p:cNvPr id="2" name="Tekstboks 1"/>
          <p:cNvSpPr txBox="1"/>
          <p:nvPr/>
        </p:nvSpPr>
        <p:spPr>
          <a:xfrm>
            <a:off x="323528" y="3573016"/>
            <a:ext cx="2880320" cy="646331"/>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Enter your personal credentials.</a:t>
            </a:r>
          </a:p>
        </p:txBody>
      </p:sp>
      <p:cxnSp>
        <p:nvCxnSpPr>
          <p:cNvPr id="10" name="Lige pilforbindelse 9"/>
          <p:cNvCxnSpPr/>
          <p:nvPr/>
        </p:nvCxnSpPr>
        <p:spPr>
          <a:xfrm rot="16200000" flipH="1">
            <a:off x="3372312" y="4010234"/>
            <a:ext cx="313055" cy="361950"/>
          </a:xfrm>
          <a:prstGeom prst="straightConnector1">
            <a:avLst/>
          </a:prstGeom>
          <a:noFill/>
          <a:ln w="38100" cap="flat" cmpd="sng" algn="ctr">
            <a:solidFill>
              <a:srgbClr val="FF0000"/>
            </a:solidFill>
            <a:prstDash val="solid"/>
            <a:miter lim="800000"/>
            <a:tailEnd type="arrow"/>
          </a:ln>
          <a:effectLst/>
        </p:spPr>
      </p:cxnSp>
      <p:sp>
        <p:nvSpPr>
          <p:cNvPr id="13" name="Tekstboks 12"/>
          <p:cNvSpPr txBox="1"/>
          <p:nvPr/>
        </p:nvSpPr>
        <p:spPr>
          <a:xfrm>
            <a:off x="5291286" y="5591331"/>
            <a:ext cx="3746004" cy="92333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If </a:t>
            </a:r>
            <a:r>
              <a:rPr lang="en-GB" dirty="0"/>
              <a:t>you </a:t>
            </a:r>
            <a:r>
              <a:rPr lang="en-GB" dirty="0" smtClean="0"/>
              <a:t>have not received </a:t>
            </a:r>
            <a:r>
              <a:rPr lang="en-GB" dirty="0"/>
              <a:t>your credentials, please </a:t>
            </a:r>
            <a:r>
              <a:rPr lang="en-GB" dirty="0" smtClean="0"/>
              <a:t>send an email to </a:t>
            </a:r>
            <a:r>
              <a:rPr lang="da-DK" smtClean="0"/>
              <a:t>soeren.marker.jensen.01@regionh.dk</a:t>
            </a:r>
            <a:endParaRPr lang="en-GB" dirty="0"/>
          </a:p>
        </p:txBody>
      </p:sp>
      <p:pic>
        <p:nvPicPr>
          <p:cNvPr id="14" name="Billede 13"/>
          <p:cNvPicPr>
            <a:picLocks noChangeAspect="1"/>
          </p:cNvPicPr>
          <p:nvPr/>
        </p:nvPicPr>
        <p:blipFill rotWithShape="1">
          <a:blip r:embed="rId4" cstate="print">
            <a:extLst>
              <a:ext uri="{28A0092B-C50C-407E-A947-70E740481C1C}">
                <a14:useLocalDpi xmlns:a14="http://schemas.microsoft.com/office/drawing/2010/main" val="0"/>
              </a:ext>
            </a:extLst>
          </a:blip>
          <a:srcRect l="10055" t="12127" r="10582" b="11817"/>
          <a:stretch/>
        </p:blipFill>
        <p:spPr>
          <a:xfrm>
            <a:off x="7541205" y="120514"/>
            <a:ext cx="1228314" cy="1177134"/>
          </a:xfrm>
          <a:prstGeom prst="rect">
            <a:avLst/>
          </a:prstGeom>
        </p:spPr>
      </p:pic>
    </p:spTree>
    <p:extLst>
      <p:ext uri="{BB962C8B-B14F-4D97-AF65-F5344CB8AC3E}">
        <p14:creationId xmlns:p14="http://schemas.microsoft.com/office/powerpoint/2010/main" val="3951145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lede 22"/>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38056"/>
            <a:ext cx="8139815" cy="2423130"/>
          </a:xfrm>
          <a:prstGeom prst="rect">
            <a:avLst/>
          </a:prstGeom>
          <a:noFill/>
          <a:ln>
            <a:noFill/>
          </a:ln>
        </p:spPr>
      </p:pic>
      <p:sp>
        <p:nvSpPr>
          <p:cNvPr id="21505" name="Titel 1"/>
          <p:cNvSpPr>
            <a:spLocks noGrp="1"/>
          </p:cNvSpPr>
          <p:nvPr>
            <p:ph type="title"/>
          </p:nvPr>
        </p:nvSpPr>
        <p:spPr/>
        <p:txBody>
          <a:bodyPr/>
          <a:lstStyle/>
          <a:p>
            <a:pPr eaLnBrk="1" hangingPunct="1"/>
            <a:r>
              <a:rPr lang="da-DK" dirty="0" smtClean="0">
                <a:latin typeface="Calibri" charset="0"/>
              </a:rPr>
              <a:t>Front page – 3 options</a:t>
            </a:r>
            <a:endParaRPr lang="da-DK" dirty="0">
              <a:latin typeface="Calibri" charset="0"/>
            </a:endParaRPr>
          </a:p>
        </p:txBody>
      </p:sp>
      <p:sp>
        <p:nvSpPr>
          <p:cNvPr id="3" name="Pladsholder til indhold 2"/>
          <p:cNvSpPr>
            <a:spLocks noGrp="1"/>
          </p:cNvSpPr>
          <p:nvPr>
            <p:ph idx="1"/>
          </p:nvPr>
        </p:nvSpPr>
        <p:spPr/>
        <p:txBody>
          <a:bodyPr rtlCol="0">
            <a:normAutofit/>
          </a:bodyPr>
          <a:lstStyle/>
          <a:p>
            <a:pPr marL="457200" lvl="1" indent="0">
              <a:buNone/>
              <a:defRPr/>
            </a:pPr>
            <a:endParaRPr lang="da-DK" sz="2600" b="1" dirty="0" smtClean="0"/>
          </a:p>
          <a:p>
            <a:pPr marL="457200" lvl="1" indent="0">
              <a:buNone/>
              <a:defRPr/>
            </a:pPr>
            <a:r>
              <a:rPr lang="da-DK" sz="2600" b="1" dirty="0" smtClean="0"/>
              <a:t> </a:t>
            </a:r>
          </a:p>
          <a:p>
            <a:pPr marL="457200" lvl="1" indent="0">
              <a:buNone/>
              <a:defRPr/>
            </a:pPr>
            <a:endParaRPr lang="da-DK" sz="2600" b="1" dirty="0" smtClean="0"/>
          </a:p>
          <a:p>
            <a:pPr marL="457200" lvl="1" indent="0">
              <a:buNone/>
              <a:defRPr/>
            </a:pPr>
            <a:endParaRPr lang="da-DK" sz="2200" b="1" dirty="0" smtClean="0"/>
          </a:p>
          <a:p>
            <a:pPr marL="457200" lvl="1" indent="0">
              <a:buNone/>
              <a:defRPr/>
            </a:pPr>
            <a:endParaRPr lang="da-DK" sz="2600" b="1" dirty="0" smtClean="0"/>
          </a:p>
          <a:p>
            <a:pPr lvl="1">
              <a:buFont typeface="Arial"/>
              <a:buChar char="•"/>
              <a:defRPr/>
            </a:pPr>
            <a:endParaRPr lang="da-DK" sz="2600" b="1" dirty="0" smtClean="0"/>
          </a:p>
          <a:p>
            <a:pPr lvl="1">
              <a:buFont typeface="Arial"/>
              <a:buChar char="•"/>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sp>
        <p:nvSpPr>
          <p:cNvPr id="11" name="Tekstboks 10"/>
          <p:cNvSpPr txBox="1"/>
          <p:nvPr/>
        </p:nvSpPr>
        <p:spPr>
          <a:xfrm>
            <a:off x="309864" y="4693765"/>
            <a:ext cx="8352928" cy="1615827"/>
          </a:xfrm>
          <a:prstGeom prst="rect">
            <a:avLst/>
          </a:prstGeom>
          <a:noFill/>
        </p:spPr>
        <p:txBody>
          <a:bodyPr wrap="square" rtlCol="0">
            <a:spAutoFit/>
          </a:bodyPr>
          <a:lstStyle/>
          <a:p>
            <a:pPr>
              <a:lnSpc>
                <a:spcPct val="150000"/>
              </a:lnSpc>
            </a:pPr>
            <a:r>
              <a:rPr lang="en-US" dirty="0"/>
              <a:t> </a:t>
            </a:r>
            <a:r>
              <a:rPr lang="en-US" dirty="0" smtClean="0"/>
              <a:t>  N</a:t>
            </a:r>
            <a:r>
              <a:rPr lang="en-US" sz="1600" dirty="0" smtClean="0"/>
              <a:t>ot started, data entry not possible (day forms, follow-up form)</a:t>
            </a:r>
          </a:p>
          <a:p>
            <a:pPr>
              <a:lnSpc>
                <a:spcPct val="150000"/>
              </a:lnSpc>
            </a:pPr>
            <a:r>
              <a:rPr lang="en-US" sz="1600" dirty="0" smtClean="0"/>
              <a:t>   Form is scheduled. In this state data entry is possible if necessary (discharge/withdrawal) </a:t>
            </a:r>
          </a:p>
          <a:p>
            <a:pPr>
              <a:lnSpc>
                <a:spcPct val="150000"/>
              </a:lnSpc>
            </a:pPr>
            <a:r>
              <a:rPr lang="en-US" sz="1600" dirty="0" smtClean="0"/>
              <a:t>   Data entry possible/started but incomplete</a:t>
            </a:r>
          </a:p>
          <a:p>
            <a:pPr>
              <a:lnSpc>
                <a:spcPct val="150000"/>
              </a:lnSpc>
            </a:pPr>
            <a:r>
              <a:rPr lang="en-US" sz="1600" dirty="0" smtClean="0"/>
              <a:t>   Completed</a:t>
            </a:r>
            <a:r>
              <a:rPr lang="en-GB" sz="1600" dirty="0"/>
              <a:t>  </a:t>
            </a:r>
            <a:endParaRPr lang="en-US" sz="1600" dirty="0" smtClean="0"/>
          </a:p>
        </p:txBody>
      </p:sp>
      <p:pic>
        <p:nvPicPr>
          <p:cNvPr id="12" name="Billede 11" descr="https://cric.ctu.dk/OpenClinica-web2/images/icon_NotStarted.gif"/>
          <p:cNvPicPr/>
          <p:nvPr/>
        </p:nvPicPr>
        <p:blipFill>
          <a:blip r:embed="rId4">
            <a:extLst>
              <a:ext uri="{28A0092B-C50C-407E-A947-70E740481C1C}">
                <a14:useLocalDpi xmlns:a14="http://schemas.microsoft.com/office/drawing/2010/main" val="0"/>
              </a:ext>
            </a:extLst>
          </a:blip>
          <a:srcRect/>
          <a:stretch>
            <a:fillRect/>
          </a:stretch>
        </p:blipFill>
        <p:spPr bwMode="auto">
          <a:xfrm>
            <a:off x="307324" y="4940027"/>
            <a:ext cx="161925" cy="142875"/>
          </a:xfrm>
          <a:prstGeom prst="rect">
            <a:avLst/>
          </a:prstGeom>
          <a:noFill/>
          <a:ln>
            <a:noFill/>
          </a:ln>
        </p:spPr>
      </p:pic>
      <p:pic>
        <p:nvPicPr>
          <p:cNvPr id="13" name="Billede 12" descr="https://cric.ctu.dk/OpenClinica-web2/images/icon_Scheduled.gif"/>
          <p:cNvPicPr/>
          <p:nvPr/>
        </p:nvPicPr>
        <p:blipFill>
          <a:blip r:embed="rId5">
            <a:extLst>
              <a:ext uri="{28A0092B-C50C-407E-A947-70E740481C1C}">
                <a14:useLocalDpi xmlns:a14="http://schemas.microsoft.com/office/drawing/2010/main" val="0"/>
              </a:ext>
            </a:extLst>
          </a:blip>
          <a:srcRect/>
          <a:stretch>
            <a:fillRect/>
          </a:stretch>
        </p:blipFill>
        <p:spPr bwMode="auto">
          <a:xfrm>
            <a:off x="307323" y="5287890"/>
            <a:ext cx="161925" cy="142875"/>
          </a:xfrm>
          <a:prstGeom prst="rect">
            <a:avLst/>
          </a:prstGeom>
          <a:noFill/>
          <a:ln>
            <a:noFill/>
          </a:ln>
        </p:spPr>
      </p:pic>
      <p:pic>
        <p:nvPicPr>
          <p:cNvPr id="14" name="Picture 3" descr="C:\Users\ctu-je\Desktop\icon_InitialDE.gif"/>
          <p:cNvPicPr/>
          <p:nvPr/>
        </p:nvPicPr>
        <p:blipFill>
          <a:blip r:embed="rId6" cstate="print"/>
          <a:srcRect/>
          <a:stretch>
            <a:fillRect/>
          </a:stretch>
        </p:blipFill>
        <p:spPr bwMode="auto">
          <a:xfrm>
            <a:off x="309864" y="5661248"/>
            <a:ext cx="159385" cy="138430"/>
          </a:xfrm>
          <a:prstGeom prst="rect">
            <a:avLst/>
          </a:prstGeom>
          <a:noFill/>
          <a:ln w="9525">
            <a:noFill/>
            <a:miter lim="800000"/>
            <a:headEnd/>
            <a:tailEnd/>
          </a:ln>
        </p:spPr>
      </p:pic>
      <p:pic>
        <p:nvPicPr>
          <p:cNvPr id="15" name="Picture 4" descr="C:\Users\ctu-je\Desktop\icon_DEcomplete.gif"/>
          <p:cNvPicPr/>
          <p:nvPr/>
        </p:nvPicPr>
        <p:blipFill>
          <a:blip r:embed="rId7" cstate="print"/>
          <a:srcRect/>
          <a:stretch>
            <a:fillRect/>
          </a:stretch>
        </p:blipFill>
        <p:spPr bwMode="auto">
          <a:xfrm>
            <a:off x="314944" y="6021288"/>
            <a:ext cx="159385" cy="138430"/>
          </a:xfrm>
          <a:prstGeom prst="rect">
            <a:avLst/>
          </a:prstGeom>
          <a:noFill/>
          <a:ln w="9525">
            <a:noFill/>
            <a:miter lim="800000"/>
            <a:headEnd/>
            <a:tailEnd/>
          </a:ln>
        </p:spPr>
      </p:pic>
      <p:cxnSp>
        <p:nvCxnSpPr>
          <p:cNvPr id="17" name="Lige pilforbindelse 16"/>
          <p:cNvCxnSpPr/>
          <p:nvPr/>
        </p:nvCxnSpPr>
        <p:spPr>
          <a:xfrm flipH="1">
            <a:off x="6504931" y="2113231"/>
            <a:ext cx="313055" cy="361950"/>
          </a:xfrm>
          <a:prstGeom prst="straightConnector1">
            <a:avLst/>
          </a:prstGeom>
          <a:noFill/>
          <a:ln w="38100" cap="flat" cmpd="sng" algn="ctr">
            <a:solidFill>
              <a:srgbClr val="FF0000"/>
            </a:solidFill>
            <a:prstDash val="solid"/>
            <a:miter lim="800000"/>
            <a:tailEnd type="arrow"/>
          </a:ln>
          <a:effectLst/>
        </p:spPr>
      </p:cxnSp>
      <p:cxnSp>
        <p:nvCxnSpPr>
          <p:cNvPr id="18" name="Lige pilforbindelse 17"/>
          <p:cNvCxnSpPr/>
          <p:nvPr/>
        </p:nvCxnSpPr>
        <p:spPr>
          <a:xfrm flipH="1" flipV="1">
            <a:off x="7654501" y="4353592"/>
            <a:ext cx="646716" cy="181755"/>
          </a:xfrm>
          <a:prstGeom prst="straightConnector1">
            <a:avLst/>
          </a:prstGeom>
          <a:noFill/>
          <a:ln w="38100" cap="flat" cmpd="sng" algn="ctr">
            <a:solidFill>
              <a:srgbClr val="FF0000"/>
            </a:solidFill>
            <a:prstDash val="solid"/>
            <a:miter lim="800000"/>
            <a:tailEnd type="arrow"/>
          </a:ln>
          <a:effectLst/>
        </p:spPr>
      </p:cxnSp>
      <p:sp>
        <p:nvSpPr>
          <p:cNvPr id="20" name="Tekstboks 1"/>
          <p:cNvSpPr txBox="1"/>
          <p:nvPr/>
        </p:nvSpPr>
        <p:spPr>
          <a:xfrm>
            <a:off x="2593383" y="1518850"/>
            <a:ext cx="2338657" cy="286235"/>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b="1" dirty="0" smtClean="0">
                <a:latin typeface="Arial"/>
                <a:ea typeface="Calibri"/>
                <a:cs typeface="Times New Roman"/>
              </a:rPr>
              <a:t>1. Screening and randomisation</a:t>
            </a:r>
            <a:endParaRPr lang="en-GB" sz="1100" b="1" dirty="0">
              <a:effectLst/>
              <a:ea typeface="Calibri"/>
              <a:cs typeface="Times New Roman"/>
            </a:endParaRPr>
          </a:p>
        </p:txBody>
      </p:sp>
      <p:sp>
        <p:nvSpPr>
          <p:cNvPr id="21" name="Tekstboks 1"/>
          <p:cNvSpPr txBox="1"/>
          <p:nvPr/>
        </p:nvSpPr>
        <p:spPr>
          <a:xfrm>
            <a:off x="6155468" y="1648020"/>
            <a:ext cx="1652374" cy="31413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da-DK" sz="1100" b="1" dirty="0">
                <a:latin typeface="Arial"/>
                <a:ea typeface="Calibri"/>
                <a:cs typeface="Times New Roman"/>
              </a:rPr>
              <a:t>2</a:t>
            </a:r>
            <a:r>
              <a:rPr lang="da-DK" sz="1100" b="1" dirty="0" smtClean="0">
                <a:latin typeface="Arial"/>
                <a:ea typeface="Calibri"/>
                <a:cs typeface="Times New Roman"/>
              </a:rPr>
              <a:t>. Site </a:t>
            </a:r>
            <a:r>
              <a:rPr lang="en-GB" sz="1100" b="1" dirty="0" smtClean="0">
                <a:latin typeface="Arial"/>
                <a:ea typeface="Calibri"/>
                <a:cs typeface="Times New Roman"/>
              </a:rPr>
              <a:t>overview </a:t>
            </a:r>
            <a:endParaRPr lang="en-GB" sz="1100" b="1" dirty="0">
              <a:effectLst/>
              <a:ea typeface="Calibri"/>
              <a:cs typeface="Times New Roman"/>
            </a:endParaRPr>
          </a:p>
        </p:txBody>
      </p:sp>
      <p:sp>
        <p:nvSpPr>
          <p:cNvPr id="22" name="Tekstboks 1"/>
          <p:cNvSpPr txBox="1"/>
          <p:nvPr/>
        </p:nvSpPr>
        <p:spPr>
          <a:xfrm>
            <a:off x="6787108" y="4701968"/>
            <a:ext cx="1979712" cy="476117"/>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b="1" dirty="0" smtClean="0">
                <a:latin typeface="Arial"/>
                <a:ea typeface="Calibri"/>
                <a:cs typeface="Times New Roman"/>
              </a:rPr>
              <a:t>3. Go to ‘participant details’ for data entry</a:t>
            </a:r>
            <a:endParaRPr lang="en-GB" sz="1100" b="1" dirty="0">
              <a:effectLst/>
              <a:ea typeface="Calibri"/>
              <a:cs typeface="Times New Roman"/>
            </a:endParaRPr>
          </a:p>
        </p:txBody>
      </p:sp>
      <p:sp>
        <p:nvSpPr>
          <p:cNvPr id="25" name="Tekstboks 24"/>
          <p:cNvSpPr txBox="1"/>
          <p:nvPr/>
        </p:nvSpPr>
        <p:spPr>
          <a:xfrm>
            <a:off x="216265" y="4509099"/>
            <a:ext cx="990057" cy="369332"/>
          </a:xfrm>
          <a:prstGeom prst="rect">
            <a:avLst/>
          </a:prstGeom>
          <a:noFill/>
        </p:spPr>
        <p:txBody>
          <a:bodyPr wrap="square" rtlCol="0">
            <a:spAutoFit/>
          </a:bodyPr>
          <a:lstStyle/>
          <a:p>
            <a:r>
              <a:rPr lang="da-DK" b="1" dirty="0" smtClean="0"/>
              <a:t>ICONS:</a:t>
            </a:r>
            <a:endParaRPr lang="da-DK" b="1" dirty="0"/>
          </a:p>
        </p:txBody>
      </p:sp>
      <p:cxnSp>
        <p:nvCxnSpPr>
          <p:cNvPr id="16" name="Lige pilforbindelse 15"/>
          <p:cNvCxnSpPr/>
          <p:nvPr/>
        </p:nvCxnSpPr>
        <p:spPr>
          <a:xfrm rot="16200000" flipH="1">
            <a:off x="2100535" y="1801358"/>
            <a:ext cx="664111" cy="321585"/>
          </a:xfrm>
          <a:prstGeom prst="straightConnector1">
            <a:avLst/>
          </a:prstGeom>
          <a:noFill/>
          <a:ln w="38100" cap="flat" cmpd="sng" algn="ctr">
            <a:solidFill>
              <a:srgbClr val="FF0000"/>
            </a:solidFill>
            <a:prstDash val="solid"/>
            <a:miter lim="800000"/>
            <a:tailEnd type="arrow"/>
          </a:ln>
          <a:effectLst/>
        </p:spPr>
      </p:cxnSp>
      <p:pic>
        <p:nvPicPr>
          <p:cNvPr id="24" name="Billede 23"/>
          <p:cNvPicPr>
            <a:picLocks noChangeAspect="1"/>
          </p:cNvPicPr>
          <p:nvPr/>
        </p:nvPicPr>
        <p:blipFill rotWithShape="1">
          <a:blip r:embed="rId8" cstate="print">
            <a:extLst>
              <a:ext uri="{28A0092B-C50C-407E-A947-70E740481C1C}">
                <a14:useLocalDpi xmlns:a14="http://schemas.microsoft.com/office/drawing/2010/main" val="0"/>
              </a:ext>
            </a:extLst>
          </a:blip>
          <a:srcRect l="10055" t="12127" r="10582" b="11817"/>
          <a:stretch/>
        </p:blipFill>
        <p:spPr>
          <a:xfrm>
            <a:off x="7541205" y="120514"/>
            <a:ext cx="1228314" cy="1177134"/>
          </a:xfrm>
          <a:prstGeom prst="rect">
            <a:avLst/>
          </a:prstGeom>
        </p:spPr>
      </p:pic>
    </p:spTree>
    <p:extLst>
      <p:ext uri="{BB962C8B-B14F-4D97-AF65-F5344CB8AC3E}">
        <p14:creationId xmlns:p14="http://schemas.microsoft.com/office/powerpoint/2010/main" val="1396480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38056"/>
            <a:ext cx="8139815" cy="2423130"/>
          </a:xfrm>
          <a:prstGeom prst="rect">
            <a:avLst/>
          </a:prstGeom>
          <a:noFill/>
          <a:ln>
            <a:noFill/>
          </a:ln>
        </p:spPr>
      </p:pic>
      <p:sp>
        <p:nvSpPr>
          <p:cNvPr id="21505" name="Titel 1"/>
          <p:cNvSpPr>
            <a:spLocks noGrp="1"/>
          </p:cNvSpPr>
          <p:nvPr>
            <p:ph type="title"/>
          </p:nvPr>
        </p:nvSpPr>
        <p:spPr/>
        <p:txBody>
          <a:bodyPr>
            <a:normAutofit/>
          </a:bodyPr>
          <a:lstStyle/>
          <a:p>
            <a:pPr eaLnBrk="1" hangingPunct="1"/>
            <a:r>
              <a:rPr lang="en-GB" sz="4000" dirty="0" smtClean="0">
                <a:latin typeface="Calibri" charset="0"/>
              </a:rPr>
              <a:t>1. Front page – screening</a:t>
            </a:r>
            <a:endParaRPr lang="en-GB" sz="4000" dirty="0">
              <a:latin typeface="Calibri" charset="0"/>
            </a:endParaRPr>
          </a:p>
        </p:txBody>
      </p:sp>
      <p:sp>
        <p:nvSpPr>
          <p:cNvPr id="3" name="Pladsholder til indhold 2"/>
          <p:cNvSpPr>
            <a:spLocks noGrp="1"/>
          </p:cNvSpPr>
          <p:nvPr>
            <p:ph idx="1"/>
          </p:nvPr>
        </p:nvSpPr>
        <p:spPr/>
        <p:txBody>
          <a:bodyPr rtlCol="0">
            <a:normAutofit/>
          </a:bodyPr>
          <a:lstStyle/>
          <a:p>
            <a:pPr marL="457200" lvl="1" indent="0">
              <a:buNone/>
              <a:defRPr/>
            </a:pPr>
            <a:endParaRPr lang="da-DK" sz="2600" b="1" dirty="0" smtClean="0"/>
          </a:p>
          <a:p>
            <a:pPr marL="457200" lvl="1" indent="0">
              <a:buNone/>
              <a:defRPr/>
            </a:pPr>
            <a:r>
              <a:rPr lang="da-DK" sz="2600" b="1" dirty="0" smtClean="0"/>
              <a:t> </a:t>
            </a:r>
          </a:p>
          <a:p>
            <a:pPr marL="457200" lvl="1" indent="0">
              <a:buNone/>
              <a:defRPr/>
            </a:pPr>
            <a:endParaRPr lang="da-DK" sz="2600" b="1" dirty="0" smtClean="0"/>
          </a:p>
          <a:p>
            <a:pPr marL="457200" lvl="1" indent="0">
              <a:buNone/>
              <a:defRPr/>
            </a:pPr>
            <a:endParaRPr lang="da-DK" sz="2200" b="1" dirty="0" smtClean="0"/>
          </a:p>
          <a:p>
            <a:pPr marL="457200" lvl="1" indent="0">
              <a:buNone/>
              <a:defRPr/>
            </a:pPr>
            <a:endParaRPr lang="da-DK" sz="2600" b="1" dirty="0" smtClean="0"/>
          </a:p>
          <a:p>
            <a:pPr lvl="1">
              <a:buFont typeface="Arial"/>
              <a:buChar char="•"/>
              <a:defRPr/>
            </a:pPr>
            <a:endParaRPr lang="da-DK" sz="2600" b="1" dirty="0" smtClean="0"/>
          </a:p>
          <a:p>
            <a:pPr lvl="1">
              <a:buFont typeface="Arial"/>
              <a:buChar char="•"/>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cxnSp>
        <p:nvCxnSpPr>
          <p:cNvPr id="10" name="Lige pilforbindelse 9"/>
          <p:cNvCxnSpPr/>
          <p:nvPr/>
        </p:nvCxnSpPr>
        <p:spPr>
          <a:xfrm flipH="1">
            <a:off x="3059832" y="1901827"/>
            <a:ext cx="313055" cy="361950"/>
          </a:xfrm>
          <a:prstGeom prst="straightConnector1">
            <a:avLst/>
          </a:prstGeom>
          <a:noFill/>
          <a:ln w="38100" cap="flat" cmpd="sng" algn="ctr">
            <a:solidFill>
              <a:srgbClr val="FF0000"/>
            </a:solidFill>
            <a:prstDash val="solid"/>
            <a:miter lim="800000"/>
            <a:tailEnd type="arrow"/>
          </a:ln>
          <a:effectLst/>
        </p:spPr>
      </p:cxnSp>
      <p:sp>
        <p:nvSpPr>
          <p:cNvPr id="11" name="Tekstboks 1"/>
          <p:cNvSpPr txBox="1"/>
          <p:nvPr/>
        </p:nvSpPr>
        <p:spPr>
          <a:xfrm>
            <a:off x="1763688" y="4725144"/>
            <a:ext cx="4325170" cy="1224136"/>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2000" b="1" dirty="0" smtClean="0">
                <a:latin typeface="Arial"/>
                <a:ea typeface="Calibri"/>
                <a:cs typeface="Times New Roman"/>
              </a:rPr>
              <a:t>For more information, please see the presentation about screening and randomisation</a:t>
            </a:r>
            <a:endParaRPr lang="en-GB" sz="2000" b="1" dirty="0">
              <a:effectLst/>
              <a:ea typeface="Calibri"/>
              <a:cs typeface="Times New Roman"/>
            </a:endParaRPr>
          </a:p>
        </p:txBody>
      </p:sp>
      <p:pic>
        <p:nvPicPr>
          <p:cNvPr id="13" name="Billede 12"/>
          <p:cNvPicPr>
            <a:picLocks noChangeAspect="1"/>
          </p:cNvPicPr>
          <p:nvPr/>
        </p:nvPicPr>
        <p:blipFill rotWithShape="1">
          <a:blip r:embed="rId4" cstate="print">
            <a:extLst>
              <a:ext uri="{28A0092B-C50C-407E-A947-70E740481C1C}">
                <a14:useLocalDpi xmlns:a14="http://schemas.microsoft.com/office/drawing/2010/main" val="0"/>
              </a:ext>
            </a:extLst>
          </a:blip>
          <a:srcRect l="10055" t="12127" r="10582" b="11817"/>
          <a:stretch/>
        </p:blipFill>
        <p:spPr>
          <a:xfrm>
            <a:off x="7541205" y="120514"/>
            <a:ext cx="1228314" cy="1177134"/>
          </a:xfrm>
          <a:prstGeom prst="rect">
            <a:avLst/>
          </a:prstGeom>
        </p:spPr>
      </p:pic>
    </p:spTree>
    <p:extLst>
      <p:ext uri="{BB962C8B-B14F-4D97-AF65-F5344CB8AC3E}">
        <p14:creationId xmlns:p14="http://schemas.microsoft.com/office/powerpoint/2010/main" val="521835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38056"/>
            <a:ext cx="8139815" cy="2423130"/>
          </a:xfrm>
          <a:prstGeom prst="rect">
            <a:avLst/>
          </a:prstGeom>
          <a:noFill/>
          <a:ln>
            <a:noFill/>
          </a:ln>
        </p:spPr>
      </p:pic>
      <p:sp>
        <p:nvSpPr>
          <p:cNvPr id="21505" name="Titel 1"/>
          <p:cNvSpPr>
            <a:spLocks noGrp="1"/>
          </p:cNvSpPr>
          <p:nvPr>
            <p:ph type="title"/>
          </p:nvPr>
        </p:nvSpPr>
        <p:spPr/>
        <p:txBody>
          <a:bodyPr>
            <a:normAutofit/>
          </a:bodyPr>
          <a:lstStyle/>
          <a:p>
            <a:pPr eaLnBrk="1" hangingPunct="1"/>
            <a:r>
              <a:rPr lang="en-GB" sz="3800" dirty="0" smtClean="0">
                <a:latin typeface="Calibri" charset="0"/>
              </a:rPr>
              <a:t>2. Front page – site overview</a:t>
            </a:r>
            <a:endParaRPr lang="en-GB" sz="3800" dirty="0">
              <a:latin typeface="Calibri" charset="0"/>
            </a:endParaRPr>
          </a:p>
        </p:txBody>
      </p:sp>
      <p:sp>
        <p:nvSpPr>
          <p:cNvPr id="3" name="Pladsholder til indhold 2"/>
          <p:cNvSpPr>
            <a:spLocks noGrp="1"/>
          </p:cNvSpPr>
          <p:nvPr>
            <p:ph idx="1"/>
          </p:nvPr>
        </p:nvSpPr>
        <p:spPr/>
        <p:txBody>
          <a:bodyPr rtlCol="0">
            <a:normAutofit/>
          </a:bodyPr>
          <a:lstStyle/>
          <a:p>
            <a:pPr marL="457200" lvl="1" indent="0">
              <a:buNone/>
              <a:defRPr/>
            </a:pPr>
            <a:endParaRPr lang="da-DK" sz="2600" b="1" dirty="0" smtClean="0"/>
          </a:p>
          <a:p>
            <a:pPr marL="457200" lvl="1" indent="0">
              <a:buNone/>
              <a:defRPr/>
            </a:pPr>
            <a:r>
              <a:rPr lang="da-DK" sz="2600" b="1" dirty="0" smtClean="0"/>
              <a:t> </a:t>
            </a:r>
          </a:p>
          <a:p>
            <a:pPr marL="457200" lvl="1" indent="0">
              <a:buNone/>
              <a:defRPr/>
            </a:pPr>
            <a:endParaRPr lang="da-DK" sz="2600" b="1" dirty="0" smtClean="0"/>
          </a:p>
          <a:p>
            <a:pPr marL="457200" lvl="1" indent="0">
              <a:buNone/>
              <a:defRPr/>
            </a:pPr>
            <a:endParaRPr lang="da-DK" sz="2200" b="1" dirty="0" smtClean="0"/>
          </a:p>
          <a:p>
            <a:pPr marL="457200" lvl="1" indent="0">
              <a:buNone/>
              <a:defRPr/>
            </a:pPr>
            <a:endParaRPr lang="da-DK" sz="2600" b="1" dirty="0" smtClean="0"/>
          </a:p>
          <a:p>
            <a:pPr lvl="1">
              <a:buFont typeface="Arial"/>
              <a:buChar char="•"/>
              <a:defRPr/>
            </a:pPr>
            <a:endParaRPr lang="da-DK" sz="2600" b="1" dirty="0" smtClean="0"/>
          </a:p>
          <a:p>
            <a:pPr lvl="1">
              <a:buFont typeface="Arial"/>
              <a:buChar char="•"/>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cxnSp>
        <p:nvCxnSpPr>
          <p:cNvPr id="10" name="Lige pilforbindelse 9"/>
          <p:cNvCxnSpPr/>
          <p:nvPr/>
        </p:nvCxnSpPr>
        <p:spPr>
          <a:xfrm flipH="1">
            <a:off x="6270201" y="1927226"/>
            <a:ext cx="313055" cy="361950"/>
          </a:xfrm>
          <a:prstGeom prst="straightConnector1">
            <a:avLst/>
          </a:prstGeom>
          <a:noFill/>
          <a:ln w="38100" cap="flat" cmpd="sng" algn="ctr">
            <a:solidFill>
              <a:srgbClr val="FF0000"/>
            </a:solidFill>
            <a:prstDash val="solid"/>
            <a:miter lim="800000"/>
            <a:tailEnd type="arrow"/>
          </a:ln>
          <a:effectLst/>
        </p:spPr>
      </p:cxnSp>
      <p:pic>
        <p:nvPicPr>
          <p:cNvPr id="11" name="Billede 10"/>
          <p:cNvPicPr>
            <a:picLocks noChangeAspect="1"/>
          </p:cNvPicPr>
          <p:nvPr/>
        </p:nvPicPr>
        <p:blipFill rotWithShape="1">
          <a:blip r:embed="rId4" cstate="print">
            <a:extLst>
              <a:ext uri="{28A0092B-C50C-407E-A947-70E740481C1C}">
                <a14:useLocalDpi xmlns:a14="http://schemas.microsoft.com/office/drawing/2010/main" val="0"/>
              </a:ext>
            </a:extLst>
          </a:blip>
          <a:srcRect l="10055" t="12127" r="10582" b="11817"/>
          <a:stretch/>
        </p:blipFill>
        <p:spPr>
          <a:xfrm>
            <a:off x="7541205" y="120514"/>
            <a:ext cx="1228314" cy="1177134"/>
          </a:xfrm>
          <a:prstGeom prst="rect">
            <a:avLst/>
          </a:prstGeom>
        </p:spPr>
      </p:pic>
    </p:spTree>
    <p:extLst>
      <p:ext uri="{BB962C8B-B14F-4D97-AF65-F5344CB8AC3E}">
        <p14:creationId xmlns:p14="http://schemas.microsoft.com/office/powerpoint/2010/main" val="1929036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lede 17"/>
          <p:cNvPicPr/>
          <p:nvPr/>
        </p:nvPicPr>
        <p:blipFill rotWithShape="1">
          <a:blip r:embed="rId3">
            <a:extLst>
              <a:ext uri="{28A0092B-C50C-407E-A947-70E740481C1C}">
                <a14:useLocalDpi xmlns:a14="http://schemas.microsoft.com/office/drawing/2010/main" val="0"/>
              </a:ext>
            </a:extLst>
          </a:blip>
          <a:srcRect t="9068" r="65982" b="62694"/>
          <a:stretch/>
        </p:blipFill>
        <p:spPr bwMode="auto">
          <a:xfrm>
            <a:off x="2483768" y="1735138"/>
            <a:ext cx="5434719" cy="2443435"/>
          </a:xfrm>
          <a:prstGeom prst="rect">
            <a:avLst/>
          </a:prstGeom>
          <a:ln>
            <a:noFill/>
          </a:ln>
          <a:extLst>
            <a:ext uri="{53640926-AAD7-44D8-BBD7-CCE9431645EC}">
              <a14:shadowObscured xmlns:a14="http://schemas.microsoft.com/office/drawing/2010/main"/>
            </a:ext>
          </a:extLst>
        </p:spPr>
      </p:pic>
      <p:sp>
        <p:nvSpPr>
          <p:cNvPr id="21505" name="Titel 1"/>
          <p:cNvSpPr>
            <a:spLocks noGrp="1"/>
          </p:cNvSpPr>
          <p:nvPr>
            <p:ph type="title"/>
          </p:nvPr>
        </p:nvSpPr>
        <p:spPr/>
        <p:txBody>
          <a:bodyPr/>
          <a:lstStyle/>
          <a:p>
            <a:pPr eaLnBrk="1" hangingPunct="1"/>
            <a:r>
              <a:rPr lang="en-GB" dirty="0" smtClean="0">
                <a:latin typeface="Calibri" charset="0"/>
              </a:rPr>
              <a:t>Site overview</a:t>
            </a:r>
            <a:endParaRPr lang="en-GB" dirty="0">
              <a:latin typeface="Calibri" charset="0"/>
            </a:endParaRPr>
          </a:p>
        </p:txBody>
      </p:sp>
      <p:sp>
        <p:nvSpPr>
          <p:cNvPr id="3" name="Pladsholder til indhold 2"/>
          <p:cNvSpPr>
            <a:spLocks noGrp="1"/>
          </p:cNvSpPr>
          <p:nvPr>
            <p:ph idx="1"/>
          </p:nvPr>
        </p:nvSpPr>
        <p:spPr/>
        <p:txBody>
          <a:bodyPr rtlCol="0">
            <a:normAutofit/>
          </a:bodyPr>
          <a:lstStyle/>
          <a:p>
            <a:pPr marL="457200" lvl="1" indent="0">
              <a:buNone/>
              <a:defRPr/>
            </a:pPr>
            <a:endParaRPr lang="da-DK" sz="2600" b="1" dirty="0" smtClean="0"/>
          </a:p>
          <a:p>
            <a:pPr marL="457200" lvl="1" indent="0">
              <a:buNone/>
              <a:defRPr/>
            </a:pPr>
            <a:r>
              <a:rPr lang="da-DK" sz="2600" b="1" dirty="0" smtClean="0"/>
              <a:t> </a:t>
            </a:r>
          </a:p>
          <a:p>
            <a:pPr marL="457200" lvl="1" indent="0">
              <a:buNone/>
              <a:defRPr/>
            </a:pPr>
            <a:endParaRPr lang="da-DK" sz="2600" b="1" dirty="0" smtClean="0"/>
          </a:p>
          <a:p>
            <a:pPr marL="457200" lvl="1" indent="0">
              <a:buNone/>
              <a:defRPr/>
            </a:pPr>
            <a:endParaRPr lang="da-DK" sz="2200" b="1" dirty="0" smtClean="0"/>
          </a:p>
          <a:p>
            <a:pPr marL="457200" lvl="1" indent="0">
              <a:buNone/>
              <a:defRPr/>
            </a:pPr>
            <a:endParaRPr lang="da-DK" sz="2600" b="1" dirty="0" smtClean="0"/>
          </a:p>
          <a:p>
            <a:pPr marL="457200" lvl="1" indent="0">
              <a:buNone/>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cxnSp>
        <p:nvCxnSpPr>
          <p:cNvPr id="16" name="Lige pilforbindelse 15"/>
          <p:cNvCxnSpPr/>
          <p:nvPr/>
        </p:nvCxnSpPr>
        <p:spPr>
          <a:xfrm flipH="1" flipV="1">
            <a:off x="6012160" y="3992461"/>
            <a:ext cx="504056" cy="345822"/>
          </a:xfrm>
          <a:prstGeom prst="straightConnector1">
            <a:avLst/>
          </a:prstGeom>
          <a:noFill/>
          <a:ln w="38100" cap="flat" cmpd="sng" algn="ctr">
            <a:solidFill>
              <a:srgbClr val="FF0000"/>
            </a:solidFill>
            <a:prstDash val="solid"/>
            <a:miter lim="800000"/>
            <a:tailEnd type="arrow"/>
          </a:ln>
          <a:effectLst/>
        </p:spPr>
      </p:cxnSp>
      <p:sp>
        <p:nvSpPr>
          <p:cNvPr id="12" name="Tekstboks 11"/>
          <p:cNvSpPr txBox="1"/>
          <p:nvPr/>
        </p:nvSpPr>
        <p:spPr>
          <a:xfrm>
            <a:off x="4890864" y="4535542"/>
            <a:ext cx="2746648" cy="52322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smtClean="0"/>
              <a:t>Point at       (without clicking) to see start and end date of the form</a:t>
            </a:r>
            <a:endParaRPr lang="da-DK" sz="1400" b="1" dirty="0"/>
          </a:p>
        </p:txBody>
      </p:sp>
      <p:pic>
        <p:nvPicPr>
          <p:cNvPr id="21" name="Billede 20" descr="https://cric.ctu.dk/OpenClinica-web2/images/icon_InitialDE.gif"/>
          <p:cNvPicPr/>
          <p:nvPr/>
        </p:nvPicPr>
        <p:blipFill>
          <a:blip r:embed="rId4">
            <a:extLst>
              <a:ext uri="{28A0092B-C50C-407E-A947-70E740481C1C}">
                <a14:useLocalDpi xmlns:a14="http://schemas.microsoft.com/office/drawing/2010/main" val="0"/>
              </a:ext>
            </a:extLst>
          </a:blip>
          <a:srcRect/>
          <a:stretch>
            <a:fillRect/>
          </a:stretch>
        </p:blipFill>
        <p:spPr bwMode="auto">
          <a:xfrm>
            <a:off x="5612770" y="4621619"/>
            <a:ext cx="161925" cy="142875"/>
          </a:xfrm>
          <a:prstGeom prst="rect">
            <a:avLst/>
          </a:prstGeom>
          <a:noFill/>
          <a:ln>
            <a:noFill/>
          </a:ln>
        </p:spPr>
      </p:pic>
      <p:sp>
        <p:nvSpPr>
          <p:cNvPr id="15" name="Tekstboks 14"/>
          <p:cNvSpPr txBox="1"/>
          <p:nvPr/>
        </p:nvSpPr>
        <p:spPr>
          <a:xfrm>
            <a:off x="626071" y="2956855"/>
            <a:ext cx="1857697" cy="52322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t>Click the participant ID to highlight the row </a:t>
            </a:r>
            <a:endParaRPr lang="da-DK" sz="1400" b="1" dirty="0">
              <a:effectLst/>
            </a:endParaRPr>
          </a:p>
        </p:txBody>
      </p:sp>
      <p:cxnSp>
        <p:nvCxnSpPr>
          <p:cNvPr id="23" name="Lige pilforbindelse 22"/>
          <p:cNvCxnSpPr/>
          <p:nvPr/>
        </p:nvCxnSpPr>
        <p:spPr>
          <a:xfrm>
            <a:off x="2128527" y="3530481"/>
            <a:ext cx="552599" cy="170438"/>
          </a:xfrm>
          <a:prstGeom prst="straightConnector1">
            <a:avLst/>
          </a:prstGeom>
          <a:noFill/>
          <a:ln w="38100" cap="flat" cmpd="sng" algn="ctr">
            <a:solidFill>
              <a:srgbClr val="FF0000"/>
            </a:solidFill>
            <a:prstDash val="solid"/>
            <a:miter lim="800000"/>
            <a:tailEnd type="arrow"/>
          </a:ln>
          <a:effectLst/>
        </p:spPr>
      </p:cxnSp>
      <p:sp>
        <p:nvSpPr>
          <p:cNvPr id="19" name="Tekstboks 18"/>
          <p:cNvSpPr txBox="1"/>
          <p:nvPr/>
        </p:nvSpPr>
        <p:spPr>
          <a:xfrm>
            <a:off x="880926" y="4940027"/>
            <a:ext cx="1800200" cy="52322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smtClean="0"/>
              <a:t>Click       to enter the incomplete form</a:t>
            </a:r>
            <a:endParaRPr lang="da-DK" sz="1400" b="1" dirty="0"/>
          </a:p>
        </p:txBody>
      </p:sp>
      <p:pic>
        <p:nvPicPr>
          <p:cNvPr id="27" name="Billede 26" descr="https://cric.ctu.dk/OpenClinica-web2/images/icon_InitialDE.gif"/>
          <p:cNvPicPr/>
          <p:nvPr/>
        </p:nvPicPr>
        <p:blipFill>
          <a:blip r:embed="rId4">
            <a:extLst>
              <a:ext uri="{28A0092B-C50C-407E-A947-70E740481C1C}">
                <a14:useLocalDpi xmlns:a14="http://schemas.microsoft.com/office/drawing/2010/main" val="0"/>
              </a:ext>
            </a:extLst>
          </a:blip>
          <a:srcRect/>
          <a:stretch>
            <a:fillRect/>
          </a:stretch>
        </p:blipFill>
        <p:spPr bwMode="auto">
          <a:xfrm>
            <a:off x="1385739" y="5013176"/>
            <a:ext cx="161925" cy="142875"/>
          </a:xfrm>
          <a:prstGeom prst="rect">
            <a:avLst/>
          </a:prstGeom>
          <a:noFill/>
          <a:ln>
            <a:noFill/>
          </a:ln>
        </p:spPr>
      </p:pic>
      <p:pic>
        <p:nvPicPr>
          <p:cNvPr id="20" name="Billede 19"/>
          <p:cNvPicPr>
            <a:picLocks noChangeAspect="1"/>
          </p:cNvPicPr>
          <p:nvPr/>
        </p:nvPicPr>
        <p:blipFill rotWithShape="1">
          <a:blip r:embed="rId5" cstate="print">
            <a:extLst>
              <a:ext uri="{28A0092B-C50C-407E-A947-70E740481C1C}">
                <a14:useLocalDpi xmlns:a14="http://schemas.microsoft.com/office/drawing/2010/main" val="0"/>
              </a:ext>
            </a:extLst>
          </a:blip>
          <a:srcRect l="10055" t="12127" r="10582" b="11817"/>
          <a:stretch/>
        </p:blipFill>
        <p:spPr>
          <a:xfrm>
            <a:off x="7541205" y="120514"/>
            <a:ext cx="1228314" cy="1177134"/>
          </a:xfrm>
          <a:prstGeom prst="rect">
            <a:avLst/>
          </a:prstGeom>
        </p:spPr>
      </p:pic>
    </p:spTree>
    <p:extLst>
      <p:ext uri="{BB962C8B-B14F-4D97-AF65-F5344CB8AC3E}">
        <p14:creationId xmlns:p14="http://schemas.microsoft.com/office/powerpoint/2010/main" val="3512938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38056"/>
            <a:ext cx="8139815" cy="2423130"/>
          </a:xfrm>
          <a:prstGeom prst="rect">
            <a:avLst/>
          </a:prstGeom>
          <a:noFill/>
          <a:ln>
            <a:noFill/>
          </a:ln>
        </p:spPr>
      </p:pic>
      <p:sp>
        <p:nvSpPr>
          <p:cNvPr id="21505" name="Titel 1"/>
          <p:cNvSpPr>
            <a:spLocks noGrp="1"/>
          </p:cNvSpPr>
          <p:nvPr>
            <p:ph type="title"/>
          </p:nvPr>
        </p:nvSpPr>
        <p:spPr/>
        <p:txBody>
          <a:bodyPr/>
          <a:lstStyle/>
          <a:p>
            <a:r>
              <a:rPr lang="en-GB" dirty="0" smtClean="0">
                <a:latin typeface="Calibri" charset="0"/>
              </a:rPr>
              <a:t>3. Front page – </a:t>
            </a:r>
            <a:r>
              <a:rPr lang="da-DK" dirty="0">
                <a:latin typeface="Calibri" charset="0"/>
              </a:rPr>
              <a:t>data </a:t>
            </a:r>
            <a:r>
              <a:rPr lang="en-GB" dirty="0">
                <a:latin typeface="Calibri" charset="0"/>
              </a:rPr>
              <a:t>entry</a:t>
            </a:r>
          </a:p>
        </p:txBody>
      </p:sp>
      <p:sp>
        <p:nvSpPr>
          <p:cNvPr id="3" name="Pladsholder til indhold 2"/>
          <p:cNvSpPr>
            <a:spLocks noGrp="1"/>
          </p:cNvSpPr>
          <p:nvPr>
            <p:ph idx="1"/>
          </p:nvPr>
        </p:nvSpPr>
        <p:spPr/>
        <p:txBody>
          <a:bodyPr rtlCol="0">
            <a:normAutofit/>
          </a:bodyPr>
          <a:lstStyle/>
          <a:p>
            <a:pPr marL="457200" lvl="1" indent="0">
              <a:buNone/>
              <a:defRPr/>
            </a:pPr>
            <a:endParaRPr lang="da-DK" sz="2600" b="1" dirty="0" smtClean="0"/>
          </a:p>
          <a:p>
            <a:pPr marL="457200" lvl="1" indent="0">
              <a:buNone/>
              <a:defRPr/>
            </a:pPr>
            <a:r>
              <a:rPr lang="da-DK" sz="2600" b="1" dirty="0" smtClean="0"/>
              <a:t> </a:t>
            </a:r>
          </a:p>
          <a:p>
            <a:pPr marL="457200" lvl="1" indent="0">
              <a:buNone/>
              <a:defRPr/>
            </a:pPr>
            <a:endParaRPr lang="da-DK" sz="2600" b="1" dirty="0" smtClean="0"/>
          </a:p>
          <a:p>
            <a:pPr marL="457200" lvl="1" indent="0">
              <a:buNone/>
              <a:defRPr/>
            </a:pPr>
            <a:endParaRPr lang="da-DK" sz="2200" b="1" dirty="0" smtClean="0"/>
          </a:p>
          <a:p>
            <a:pPr marL="457200" lvl="1" indent="0">
              <a:buNone/>
              <a:defRPr/>
            </a:pPr>
            <a:endParaRPr lang="da-DK" sz="2600" b="1" dirty="0" smtClean="0"/>
          </a:p>
          <a:p>
            <a:pPr lvl="1">
              <a:buFont typeface="Arial"/>
              <a:buChar char="•"/>
              <a:defRPr/>
            </a:pPr>
            <a:endParaRPr lang="da-DK" sz="2600" b="1" dirty="0" smtClean="0"/>
          </a:p>
          <a:p>
            <a:pPr marL="457200" lvl="1" indent="0">
              <a:buNone/>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cxnSp>
        <p:nvCxnSpPr>
          <p:cNvPr id="11" name="Lige pilforbindelse 10"/>
          <p:cNvCxnSpPr/>
          <p:nvPr/>
        </p:nvCxnSpPr>
        <p:spPr>
          <a:xfrm flipH="1">
            <a:off x="8277590" y="3573016"/>
            <a:ext cx="491777" cy="0"/>
          </a:xfrm>
          <a:prstGeom prst="straightConnector1">
            <a:avLst/>
          </a:prstGeom>
          <a:noFill/>
          <a:ln w="38100" cap="flat" cmpd="sng" algn="ctr">
            <a:solidFill>
              <a:srgbClr val="FF0000"/>
            </a:solidFill>
            <a:prstDash val="solid"/>
            <a:miter lim="800000"/>
            <a:tailEnd type="arrow"/>
          </a:ln>
          <a:effectLst/>
        </p:spPr>
      </p:cxnSp>
      <p:sp>
        <p:nvSpPr>
          <p:cNvPr id="13" name="Tekstboks 12"/>
          <p:cNvSpPr txBox="1"/>
          <p:nvPr/>
        </p:nvSpPr>
        <p:spPr>
          <a:xfrm>
            <a:off x="827584" y="5013176"/>
            <a:ext cx="5184576" cy="307777"/>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smtClean="0"/>
              <a:t>Press the link to go to ‘participant details’ and data entry  in forms.</a:t>
            </a:r>
            <a:endParaRPr lang="da-DK" sz="1400" b="1" dirty="0">
              <a:effectLst/>
            </a:endParaRPr>
          </a:p>
        </p:txBody>
      </p:sp>
      <p:pic>
        <p:nvPicPr>
          <p:cNvPr id="14" name="Billede 13"/>
          <p:cNvPicPr>
            <a:picLocks noChangeAspect="1"/>
          </p:cNvPicPr>
          <p:nvPr/>
        </p:nvPicPr>
        <p:blipFill rotWithShape="1">
          <a:blip r:embed="rId4" cstate="print">
            <a:extLst>
              <a:ext uri="{28A0092B-C50C-407E-A947-70E740481C1C}">
                <a14:useLocalDpi xmlns:a14="http://schemas.microsoft.com/office/drawing/2010/main" val="0"/>
              </a:ext>
            </a:extLst>
          </a:blip>
          <a:srcRect l="10055" t="12127" r="10582" b="11817"/>
          <a:stretch/>
        </p:blipFill>
        <p:spPr>
          <a:xfrm>
            <a:off x="7541205" y="120514"/>
            <a:ext cx="1228314" cy="1177134"/>
          </a:xfrm>
          <a:prstGeom prst="rect">
            <a:avLst/>
          </a:prstGeom>
        </p:spPr>
      </p:pic>
    </p:spTree>
    <p:extLst>
      <p:ext uri="{BB962C8B-B14F-4D97-AF65-F5344CB8AC3E}">
        <p14:creationId xmlns:p14="http://schemas.microsoft.com/office/powerpoint/2010/main" val="1553516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TotalTime>
  <Words>1224</Words>
  <Application>Microsoft Office PowerPoint</Application>
  <PresentationFormat>Skærmshow (4:3)</PresentationFormat>
  <Paragraphs>254</Paragraphs>
  <Slides>28</Slides>
  <Notes>28</Notes>
  <HiddenSlides>0</HiddenSlides>
  <MMClips>0</MMClips>
  <ScaleCrop>false</ScaleCrop>
  <HeadingPairs>
    <vt:vector size="4" baseType="variant">
      <vt:variant>
        <vt:lpstr>Tema</vt:lpstr>
      </vt:variant>
      <vt:variant>
        <vt:i4>1</vt:i4>
      </vt:variant>
      <vt:variant>
        <vt:lpstr>Diastitler</vt:lpstr>
      </vt:variant>
      <vt:variant>
        <vt:i4>28</vt:i4>
      </vt:variant>
    </vt:vector>
  </HeadingPairs>
  <TitlesOfParts>
    <vt:vector size="29" baseType="lpstr">
      <vt:lpstr>Kontortema</vt:lpstr>
      <vt:lpstr>Stress Ulcer Prophylaxis in the Intensive Care Unit (SUP-ICU) Data entry</vt:lpstr>
      <vt:lpstr>Data entry</vt:lpstr>
      <vt:lpstr>Go to www.sup-icu.com</vt:lpstr>
      <vt:lpstr>Log in</vt:lpstr>
      <vt:lpstr>Front page – 3 options</vt:lpstr>
      <vt:lpstr>1. Front page – screening</vt:lpstr>
      <vt:lpstr>2. Front page – site overview</vt:lpstr>
      <vt:lpstr>Site overview</vt:lpstr>
      <vt:lpstr>3. Front page – data entry</vt:lpstr>
      <vt:lpstr>Participant details</vt:lpstr>
      <vt:lpstr>Data entry – general information</vt:lpstr>
      <vt:lpstr>Data entry – general information</vt:lpstr>
      <vt:lpstr>Data entry – general information</vt:lpstr>
      <vt:lpstr>Data entry – general information</vt:lpstr>
      <vt:lpstr>Data entry – unobtainable data</vt:lpstr>
      <vt:lpstr>Data entry – unobtainable data</vt:lpstr>
      <vt:lpstr>Day form</vt:lpstr>
      <vt:lpstr>Day form</vt:lpstr>
      <vt:lpstr>Bleeding form</vt:lpstr>
      <vt:lpstr>Day form - SARs</vt:lpstr>
      <vt:lpstr>Day form</vt:lpstr>
      <vt:lpstr>Discharge/readmission form</vt:lpstr>
      <vt:lpstr>Discharge/readmission form</vt:lpstr>
      <vt:lpstr>Readmission</vt:lpstr>
      <vt:lpstr>Readmission</vt:lpstr>
      <vt:lpstr>Transferral of patients</vt:lpstr>
      <vt:lpstr>Withdrawal</vt:lpstr>
      <vt:lpstr>Follow-up</vt:lpstr>
    </vt:vector>
  </TitlesOfParts>
  <Company>Region Hovedstaden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Ulcer Prophylaxis in the Intensive Care Unit (SUP-ICU)</dc:title>
  <dc:creator>Mette Krag</dc:creator>
  <cp:lastModifiedBy>Carl Thomas Anthon</cp:lastModifiedBy>
  <cp:revision>62</cp:revision>
  <cp:lastPrinted>2015-11-02T10:33:54Z</cp:lastPrinted>
  <dcterms:created xsi:type="dcterms:W3CDTF">2015-07-29T07:19:41Z</dcterms:created>
  <dcterms:modified xsi:type="dcterms:W3CDTF">2016-09-23T10:02:28Z</dcterms:modified>
</cp:coreProperties>
</file>