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3" r:id="rId4"/>
    <p:sldId id="259" r:id="rId5"/>
    <p:sldId id="260" r:id="rId6"/>
    <p:sldId id="261" r:id="rId7"/>
    <p:sldId id="265" r:id="rId8"/>
    <p:sldId id="264" r:id="rId9"/>
  </p:sldIdLst>
  <p:sldSz cx="9144000" cy="6858000" type="screen4x3"/>
  <p:notesSz cx="6797675" cy="9926638"/>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1938" y="-7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A9D05BBF-27ED-4803-AD4E-2D84CCB008A2}" type="datetimeFigureOut">
              <a:rPr lang="da-DK" smtClean="0"/>
              <a:t>02-11-2015</a:t>
            </a:fld>
            <a:endParaRPr lang="da-DK"/>
          </a:p>
        </p:txBody>
      </p:sp>
      <p:sp>
        <p:nvSpPr>
          <p:cNvPr id="4" name="Pladsholder til sidefod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da-DK"/>
          </a:p>
        </p:txBody>
      </p:sp>
      <p:sp>
        <p:nvSpPr>
          <p:cNvPr id="5" name="Pladsholder til diasnumm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FD9893DE-85A6-48BA-A16E-83892C9EAB6F}" type="slidenum">
              <a:rPr lang="da-DK" smtClean="0"/>
              <a:t>‹nr.›</a:t>
            </a:fld>
            <a:endParaRPr lang="da-DK"/>
          </a:p>
        </p:txBody>
      </p:sp>
    </p:spTree>
    <p:extLst>
      <p:ext uri="{BB962C8B-B14F-4D97-AF65-F5344CB8AC3E}">
        <p14:creationId xmlns:p14="http://schemas.microsoft.com/office/powerpoint/2010/main" val="13059749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F57042CF-5316-46E0-A682-1ACECB398FDA}" type="datetimeFigureOut">
              <a:rPr lang="da-DK" smtClean="0"/>
              <a:t>02-11-2015</a:t>
            </a:fld>
            <a:endParaRPr lang="da-DK"/>
          </a:p>
        </p:txBody>
      </p:sp>
      <p:sp>
        <p:nvSpPr>
          <p:cNvPr id="4" name="Pladsholder til diasbille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805DBF9D-1FDD-45C8-A002-5F74EE97D299}" type="slidenum">
              <a:rPr lang="da-DK" smtClean="0"/>
              <a:t>‹nr.›</a:t>
            </a:fld>
            <a:endParaRPr lang="da-DK"/>
          </a:p>
        </p:txBody>
      </p:sp>
    </p:spTree>
    <p:extLst>
      <p:ext uri="{BB962C8B-B14F-4D97-AF65-F5344CB8AC3E}">
        <p14:creationId xmlns:p14="http://schemas.microsoft.com/office/powerpoint/2010/main" val="2744086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4" name="Pladsholder til diasnummer 3"/>
          <p:cNvSpPr>
            <a:spLocks noGrp="1"/>
          </p:cNvSpPr>
          <p:nvPr>
            <p:ph type="sldNum" sz="quarter" idx="10"/>
          </p:nvPr>
        </p:nvSpPr>
        <p:spPr/>
        <p:txBody>
          <a:bodyPr/>
          <a:lstStyle/>
          <a:p>
            <a:fld id="{C76B3B06-E8F5-4B4E-B33A-0F9B531A29E5}" type="slidenum">
              <a:rPr lang="da-DK" smtClean="0"/>
              <a:t>1</a:t>
            </a:fld>
            <a:endParaRPr lang="da-DK"/>
          </a:p>
        </p:txBody>
      </p:sp>
    </p:spTree>
    <p:extLst>
      <p:ext uri="{BB962C8B-B14F-4D97-AF65-F5344CB8AC3E}">
        <p14:creationId xmlns:p14="http://schemas.microsoft.com/office/powerpoint/2010/main" val="3726068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C76B3B06-E8F5-4B4E-B33A-0F9B531A29E5}" type="slidenum">
              <a:rPr lang="da-DK" smtClean="0"/>
              <a:t>2</a:t>
            </a:fld>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C76B3B06-E8F5-4B4E-B33A-0F9B531A29E5}" type="slidenum">
              <a:rPr lang="da-DK" smtClean="0"/>
              <a:t>3</a:t>
            </a:fld>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C76B3B06-E8F5-4B4E-B33A-0F9B531A29E5}" type="slidenum">
              <a:rPr lang="da-DK" smtClean="0"/>
              <a:t>4</a:t>
            </a:fld>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C76B3B06-E8F5-4B4E-B33A-0F9B531A29E5}" type="slidenum">
              <a:rPr lang="da-DK" smtClean="0"/>
              <a:t>5</a:t>
            </a:fld>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C76B3B06-E8F5-4B4E-B33A-0F9B531A29E5}" type="slidenum">
              <a:rPr lang="da-DK" smtClean="0"/>
              <a:t>6</a:t>
            </a:fld>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C76B3B06-E8F5-4B4E-B33A-0F9B531A29E5}" type="slidenum">
              <a:rPr lang="da-DK" smtClean="0"/>
              <a:t>7</a:t>
            </a:fld>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C76B3B06-E8F5-4B4E-B33A-0F9B531A29E5}" type="slidenum">
              <a:rPr lang="da-DK" smtClean="0"/>
              <a:t>8</a:t>
            </a:fld>
            <a:endParaRPr lang="da-DK"/>
          </a:p>
        </p:txBody>
      </p:sp>
    </p:spTree>
    <p:extLst>
      <p:ext uri="{BB962C8B-B14F-4D97-AF65-F5344CB8AC3E}">
        <p14:creationId xmlns:p14="http://schemas.microsoft.com/office/powerpoint/2010/main" val="4195298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i master</a:t>
            </a:r>
            <a:endParaRPr lang="da-DK"/>
          </a:p>
        </p:txBody>
      </p:sp>
      <p:sp>
        <p:nvSpPr>
          <p:cNvPr id="4" name="Pladsholder til dato 3"/>
          <p:cNvSpPr>
            <a:spLocks noGrp="1"/>
          </p:cNvSpPr>
          <p:nvPr>
            <p:ph type="dt" sz="half" idx="10"/>
          </p:nvPr>
        </p:nvSpPr>
        <p:spPr/>
        <p:txBody>
          <a:bodyPr/>
          <a:lstStyle/>
          <a:p>
            <a:fld id="{112817E8-6C05-4AF5-AE20-64E3FC4C512F}" type="datetimeFigureOut">
              <a:rPr lang="da-DK" smtClean="0"/>
              <a:t>02-11-2015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F518F460-EB97-4C50-A1D9-CCCE161BBFA9}" type="slidenum">
              <a:rPr lang="da-DK" smtClean="0"/>
              <a:t>‹nr.›</a:t>
            </a:fld>
            <a:endParaRPr lang="da-DK"/>
          </a:p>
        </p:txBody>
      </p:sp>
    </p:spTree>
    <p:extLst>
      <p:ext uri="{BB962C8B-B14F-4D97-AF65-F5344CB8AC3E}">
        <p14:creationId xmlns:p14="http://schemas.microsoft.com/office/powerpoint/2010/main" val="3176144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112817E8-6C05-4AF5-AE20-64E3FC4C512F}" type="datetimeFigureOut">
              <a:rPr lang="da-DK" smtClean="0"/>
              <a:t>02-11-2015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F518F460-EB97-4C50-A1D9-CCCE161BBFA9}" type="slidenum">
              <a:rPr lang="da-DK" smtClean="0"/>
              <a:t>‹nr.›</a:t>
            </a:fld>
            <a:endParaRPr lang="da-DK"/>
          </a:p>
        </p:txBody>
      </p:sp>
    </p:spTree>
    <p:extLst>
      <p:ext uri="{BB962C8B-B14F-4D97-AF65-F5344CB8AC3E}">
        <p14:creationId xmlns:p14="http://schemas.microsoft.com/office/powerpoint/2010/main" val="88793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112817E8-6C05-4AF5-AE20-64E3FC4C512F}" type="datetimeFigureOut">
              <a:rPr lang="da-DK" smtClean="0"/>
              <a:t>02-11-2015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F518F460-EB97-4C50-A1D9-CCCE161BBFA9}" type="slidenum">
              <a:rPr lang="da-DK" smtClean="0"/>
              <a:t>‹nr.›</a:t>
            </a:fld>
            <a:endParaRPr lang="da-DK"/>
          </a:p>
        </p:txBody>
      </p:sp>
    </p:spTree>
    <p:extLst>
      <p:ext uri="{BB962C8B-B14F-4D97-AF65-F5344CB8AC3E}">
        <p14:creationId xmlns:p14="http://schemas.microsoft.com/office/powerpoint/2010/main" val="952685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112817E8-6C05-4AF5-AE20-64E3FC4C512F}" type="datetimeFigureOut">
              <a:rPr lang="da-DK" smtClean="0"/>
              <a:t>02-11-2015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F518F460-EB97-4C50-A1D9-CCCE161BBFA9}" type="slidenum">
              <a:rPr lang="da-DK" smtClean="0"/>
              <a:t>‹nr.›</a:t>
            </a:fld>
            <a:endParaRPr lang="da-DK"/>
          </a:p>
        </p:txBody>
      </p:sp>
    </p:spTree>
    <p:extLst>
      <p:ext uri="{BB962C8B-B14F-4D97-AF65-F5344CB8AC3E}">
        <p14:creationId xmlns:p14="http://schemas.microsoft.com/office/powerpoint/2010/main" val="1090522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i master</a:t>
            </a:r>
          </a:p>
        </p:txBody>
      </p:sp>
      <p:sp>
        <p:nvSpPr>
          <p:cNvPr id="4" name="Pladsholder til dato 3"/>
          <p:cNvSpPr>
            <a:spLocks noGrp="1"/>
          </p:cNvSpPr>
          <p:nvPr>
            <p:ph type="dt" sz="half" idx="10"/>
          </p:nvPr>
        </p:nvSpPr>
        <p:spPr/>
        <p:txBody>
          <a:bodyPr/>
          <a:lstStyle/>
          <a:p>
            <a:fld id="{112817E8-6C05-4AF5-AE20-64E3FC4C512F}" type="datetimeFigureOut">
              <a:rPr lang="da-DK" smtClean="0"/>
              <a:t>02-11-2015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F518F460-EB97-4C50-A1D9-CCCE161BBFA9}" type="slidenum">
              <a:rPr lang="da-DK" smtClean="0"/>
              <a:t>‹nr.›</a:t>
            </a:fld>
            <a:endParaRPr lang="da-DK"/>
          </a:p>
        </p:txBody>
      </p:sp>
    </p:spTree>
    <p:extLst>
      <p:ext uri="{BB962C8B-B14F-4D97-AF65-F5344CB8AC3E}">
        <p14:creationId xmlns:p14="http://schemas.microsoft.com/office/powerpoint/2010/main" val="3419465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112817E8-6C05-4AF5-AE20-64E3FC4C512F}" type="datetimeFigureOut">
              <a:rPr lang="da-DK" smtClean="0"/>
              <a:t>02-11-2015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F518F460-EB97-4C50-A1D9-CCCE161BBFA9}" type="slidenum">
              <a:rPr lang="da-DK" smtClean="0"/>
              <a:t>‹nr.›</a:t>
            </a:fld>
            <a:endParaRPr lang="da-DK"/>
          </a:p>
        </p:txBody>
      </p:sp>
    </p:spTree>
    <p:extLst>
      <p:ext uri="{BB962C8B-B14F-4D97-AF65-F5344CB8AC3E}">
        <p14:creationId xmlns:p14="http://schemas.microsoft.com/office/powerpoint/2010/main" val="3466695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112817E8-6C05-4AF5-AE20-64E3FC4C512F}" type="datetimeFigureOut">
              <a:rPr lang="da-DK" smtClean="0"/>
              <a:t>02-11-2015</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F518F460-EB97-4C50-A1D9-CCCE161BBFA9}" type="slidenum">
              <a:rPr lang="da-DK" smtClean="0"/>
              <a:t>‹nr.›</a:t>
            </a:fld>
            <a:endParaRPr lang="da-DK"/>
          </a:p>
        </p:txBody>
      </p:sp>
    </p:spTree>
    <p:extLst>
      <p:ext uri="{BB962C8B-B14F-4D97-AF65-F5344CB8AC3E}">
        <p14:creationId xmlns:p14="http://schemas.microsoft.com/office/powerpoint/2010/main" val="2158705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112817E8-6C05-4AF5-AE20-64E3FC4C512F}" type="datetimeFigureOut">
              <a:rPr lang="da-DK" smtClean="0"/>
              <a:t>02-11-2015</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F518F460-EB97-4C50-A1D9-CCCE161BBFA9}" type="slidenum">
              <a:rPr lang="da-DK" smtClean="0"/>
              <a:t>‹nr.›</a:t>
            </a:fld>
            <a:endParaRPr lang="da-DK"/>
          </a:p>
        </p:txBody>
      </p:sp>
    </p:spTree>
    <p:extLst>
      <p:ext uri="{BB962C8B-B14F-4D97-AF65-F5344CB8AC3E}">
        <p14:creationId xmlns:p14="http://schemas.microsoft.com/office/powerpoint/2010/main" val="3067745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112817E8-6C05-4AF5-AE20-64E3FC4C512F}" type="datetimeFigureOut">
              <a:rPr lang="da-DK" smtClean="0"/>
              <a:t>02-11-2015</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F518F460-EB97-4C50-A1D9-CCCE161BBFA9}" type="slidenum">
              <a:rPr lang="da-DK" smtClean="0"/>
              <a:t>‹nr.›</a:t>
            </a:fld>
            <a:endParaRPr lang="da-DK"/>
          </a:p>
        </p:txBody>
      </p:sp>
    </p:spTree>
    <p:extLst>
      <p:ext uri="{BB962C8B-B14F-4D97-AF65-F5344CB8AC3E}">
        <p14:creationId xmlns:p14="http://schemas.microsoft.com/office/powerpoint/2010/main" val="2578432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112817E8-6C05-4AF5-AE20-64E3FC4C512F}" type="datetimeFigureOut">
              <a:rPr lang="da-DK" smtClean="0"/>
              <a:t>02-11-2015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F518F460-EB97-4C50-A1D9-CCCE161BBFA9}" type="slidenum">
              <a:rPr lang="da-DK" smtClean="0"/>
              <a:t>‹nr.›</a:t>
            </a:fld>
            <a:endParaRPr lang="da-DK"/>
          </a:p>
        </p:txBody>
      </p:sp>
    </p:spTree>
    <p:extLst>
      <p:ext uri="{BB962C8B-B14F-4D97-AF65-F5344CB8AC3E}">
        <p14:creationId xmlns:p14="http://schemas.microsoft.com/office/powerpoint/2010/main" val="1553158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112817E8-6C05-4AF5-AE20-64E3FC4C512F}" type="datetimeFigureOut">
              <a:rPr lang="da-DK" smtClean="0"/>
              <a:t>02-11-2015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F518F460-EB97-4C50-A1D9-CCCE161BBFA9}" type="slidenum">
              <a:rPr lang="da-DK" smtClean="0"/>
              <a:t>‹nr.›</a:t>
            </a:fld>
            <a:endParaRPr lang="da-DK"/>
          </a:p>
        </p:txBody>
      </p:sp>
    </p:spTree>
    <p:extLst>
      <p:ext uri="{BB962C8B-B14F-4D97-AF65-F5344CB8AC3E}">
        <p14:creationId xmlns:p14="http://schemas.microsoft.com/office/powerpoint/2010/main" val="2834002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i master</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2817E8-6C05-4AF5-AE20-64E3FC4C512F}" type="datetimeFigureOut">
              <a:rPr lang="da-DK" smtClean="0"/>
              <a:t>02-11-2015</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18F460-EB97-4C50-A1D9-CCCE161BBFA9}" type="slidenum">
              <a:rPr lang="da-DK" smtClean="0"/>
              <a:t>‹nr.›</a:t>
            </a:fld>
            <a:endParaRPr lang="da-DK"/>
          </a:p>
        </p:txBody>
      </p:sp>
    </p:spTree>
    <p:extLst>
      <p:ext uri="{BB962C8B-B14F-4D97-AF65-F5344CB8AC3E}">
        <p14:creationId xmlns:p14="http://schemas.microsoft.com/office/powerpoint/2010/main" val="1089422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mette.krag.01@regionh.dk"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www.sup-icu.co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el 1"/>
          <p:cNvSpPr>
            <a:spLocks noGrp="1"/>
          </p:cNvSpPr>
          <p:nvPr>
            <p:ph type="ctrTitle"/>
          </p:nvPr>
        </p:nvSpPr>
        <p:spPr>
          <a:xfrm>
            <a:off x="685800" y="2687638"/>
            <a:ext cx="7772400" cy="1176337"/>
          </a:xfrm>
        </p:spPr>
        <p:txBody>
          <a:bodyPr/>
          <a:lstStyle/>
          <a:p>
            <a:pPr>
              <a:lnSpc>
                <a:spcPct val="150000"/>
              </a:lnSpc>
            </a:pPr>
            <a:r>
              <a:rPr lang="en-GB" sz="2300" b="1" dirty="0" smtClean="0">
                <a:latin typeface="Calibri" charset="0"/>
              </a:rPr>
              <a:t>Stress Ulcer Prophylaxis in the Intensive Care Unit (SUP-ICU)</a:t>
            </a:r>
            <a:br>
              <a:rPr lang="en-GB" sz="2300" b="1" dirty="0" smtClean="0">
                <a:latin typeface="Calibri" charset="0"/>
              </a:rPr>
            </a:br>
            <a:r>
              <a:rPr lang="en-GB" sz="2300" b="1" i="1" dirty="0" smtClean="0">
                <a:latin typeface="Calibri" charset="0"/>
              </a:rPr>
              <a:t>SAR/SUSAR</a:t>
            </a:r>
            <a:endParaRPr lang="en-GB" sz="2300" b="1" dirty="0">
              <a:latin typeface="Calibri" charset="0"/>
            </a:endParaRPr>
          </a:p>
        </p:txBody>
      </p:sp>
      <p:sp>
        <p:nvSpPr>
          <p:cNvPr id="3" name="Undertitel 2"/>
          <p:cNvSpPr>
            <a:spLocks noGrp="1"/>
          </p:cNvSpPr>
          <p:nvPr>
            <p:ph type="subTitle" idx="1"/>
          </p:nvPr>
        </p:nvSpPr>
        <p:spPr>
          <a:xfrm>
            <a:off x="1371600" y="3590925"/>
            <a:ext cx="6400800" cy="2151063"/>
          </a:xfrm>
        </p:spPr>
        <p:txBody>
          <a:bodyPr rtlCol="0">
            <a:normAutofit/>
          </a:bodyPr>
          <a:lstStyle/>
          <a:p>
            <a:endParaRPr lang="da-DK" sz="1800" dirty="0" smtClean="0">
              <a:solidFill>
                <a:schemeClr val="tx1">
                  <a:lumMod val="50000"/>
                  <a:lumOff val="50000"/>
                </a:schemeClr>
              </a:solidFill>
            </a:endParaRPr>
          </a:p>
          <a:p>
            <a:pPr>
              <a:lnSpc>
                <a:spcPct val="110000"/>
              </a:lnSpc>
            </a:pPr>
            <a:r>
              <a:rPr lang="en-GB" sz="1800" dirty="0">
                <a:solidFill>
                  <a:schemeClr val="tx1">
                    <a:lumMod val="50000"/>
                    <a:lumOff val="50000"/>
                  </a:schemeClr>
                </a:solidFill>
              </a:rPr>
              <a:t>Mette Krag</a:t>
            </a:r>
          </a:p>
          <a:p>
            <a:pPr>
              <a:lnSpc>
                <a:spcPct val="110000"/>
              </a:lnSpc>
            </a:pPr>
            <a:r>
              <a:rPr lang="en-GB" sz="1800" dirty="0">
                <a:solidFill>
                  <a:schemeClr val="tx1">
                    <a:lumMod val="50000"/>
                    <a:lumOff val="50000"/>
                  </a:schemeClr>
                </a:solidFill>
              </a:rPr>
              <a:t>Dept. of Intensive Care 4131</a:t>
            </a:r>
          </a:p>
          <a:p>
            <a:pPr>
              <a:lnSpc>
                <a:spcPct val="110000"/>
              </a:lnSpc>
            </a:pPr>
            <a:r>
              <a:rPr lang="en-GB" sz="1800" dirty="0">
                <a:solidFill>
                  <a:schemeClr val="tx1">
                    <a:lumMod val="50000"/>
                    <a:lumOff val="50000"/>
                  </a:schemeClr>
                </a:solidFill>
              </a:rPr>
              <a:t>Copenhagen University Hospital </a:t>
            </a:r>
            <a:r>
              <a:rPr lang="en-GB" sz="1800" dirty="0" err="1">
                <a:solidFill>
                  <a:schemeClr val="tx1">
                    <a:lumMod val="50000"/>
                    <a:lumOff val="50000"/>
                  </a:schemeClr>
                </a:solidFill>
              </a:rPr>
              <a:t>Rigshospitalet</a:t>
            </a:r>
            <a:r>
              <a:rPr lang="en-GB" sz="1800" dirty="0">
                <a:solidFill>
                  <a:schemeClr val="tx1">
                    <a:lumMod val="50000"/>
                    <a:lumOff val="50000"/>
                  </a:schemeClr>
                </a:solidFill>
              </a:rPr>
              <a:t>, Denmark</a:t>
            </a:r>
          </a:p>
          <a:p>
            <a:pPr>
              <a:lnSpc>
                <a:spcPct val="110000"/>
              </a:lnSpc>
            </a:pPr>
            <a:r>
              <a:rPr lang="en-GB" sz="1800" dirty="0" smtClean="0">
                <a:solidFill>
                  <a:schemeClr val="tx1">
                    <a:lumMod val="50000"/>
                    <a:lumOff val="50000"/>
                  </a:schemeClr>
                </a:solidFill>
              </a:rPr>
              <a:t>contact@sup-icu.com</a:t>
            </a:r>
            <a:endParaRPr lang="en-GB" sz="1800" dirty="0">
              <a:solidFill>
                <a:schemeClr val="tx1">
                  <a:lumMod val="50000"/>
                  <a:lumOff val="50000"/>
                </a:schemeClr>
              </a:solidFill>
            </a:endParaRPr>
          </a:p>
          <a:p>
            <a:pPr>
              <a:lnSpc>
                <a:spcPct val="110000"/>
              </a:lnSpc>
            </a:pPr>
            <a:r>
              <a:rPr lang="en-GB" sz="1800" dirty="0">
                <a:solidFill>
                  <a:schemeClr val="tx1">
                    <a:lumMod val="50000"/>
                    <a:lumOff val="50000"/>
                  </a:schemeClr>
                </a:solidFill>
              </a:rPr>
              <a:t>www.sup-icu.com</a:t>
            </a:r>
          </a:p>
        </p:txBody>
      </p:sp>
      <p:sp>
        <p:nvSpPr>
          <p:cNvPr id="4" name="Pladsholder til sidefod 3"/>
          <p:cNvSpPr>
            <a:spLocks noGrp="1"/>
          </p:cNvSpPr>
          <p:nvPr>
            <p:ph type="ftr" sz="quarter" idx="11"/>
          </p:nvPr>
        </p:nvSpPr>
        <p:spPr/>
        <p:txBody>
          <a:bodyPr/>
          <a:lstStyle/>
          <a:p>
            <a:pPr>
              <a:defRPr/>
            </a:pPr>
            <a:r>
              <a:rPr lang="da-DK" dirty="0" smtClean="0"/>
              <a:t>SUP-ICU</a:t>
            </a:r>
            <a:endParaRPr lang="da-DK" dirty="0"/>
          </a:p>
        </p:txBody>
      </p:sp>
      <p:pic>
        <p:nvPicPr>
          <p:cNvPr id="15364" name="Billed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22675" y="958850"/>
            <a:ext cx="1900238" cy="176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ktangel 5"/>
          <p:cNvSpPr/>
          <p:nvPr/>
        </p:nvSpPr>
        <p:spPr>
          <a:xfrm>
            <a:off x="0" y="1735138"/>
            <a:ext cx="254000" cy="5122862"/>
          </a:xfrm>
          <a:prstGeom prst="rect">
            <a:avLst/>
          </a:prstGeom>
          <a:solidFill>
            <a:schemeClr val="tx1">
              <a:lumMod val="50000"/>
              <a:lumOff val="5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a-DK" dirty="0"/>
          </a:p>
        </p:txBody>
      </p:sp>
    </p:spTree>
    <p:extLst>
      <p:ext uri="{BB962C8B-B14F-4D97-AF65-F5344CB8AC3E}">
        <p14:creationId xmlns:p14="http://schemas.microsoft.com/office/powerpoint/2010/main" val="32543923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lstStyle/>
          <a:p>
            <a:pPr eaLnBrk="1" hangingPunct="1"/>
            <a:r>
              <a:rPr lang="da-DK" dirty="0" smtClean="0">
                <a:latin typeface="Calibri" charset="0"/>
              </a:rPr>
              <a:t>Definitions, AR and SAR</a:t>
            </a:r>
            <a:endParaRPr lang="da-DK" dirty="0">
              <a:latin typeface="Calibri" charset="0"/>
            </a:endParaRPr>
          </a:p>
        </p:txBody>
      </p:sp>
      <p:sp>
        <p:nvSpPr>
          <p:cNvPr id="3" name="Pladsholder til indhold 2"/>
          <p:cNvSpPr>
            <a:spLocks noGrp="1"/>
          </p:cNvSpPr>
          <p:nvPr>
            <p:ph idx="1"/>
          </p:nvPr>
        </p:nvSpPr>
        <p:spPr/>
        <p:txBody>
          <a:bodyPr rtlCol="0">
            <a:normAutofit fontScale="85000" lnSpcReduction="20000"/>
          </a:bodyPr>
          <a:lstStyle/>
          <a:p>
            <a:r>
              <a:rPr lang="en-GB" b="1" dirty="0"/>
              <a:t>Adverse reaction (AR): </a:t>
            </a:r>
            <a:r>
              <a:rPr lang="en-GB" dirty="0"/>
              <a:t>any undesirable and unintended medical response related to the intervention occurring to a patient during a clinical trial. Adverse reactions </a:t>
            </a:r>
            <a:r>
              <a:rPr lang="en-GB" u="sng" dirty="0"/>
              <a:t>are specified in the product characteristics </a:t>
            </a:r>
            <a:r>
              <a:rPr lang="en-GB" dirty="0"/>
              <a:t>of </a:t>
            </a:r>
            <a:r>
              <a:rPr lang="en-GB" dirty="0" smtClean="0"/>
              <a:t>pantoprazole</a:t>
            </a:r>
            <a:endParaRPr lang="da-DK" b="1" dirty="0"/>
          </a:p>
          <a:p>
            <a:pPr marL="0" indent="0">
              <a:buNone/>
            </a:pPr>
            <a:r>
              <a:rPr lang="en-GB" dirty="0"/>
              <a:t> </a:t>
            </a:r>
            <a:endParaRPr lang="da-DK" sz="3600" dirty="0"/>
          </a:p>
          <a:p>
            <a:r>
              <a:rPr lang="en-GB" b="1" dirty="0"/>
              <a:t>Serious adverse reaction (SAR): </a:t>
            </a:r>
            <a:r>
              <a:rPr lang="en-GB" dirty="0"/>
              <a:t>any adverse reaction (as defined above) that results in death, is life-threatening, requires hospitalization or prolongation of existing hospitalization, results in persistent or significant disability or </a:t>
            </a:r>
            <a:r>
              <a:rPr lang="en-GB" dirty="0" smtClean="0"/>
              <a:t>incapacity</a:t>
            </a:r>
            <a:endParaRPr lang="da-DK" b="1" dirty="0"/>
          </a:p>
          <a:p>
            <a:pPr marL="0" indent="0">
              <a:buNone/>
            </a:pPr>
            <a:r>
              <a:rPr lang="en-GB" dirty="0"/>
              <a:t> </a:t>
            </a:r>
            <a:endParaRPr lang="da-DK" dirty="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dirty="0" smtClean="0"/>
              <a:t>SUP-ICU</a:t>
            </a:r>
          </a:p>
        </p:txBody>
      </p:sp>
      <p:pic>
        <p:nvPicPr>
          <p:cNvPr id="21508" name="Billed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85063" y="104775"/>
            <a:ext cx="1308100" cy="121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Lige forbindelse 5"/>
          <p:cNvCxnSpPr/>
          <p:nvPr/>
        </p:nvCxnSpPr>
        <p:spPr>
          <a:xfrm>
            <a:off x="457200" y="1417638"/>
            <a:ext cx="822960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 name="Rektangel 6"/>
          <p:cNvSpPr/>
          <p:nvPr/>
        </p:nvSpPr>
        <p:spPr>
          <a:xfrm>
            <a:off x="0" y="1735138"/>
            <a:ext cx="254000" cy="5122862"/>
          </a:xfrm>
          <a:prstGeom prst="rect">
            <a:avLst/>
          </a:prstGeom>
          <a:solidFill>
            <a:schemeClr val="tx1">
              <a:lumMod val="50000"/>
              <a:lumOff val="5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a-DK"/>
          </a:p>
        </p:txBody>
      </p:sp>
    </p:spTree>
    <p:extLst>
      <p:ext uri="{BB962C8B-B14F-4D97-AF65-F5344CB8AC3E}">
        <p14:creationId xmlns:p14="http://schemas.microsoft.com/office/powerpoint/2010/main" val="27973938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lstStyle/>
          <a:p>
            <a:pPr eaLnBrk="1" hangingPunct="1"/>
            <a:r>
              <a:rPr lang="da-DK" dirty="0" smtClean="0">
                <a:latin typeface="Calibri" charset="0"/>
              </a:rPr>
              <a:t>Definitions, AE and SAE</a:t>
            </a:r>
            <a:endParaRPr lang="da-DK" dirty="0">
              <a:latin typeface="Calibri" charset="0"/>
            </a:endParaRPr>
          </a:p>
        </p:txBody>
      </p:sp>
      <p:sp>
        <p:nvSpPr>
          <p:cNvPr id="3" name="Pladsholder til indhold 2"/>
          <p:cNvSpPr>
            <a:spLocks noGrp="1"/>
          </p:cNvSpPr>
          <p:nvPr>
            <p:ph idx="1"/>
          </p:nvPr>
        </p:nvSpPr>
        <p:spPr/>
        <p:txBody>
          <a:bodyPr rtlCol="0">
            <a:normAutofit fontScale="70000" lnSpcReduction="20000"/>
          </a:bodyPr>
          <a:lstStyle/>
          <a:p>
            <a:r>
              <a:rPr lang="en-US" b="1" dirty="0" smtClean="0"/>
              <a:t>Adverse event (AE): </a:t>
            </a:r>
            <a:r>
              <a:rPr lang="en-US" dirty="0" smtClean="0"/>
              <a:t>any undesirable medical event occurring to a patient during a clinical trial, which </a:t>
            </a:r>
            <a:r>
              <a:rPr lang="en-US" u="sng" dirty="0" smtClean="0"/>
              <a:t>does not necessarily have a causal relationship with the intervention</a:t>
            </a:r>
          </a:p>
          <a:p>
            <a:endParaRPr lang="en-US" dirty="0" smtClean="0"/>
          </a:p>
          <a:p>
            <a:r>
              <a:rPr lang="en-US" b="1" dirty="0" smtClean="0"/>
              <a:t>Serious adverse event (SAE):</a:t>
            </a:r>
            <a:r>
              <a:rPr lang="en-US" dirty="0" smtClean="0"/>
              <a:t> any adverse event that results in death, is life-threatening, requires hospitalization or prolongation of existing hospitalization, results in persistent or significant disability or incapacity</a:t>
            </a:r>
          </a:p>
          <a:p>
            <a:endParaRPr lang="en-US" dirty="0" smtClean="0"/>
          </a:p>
          <a:p>
            <a:pPr marL="0" indent="0">
              <a:buNone/>
            </a:pPr>
            <a:r>
              <a:rPr lang="en-GB" dirty="0"/>
              <a:t>SAEs will not be recorded as an entity, because the majority of ICU patients will experience several SAEs during their critical illness. The most important SAEs will be captured in the secondary outcome measures (days alive without life-support). Patient charts, notes and lab reports will contain daily registrations of clinical data, which can be obtained on request from the medical authorities. </a:t>
            </a:r>
            <a:endParaRPr lang="da-DK" dirty="0" smtClean="0">
              <a:effectLst/>
            </a:endParaRPr>
          </a:p>
          <a:p>
            <a:pPr marL="457200" lvl="1" indent="0">
              <a:buNone/>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dirty="0" smtClean="0"/>
              <a:t>SUP-ICU</a:t>
            </a:r>
          </a:p>
        </p:txBody>
      </p:sp>
      <p:pic>
        <p:nvPicPr>
          <p:cNvPr id="21508" name="Billed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85063" y="104775"/>
            <a:ext cx="1308100" cy="121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Lige forbindelse 5"/>
          <p:cNvCxnSpPr/>
          <p:nvPr/>
        </p:nvCxnSpPr>
        <p:spPr>
          <a:xfrm>
            <a:off x="457200" y="1417638"/>
            <a:ext cx="822960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 name="Rektangel 6"/>
          <p:cNvSpPr/>
          <p:nvPr/>
        </p:nvSpPr>
        <p:spPr>
          <a:xfrm>
            <a:off x="0" y="1735138"/>
            <a:ext cx="254000" cy="5122862"/>
          </a:xfrm>
          <a:prstGeom prst="rect">
            <a:avLst/>
          </a:prstGeom>
          <a:solidFill>
            <a:schemeClr val="tx1">
              <a:lumMod val="50000"/>
              <a:lumOff val="5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a-DK"/>
          </a:p>
        </p:txBody>
      </p:sp>
    </p:spTree>
    <p:extLst>
      <p:ext uri="{BB962C8B-B14F-4D97-AF65-F5344CB8AC3E}">
        <p14:creationId xmlns:p14="http://schemas.microsoft.com/office/powerpoint/2010/main" val="9184740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lstStyle/>
          <a:p>
            <a:pPr eaLnBrk="1" hangingPunct="1"/>
            <a:r>
              <a:rPr lang="da-DK" dirty="0" err="1" smtClean="0">
                <a:latin typeface="Calibri" charset="0"/>
              </a:rPr>
              <a:t>SARs</a:t>
            </a:r>
            <a:r>
              <a:rPr lang="da-DK" dirty="0" smtClean="0">
                <a:latin typeface="Calibri" charset="0"/>
              </a:rPr>
              <a:t> i SUP-ICU</a:t>
            </a:r>
            <a:endParaRPr lang="da-DK" dirty="0">
              <a:latin typeface="Calibri" charset="0"/>
            </a:endParaRPr>
          </a:p>
        </p:txBody>
      </p:sp>
      <p:sp>
        <p:nvSpPr>
          <p:cNvPr id="3" name="Pladsholder til indhold 2"/>
          <p:cNvSpPr>
            <a:spLocks noGrp="1"/>
          </p:cNvSpPr>
          <p:nvPr>
            <p:ph idx="1"/>
          </p:nvPr>
        </p:nvSpPr>
        <p:spPr/>
        <p:txBody>
          <a:bodyPr rtlCol="0">
            <a:normAutofit fontScale="70000" lnSpcReduction="20000"/>
          </a:bodyPr>
          <a:lstStyle/>
          <a:p>
            <a:pPr marL="0" indent="0">
              <a:buNone/>
            </a:pPr>
            <a:r>
              <a:rPr lang="en-GB" b="1" dirty="0" smtClean="0"/>
              <a:t>SARs are ALWAYS related to the trial medication. </a:t>
            </a:r>
          </a:p>
          <a:p>
            <a:pPr marL="0" indent="0">
              <a:buNone/>
            </a:pPr>
            <a:r>
              <a:rPr lang="en-GB" b="1" dirty="0" smtClean="0"/>
              <a:t>SARs in SUP-ICU are defined in the protocol appendix 4. </a:t>
            </a:r>
          </a:p>
          <a:p>
            <a:pPr marL="0" indent="0">
              <a:buNone/>
            </a:pPr>
            <a:endParaRPr lang="en-GB" dirty="0" smtClean="0"/>
          </a:p>
          <a:p>
            <a:pPr marL="0" indent="0">
              <a:buNone/>
            </a:pPr>
            <a:r>
              <a:rPr lang="en-GB" b="1" dirty="0" smtClean="0"/>
              <a:t>The following conditions are considered SARs </a:t>
            </a:r>
            <a:r>
              <a:rPr lang="en-GB" b="1" u="sng" dirty="0" smtClean="0"/>
              <a:t>when related to the intervention</a:t>
            </a:r>
            <a:r>
              <a:rPr lang="en-GB" b="1" dirty="0" smtClean="0"/>
              <a:t>:</a:t>
            </a:r>
          </a:p>
          <a:p>
            <a:pPr marL="0" indent="0">
              <a:buNone/>
            </a:pPr>
            <a:endParaRPr lang="en-GB" dirty="0" smtClean="0"/>
          </a:p>
          <a:p>
            <a:pPr lvl="1">
              <a:buFont typeface="Arial" panose="020B0604020202020204" pitchFamily="34" charset="0"/>
              <a:buChar char="•"/>
            </a:pPr>
            <a:r>
              <a:rPr lang="en-GB" dirty="0" smtClean="0"/>
              <a:t>Anaphylactic reactions </a:t>
            </a:r>
          </a:p>
          <a:p>
            <a:pPr lvl="1">
              <a:buFont typeface="Arial" panose="020B0604020202020204" pitchFamily="34" charset="0"/>
              <a:buChar char="•"/>
            </a:pPr>
            <a:r>
              <a:rPr lang="en-GB" dirty="0" smtClean="0"/>
              <a:t>Agranulocytosis </a:t>
            </a:r>
          </a:p>
          <a:p>
            <a:pPr lvl="1">
              <a:buFont typeface="Arial" panose="020B0604020202020204" pitchFamily="34" charset="0"/>
              <a:buChar char="•"/>
            </a:pPr>
            <a:r>
              <a:rPr lang="en-GB" dirty="0" smtClean="0"/>
              <a:t>Pancytopenia </a:t>
            </a:r>
          </a:p>
          <a:p>
            <a:pPr lvl="1">
              <a:buFont typeface="Arial" panose="020B0604020202020204" pitchFamily="34" charset="0"/>
              <a:buChar char="•"/>
            </a:pPr>
            <a:r>
              <a:rPr lang="en-GB" dirty="0" smtClean="0"/>
              <a:t>Acute hepatic failure </a:t>
            </a:r>
          </a:p>
          <a:p>
            <a:pPr lvl="1">
              <a:buFont typeface="Arial" panose="020B0604020202020204" pitchFamily="34" charset="0"/>
              <a:buChar char="•"/>
            </a:pPr>
            <a:r>
              <a:rPr lang="en-GB" dirty="0" smtClean="0"/>
              <a:t>Steven-Johnson syndrome and toxic epidermal necrolysis  </a:t>
            </a:r>
          </a:p>
          <a:p>
            <a:pPr lvl="1">
              <a:buFont typeface="Arial" panose="020B0604020202020204" pitchFamily="34" charset="0"/>
              <a:buChar char="•"/>
            </a:pPr>
            <a:r>
              <a:rPr lang="en-GB" dirty="0" smtClean="0"/>
              <a:t>Interstitial nephritis  </a:t>
            </a:r>
          </a:p>
          <a:p>
            <a:pPr lvl="1">
              <a:buFont typeface="Arial" panose="020B0604020202020204" pitchFamily="34" charset="0"/>
              <a:buChar char="•"/>
            </a:pPr>
            <a:r>
              <a:rPr lang="en-GB" dirty="0" smtClean="0"/>
              <a:t>Angioedema (</a:t>
            </a:r>
            <a:r>
              <a:rPr lang="en-GB" dirty="0" err="1" smtClean="0"/>
              <a:t>Quincke’s</a:t>
            </a:r>
            <a:r>
              <a:rPr lang="en-GB" dirty="0" smtClean="0"/>
              <a:t> oedema) </a:t>
            </a:r>
            <a:endParaRPr lang="en-GB" sz="2600" b="1" dirty="0" smtClean="0"/>
          </a:p>
          <a:p>
            <a:pPr marL="457200" lvl="1" indent="0">
              <a:buNone/>
              <a:defRPr/>
            </a:pPr>
            <a:endParaRPr lang="en-GB" sz="2600" b="1" dirty="0" smtClean="0"/>
          </a:p>
          <a:p>
            <a:pPr lvl="1">
              <a:buFont typeface="Arial"/>
              <a:buChar char="•"/>
              <a:defRPr/>
            </a:pPr>
            <a:endParaRPr lang="en-GB" sz="2600" b="1" dirty="0" smtClean="0"/>
          </a:p>
          <a:p>
            <a:pPr lvl="1">
              <a:buFont typeface="Arial"/>
              <a:buChar char="•"/>
              <a:defRPr/>
            </a:pPr>
            <a:endParaRPr lang="en-GB" sz="2600" b="1" dirty="0" smtClean="0"/>
          </a:p>
        </p:txBody>
      </p:sp>
      <p:sp>
        <p:nvSpPr>
          <p:cNvPr id="4" name="Pladsholder til sidefod 3"/>
          <p:cNvSpPr>
            <a:spLocks noGrp="1"/>
          </p:cNvSpPr>
          <p:nvPr>
            <p:ph type="ftr" sz="quarter" idx="11"/>
          </p:nvPr>
        </p:nvSpPr>
        <p:spPr/>
        <p:txBody>
          <a:bodyPr/>
          <a:lstStyle/>
          <a:p>
            <a:pPr>
              <a:defRPr/>
            </a:pPr>
            <a:r>
              <a:rPr lang="da-DK" dirty="0" smtClean="0"/>
              <a:t>SUP-ICU</a:t>
            </a:r>
          </a:p>
        </p:txBody>
      </p:sp>
      <p:pic>
        <p:nvPicPr>
          <p:cNvPr id="21508" name="Billed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85063" y="104775"/>
            <a:ext cx="1308100" cy="121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Lige forbindelse 5"/>
          <p:cNvCxnSpPr/>
          <p:nvPr/>
        </p:nvCxnSpPr>
        <p:spPr>
          <a:xfrm>
            <a:off x="457200" y="1417638"/>
            <a:ext cx="822960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 name="Rektangel 6"/>
          <p:cNvSpPr/>
          <p:nvPr/>
        </p:nvSpPr>
        <p:spPr>
          <a:xfrm>
            <a:off x="0" y="1735138"/>
            <a:ext cx="254000" cy="5122862"/>
          </a:xfrm>
          <a:prstGeom prst="rect">
            <a:avLst/>
          </a:prstGeom>
          <a:solidFill>
            <a:schemeClr val="tx1">
              <a:lumMod val="50000"/>
              <a:lumOff val="5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a-DK"/>
          </a:p>
        </p:txBody>
      </p:sp>
    </p:spTree>
    <p:extLst>
      <p:ext uri="{BB962C8B-B14F-4D97-AF65-F5344CB8AC3E}">
        <p14:creationId xmlns:p14="http://schemas.microsoft.com/office/powerpoint/2010/main" val="9246061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da-DK" dirty="0" smtClean="0">
                <a:latin typeface="Calibri" charset="0"/>
              </a:rPr>
              <a:t>SUSAR</a:t>
            </a:r>
            <a:endParaRPr lang="da-DK" dirty="0">
              <a:latin typeface="Calibri" charset="0"/>
            </a:endParaRPr>
          </a:p>
        </p:txBody>
      </p:sp>
      <p:sp>
        <p:nvSpPr>
          <p:cNvPr id="3" name="Pladsholder til indhold 2"/>
          <p:cNvSpPr>
            <a:spLocks noGrp="1"/>
          </p:cNvSpPr>
          <p:nvPr>
            <p:ph idx="1"/>
          </p:nvPr>
        </p:nvSpPr>
        <p:spPr/>
        <p:txBody>
          <a:bodyPr rtlCol="0">
            <a:normAutofit/>
          </a:bodyPr>
          <a:lstStyle/>
          <a:p>
            <a:pPr marL="57150" indent="0">
              <a:buNone/>
              <a:defRPr/>
            </a:pPr>
            <a:r>
              <a:rPr lang="en-GB" sz="3000" b="1" dirty="0" smtClean="0"/>
              <a:t>Suspected Unexpected Serious Adverse Reaction</a:t>
            </a:r>
          </a:p>
          <a:p>
            <a:pPr marL="457200" lvl="1" indent="0">
              <a:buNone/>
              <a:defRPr/>
            </a:pPr>
            <a:endParaRPr lang="en-GB" dirty="0" smtClean="0"/>
          </a:p>
          <a:p>
            <a:pPr marL="457200" lvl="1" indent="0">
              <a:buNone/>
              <a:defRPr/>
            </a:pPr>
            <a:r>
              <a:rPr lang="en-GB" dirty="0" smtClean="0"/>
              <a:t>Any suspected adverse reaction which is both serious and unexpected. </a:t>
            </a:r>
          </a:p>
          <a:p>
            <a:pPr marL="457200" lvl="1" indent="0">
              <a:buNone/>
              <a:defRPr/>
            </a:pPr>
            <a:r>
              <a:rPr lang="en-GB" dirty="0" smtClean="0"/>
              <a:t>SUSARs will be defined as serious reactions </a:t>
            </a:r>
            <a:r>
              <a:rPr lang="en-GB" u="sng" dirty="0" smtClean="0"/>
              <a:t>not described in the summaries of product characteristics</a:t>
            </a:r>
            <a:r>
              <a:rPr lang="en-GB" dirty="0" smtClean="0"/>
              <a:t> for pantoprazole</a:t>
            </a:r>
            <a:r>
              <a:rPr lang="en-GB" b="1" dirty="0" smtClean="0"/>
              <a:t>. </a:t>
            </a:r>
            <a:endParaRPr lang="da-DK" sz="2600" b="1" dirty="0" smtClean="0"/>
          </a:p>
          <a:p>
            <a:pPr marL="457200" lvl="1" indent="0">
              <a:buNone/>
              <a:defRPr/>
            </a:pPr>
            <a:endParaRPr lang="da-DK" sz="2600" b="1" dirty="0"/>
          </a:p>
          <a:p>
            <a:pPr marL="457200" lvl="1" indent="0">
              <a:buNone/>
              <a:defRPr/>
            </a:pPr>
            <a:r>
              <a:rPr lang="da-DK" sz="2600" b="1" dirty="0" smtClean="0"/>
              <a:t> </a:t>
            </a:r>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dirty="0" smtClean="0"/>
              <a:t>SUP-ICU</a:t>
            </a:r>
          </a:p>
        </p:txBody>
      </p:sp>
      <p:pic>
        <p:nvPicPr>
          <p:cNvPr id="21508" name="Billed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85063" y="104775"/>
            <a:ext cx="1308100" cy="121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Lige forbindelse 5"/>
          <p:cNvCxnSpPr/>
          <p:nvPr/>
        </p:nvCxnSpPr>
        <p:spPr>
          <a:xfrm>
            <a:off x="457200" y="1417638"/>
            <a:ext cx="822960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 name="Rektangel 6"/>
          <p:cNvSpPr/>
          <p:nvPr/>
        </p:nvSpPr>
        <p:spPr>
          <a:xfrm>
            <a:off x="0" y="1735138"/>
            <a:ext cx="254000" cy="5122862"/>
          </a:xfrm>
          <a:prstGeom prst="rect">
            <a:avLst/>
          </a:prstGeom>
          <a:solidFill>
            <a:schemeClr val="tx1">
              <a:lumMod val="50000"/>
              <a:lumOff val="5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a-DK"/>
          </a:p>
        </p:txBody>
      </p:sp>
    </p:spTree>
    <p:extLst>
      <p:ext uri="{BB962C8B-B14F-4D97-AF65-F5344CB8AC3E}">
        <p14:creationId xmlns:p14="http://schemas.microsoft.com/office/powerpoint/2010/main" val="2474303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lstStyle/>
          <a:p>
            <a:pPr eaLnBrk="1" hangingPunct="1"/>
            <a:r>
              <a:rPr lang="da-DK" dirty="0" smtClean="0">
                <a:latin typeface="Calibri" charset="0"/>
              </a:rPr>
              <a:t>SAR/SUSAR</a:t>
            </a:r>
            <a:endParaRPr lang="da-DK"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en-GB" sz="2600" b="1" dirty="0" smtClean="0"/>
          </a:p>
          <a:p>
            <a:pPr marL="457200" lvl="1" indent="0">
              <a:buNone/>
              <a:defRPr/>
            </a:pPr>
            <a:r>
              <a:rPr lang="en-GB" sz="2600" b="1" dirty="0" smtClean="0"/>
              <a:t>SARs and SUSARs (not SAEs) have to be reported </a:t>
            </a:r>
            <a:r>
              <a:rPr lang="en-GB" sz="2600" b="1" dirty="0" smtClean="0">
                <a:solidFill>
                  <a:srgbClr val="FF0000"/>
                </a:solidFill>
              </a:rPr>
              <a:t>within 24 hours</a:t>
            </a:r>
          </a:p>
          <a:p>
            <a:pPr marL="457200" lvl="1" indent="0">
              <a:buNone/>
              <a:defRPr/>
            </a:pPr>
            <a:endParaRPr lang="en-GB" sz="2600" b="1" dirty="0" smtClean="0"/>
          </a:p>
          <a:p>
            <a:pPr lvl="2"/>
            <a:r>
              <a:rPr lang="en-GB" b="1" dirty="0" smtClean="0"/>
              <a:t>Email</a:t>
            </a:r>
            <a:r>
              <a:rPr lang="en-GB" b="1" smtClean="0"/>
              <a:t>: </a:t>
            </a:r>
            <a:r>
              <a:rPr lang="en-GB" b="1" u="sng" smtClean="0">
                <a:hlinkClick r:id="rId3"/>
              </a:rPr>
              <a:t>contact@sup-icu.com</a:t>
            </a:r>
            <a:endParaRPr lang="en-GB" dirty="0" smtClean="0"/>
          </a:p>
          <a:p>
            <a:pPr lvl="2"/>
            <a:r>
              <a:rPr lang="en-GB" b="1" dirty="0" smtClean="0"/>
              <a:t>Phone: +45 3545 7450 (available 24/7)</a:t>
            </a:r>
            <a:endParaRPr lang="en-GB" dirty="0" smtClean="0"/>
          </a:p>
          <a:p>
            <a:pPr marL="457200" lvl="1" indent="0">
              <a:buNone/>
              <a:defRPr/>
            </a:pPr>
            <a:endParaRPr lang="en-GB" sz="2600" b="1" dirty="0" smtClean="0"/>
          </a:p>
          <a:p>
            <a:pPr marL="457200" lvl="1" indent="0">
              <a:buNone/>
              <a:defRPr/>
            </a:pPr>
            <a:r>
              <a:rPr lang="en-GB" sz="2600" b="1" dirty="0" smtClean="0"/>
              <a:t>Please complete the SAR/SUSAR form: </a:t>
            </a:r>
          </a:p>
          <a:p>
            <a:pPr marL="457200" lvl="1" indent="0">
              <a:buNone/>
              <a:defRPr/>
            </a:pPr>
            <a:r>
              <a:rPr lang="en-GB" sz="2600" b="1" dirty="0" smtClean="0"/>
              <a:t>	</a:t>
            </a:r>
            <a:r>
              <a:rPr lang="en-GB" sz="2600" b="1" dirty="0" smtClean="0">
                <a:hlinkClick r:id="rId4"/>
              </a:rPr>
              <a:t>www.sup-icu.com</a:t>
            </a:r>
            <a:r>
              <a:rPr lang="en-GB" sz="2600" b="1" dirty="0" smtClean="0"/>
              <a:t> → ‘trial documents’</a:t>
            </a:r>
          </a:p>
          <a:p>
            <a:pPr marL="457200" lvl="1" indent="0">
              <a:buNone/>
              <a:defRPr/>
            </a:pPr>
            <a:endParaRPr lang="en-GB" sz="2200" b="1" dirty="0" smtClean="0"/>
          </a:p>
          <a:p>
            <a:pPr marL="457200" lvl="1" indent="0">
              <a:buNone/>
              <a:defRPr/>
            </a:pPr>
            <a:endParaRPr lang="en-GB" sz="2600" b="1" dirty="0" smtClean="0"/>
          </a:p>
          <a:p>
            <a:pPr lvl="1">
              <a:buFont typeface="Arial"/>
              <a:buChar char="•"/>
              <a:defRPr/>
            </a:pPr>
            <a:endParaRPr lang="en-GB" sz="2600" b="1" dirty="0" smtClean="0"/>
          </a:p>
          <a:p>
            <a:pPr lvl="1">
              <a:buFont typeface="Arial"/>
              <a:buChar char="•"/>
              <a:defRPr/>
            </a:pPr>
            <a:endParaRPr lang="en-GB" sz="2600" b="1" dirty="0" smtClean="0"/>
          </a:p>
        </p:txBody>
      </p:sp>
      <p:sp>
        <p:nvSpPr>
          <p:cNvPr id="4" name="Pladsholder til sidefod 3"/>
          <p:cNvSpPr>
            <a:spLocks noGrp="1"/>
          </p:cNvSpPr>
          <p:nvPr>
            <p:ph type="ftr" sz="quarter" idx="11"/>
          </p:nvPr>
        </p:nvSpPr>
        <p:spPr/>
        <p:txBody>
          <a:bodyPr/>
          <a:lstStyle/>
          <a:p>
            <a:pPr>
              <a:defRPr/>
            </a:pPr>
            <a:r>
              <a:rPr lang="da-DK" dirty="0" smtClean="0"/>
              <a:t>SUP-ICU</a:t>
            </a:r>
          </a:p>
        </p:txBody>
      </p:sp>
      <p:pic>
        <p:nvPicPr>
          <p:cNvPr id="21508" name="Billede 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485063" y="104775"/>
            <a:ext cx="1308100" cy="121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Lige forbindelse 5"/>
          <p:cNvCxnSpPr/>
          <p:nvPr/>
        </p:nvCxnSpPr>
        <p:spPr>
          <a:xfrm>
            <a:off x="457200" y="1417638"/>
            <a:ext cx="822960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 name="Rektangel 6"/>
          <p:cNvSpPr/>
          <p:nvPr/>
        </p:nvSpPr>
        <p:spPr>
          <a:xfrm>
            <a:off x="0" y="1735138"/>
            <a:ext cx="254000" cy="5122862"/>
          </a:xfrm>
          <a:prstGeom prst="rect">
            <a:avLst/>
          </a:prstGeom>
          <a:solidFill>
            <a:schemeClr val="tx1">
              <a:lumMod val="50000"/>
              <a:lumOff val="5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a-DK"/>
          </a:p>
        </p:txBody>
      </p:sp>
    </p:spTree>
    <p:extLst>
      <p:ext uri="{BB962C8B-B14F-4D97-AF65-F5344CB8AC3E}">
        <p14:creationId xmlns:p14="http://schemas.microsoft.com/office/powerpoint/2010/main" val="13610743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da-DK" dirty="0" smtClean="0">
                <a:latin typeface="Calibri" charset="0"/>
              </a:rPr>
              <a:t>SUSAR</a:t>
            </a:r>
            <a:endParaRPr lang="da-DK" dirty="0">
              <a:latin typeface="Calibri" charset="0"/>
            </a:endParaRPr>
          </a:p>
        </p:txBody>
      </p:sp>
      <p:sp>
        <p:nvSpPr>
          <p:cNvPr id="3" name="Pladsholder til indhold 2"/>
          <p:cNvSpPr>
            <a:spLocks noGrp="1"/>
          </p:cNvSpPr>
          <p:nvPr>
            <p:ph idx="1"/>
          </p:nvPr>
        </p:nvSpPr>
        <p:spPr/>
        <p:txBody>
          <a:bodyPr rtlCol="0">
            <a:normAutofit/>
          </a:bodyPr>
          <a:lstStyle/>
          <a:p>
            <a:pPr marL="0" indent="0">
              <a:buNone/>
            </a:pPr>
            <a:endParaRPr lang="en-GB" sz="2800" dirty="0" smtClean="0"/>
          </a:p>
          <a:p>
            <a:pPr marL="0" indent="0">
              <a:buNone/>
            </a:pPr>
            <a:endParaRPr lang="en-GB" sz="2800" dirty="0"/>
          </a:p>
          <a:p>
            <a:pPr marL="0" indent="0">
              <a:buNone/>
            </a:pPr>
            <a:r>
              <a:rPr lang="en-GB" sz="2800" dirty="0" smtClean="0"/>
              <a:t>Trial </a:t>
            </a:r>
            <a:r>
              <a:rPr lang="en-GB" sz="2800" dirty="0"/>
              <a:t>investigators are to report SUSARs </a:t>
            </a:r>
            <a:r>
              <a:rPr lang="en-GB" sz="2800" u="sng" dirty="0"/>
              <a:t>without any delay to the sponsor</a:t>
            </a:r>
            <a:r>
              <a:rPr lang="en-GB" sz="2800" dirty="0"/>
              <a:t>, which in turn will report these to the Danish Health and Medicine Authorities 7 days at the latest after the report has been </a:t>
            </a:r>
            <a:r>
              <a:rPr lang="en-GB" sz="2800" dirty="0" smtClean="0"/>
              <a:t>received</a:t>
            </a:r>
            <a:endParaRPr lang="da-DK" sz="2800" dirty="0" smtClean="0">
              <a:effectLst/>
            </a:endParaRPr>
          </a:p>
          <a:p>
            <a:pPr marL="457200" lvl="1" indent="0">
              <a:buNone/>
              <a:defRPr/>
            </a:pPr>
            <a:endParaRPr lang="da-DK" sz="2600" b="1" dirty="0"/>
          </a:p>
          <a:p>
            <a:pPr marL="457200" lvl="1" indent="0">
              <a:buNone/>
              <a:defRPr/>
            </a:pPr>
            <a:r>
              <a:rPr lang="da-DK" sz="2600" b="1" dirty="0" smtClean="0"/>
              <a:t> </a:t>
            </a:r>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dirty="0" smtClean="0"/>
              <a:t>SUP-ICU</a:t>
            </a:r>
          </a:p>
        </p:txBody>
      </p:sp>
      <p:pic>
        <p:nvPicPr>
          <p:cNvPr id="21508" name="Billed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85063" y="104775"/>
            <a:ext cx="1308100" cy="121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Lige forbindelse 5"/>
          <p:cNvCxnSpPr/>
          <p:nvPr/>
        </p:nvCxnSpPr>
        <p:spPr>
          <a:xfrm>
            <a:off x="457200" y="1417638"/>
            <a:ext cx="822960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 name="Rektangel 6"/>
          <p:cNvSpPr/>
          <p:nvPr/>
        </p:nvSpPr>
        <p:spPr>
          <a:xfrm>
            <a:off x="0" y="1735138"/>
            <a:ext cx="254000" cy="5122862"/>
          </a:xfrm>
          <a:prstGeom prst="rect">
            <a:avLst/>
          </a:prstGeom>
          <a:solidFill>
            <a:schemeClr val="tx1">
              <a:lumMod val="50000"/>
              <a:lumOff val="5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a-DK"/>
          </a:p>
        </p:txBody>
      </p:sp>
    </p:spTree>
    <p:extLst>
      <p:ext uri="{BB962C8B-B14F-4D97-AF65-F5344CB8AC3E}">
        <p14:creationId xmlns:p14="http://schemas.microsoft.com/office/powerpoint/2010/main" val="41986544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lstStyle/>
          <a:p>
            <a:pPr eaLnBrk="1" hangingPunct="1"/>
            <a:r>
              <a:rPr lang="da-DK" dirty="0" smtClean="0">
                <a:latin typeface="Calibri" charset="0"/>
              </a:rPr>
              <a:t>Unblinding</a:t>
            </a:r>
            <a:endParaRPr lang="da-DK" dirty="0">
              <a:latin typeface="Calibri" charset="0"/>
            </a:endParaRPr>
          </a:p>
        </p:txBody>
      </p:sp>
      <p:sp>
        <p:nvSpPr>
          <p:cNvPr id="3" name="Pladsholder til indhold 2"/>
          <p:cNvSpPr>
            <a:spLocks noGrp="1"/>
          </p:cNvSpPr>
          <p:nvPr>
            <p:ph idx="1"/>
          </p:nvPr>
        </p:nvSpPr>
        <p:spPr/>
        <p:txBody>
          <a:bodyPr rtlCol="0">
            <a:normAutofit fontScale="70000" lnSpcReduction="20000"/>
          </a:bodyPr>
          <a:lstStyle/>
          <a:p>
            <a:pPr marL="57150" indent="0">
              <a:buNone/>
              <a:defRPr/>
            </a:pPr>
            <a:r>
              <a:rPr lang="en-GB" sz="3000" b="1" dirty="0" smtClean="0"/>
              <a:t>If an adverse reaction is considered to be a SAR or a SUSAR you may need to unblind the trial medication</a:t>
            </a:r>
          </a:p>
          <a:p>
            <a:pPr marL="457200" lvl="1" indent="0">
              <a:buNone/>
              <a:defRPr/>
            </a:pPr>
            <a:endParaRPr lang="en-GB" sz="2600" b="1" dirty="0" smtClean="0"/>
          </a:p>
          <a:p>
            <a:pPr marL="57150" indent="0">
              <a:buNone/>
              <a:defRPr/>
            </a:pPr>
            <a:r>
              <a:rPr lang="en-GB" sz="3000" b="1" dirty="0" smtClean="0"/>
              <a:t>If the situation allows it </a:t>
            </a:r>
            <a:r>
              <a:rPr lang="en-GB" sz="3000" b="1" u="sng" dirty="0" smtClean="0"/>
              <a:t>please always call </a:t>
            </a:r>
            <a:r>
              <a:rPr lang="en-GB" sz="3000" b="1" dirty="0" smtClean="0"/>
              <a:t>the coordinating centre before unblinding the trial medication </a:t>
            </a:r>
          </a:p>
          <a:p>
            <a:pPr marL="457200" lvl="1" indent="0">
              <a:buNone/>
              <a:defRPr/>
            </a:pPr>
            <a:endParaRPr lang="en-GB" sz="2600" b="1" dirty="0" smtClean="0"/>
          </a:p>
          <a:p>
            <a:pPr marL="457200" lvl="1" indent="0">
              <a:buNone/>
              <a:defRPr/>
            </a:pPr>
            <a:r>
              <a:rPr lang="en-GB" sz="2600" b="1" dirty="0" smtClean="0"/>
              <a:t>Unblinding:</a:t>
            </a:r>
          </a:p>
          <a:p>
            <a:pPr marL="971550" lvl="1" indent="-514350">
              <a:buAutoNum type="arabicPeriod"/>
              <a:defRPr/>
            </a:pPr>
            <a:r>
              <a:rPr lang="en-GB" sz="2300" b="1" dirty="0" smtClean="0"/>
              <a:t>Pulling of the blinding label (only if the situation requires immediate unblinding)</a:t>
            </a:r>
          </a:p>
          <a:p>
            <a:pPr marL="971550" lvl="1" indent="-514350">
              <a:buAutoNum type="arabicPeriod"/>
              <a:defRPr/>
            </a:pPr>
            <a:endParaRPr lang="en-GB" sz="2300" b="1" dirty="0" smtClean="0"/>
          </a:p>
          <a:p>
            <a:pPr lvl="3">
              <a:buFont typeface="Arial" panose="020B0604020202020204" pitchFamily="34" charset="0"/>
              <a:buChar char="•"/>
              <a:defRPr/>
            </a:pPr>
            <a:r>
              <a:rPr lang="en-GB" sz="2300" dirty="0" smtClean="0"/>
              <a:t>Active drug: original label of pantoprazole will be visible at the vial after removing the blinding label</a:t>
            </a:r>
          </a:p>
          <a:p>
            <a:pPr lvl="3">
              <a:buFont typeface="Arial" panose="020B0604020202020204" pitchFamily="34" charset="0"/>
              <a:buChar char="•"/>
              <a:defRPr/>
            </a:pPr>
            <a:r>
              <a:rPr lang="en-GB" sz="2300" dirty="0" smtClean="0"/>
              <a:t>Placebo: Empty label at the vial after removing the blinding label </a:t>
            </a:r>
          </a:p>
          <a:p>
            <a:pPr marL="971550" lvl="1" indent="-514350">
              <a:buAutoNum type="arabicPeriod"/>
              <a:defRPr/>
            </a:pPr>
            <a:endParaRPr lang="en-GB" sz="2300" b="1" dirty="0" smtClean="0"/>
          </a:p>
          <a:p>
            <a:pPr marL="971550" lvl="1" indent="-514350">
              <a:buAutoNum type="arabicPeriod"/>
              <a:defRPr/>
            </a:pPr>
            <a:r>
              <a:rPr lang="en-GB" sz="2300" b="1" dirty="0" smtClean="0"/>
              <a:t>Contact the coordinating centre by </a:t>
            </a:r>
            <a:r>
              <a:rPr lang="en-GB" sz="2300" b="1" dirty="0" err="1" smtClean="0"/>
              <a:t>email:contact@sup-icu.com</a:t>
            </a:r>
            <a:r>
              <a:rPr lang="en-GB" sz="2300" b="1" dirty="0" smtClean="0"/>
              <a:t> OR call the SUP-ICU hotline +45 3545 7450.Please refer to the identifier number at the vial (to be found in the medication distribution system). </a:t>
            </a:r>
            <a:endParaRPr lang="en-GB" sz="2600" b="1" dirty="0" smtClean="0"/>
          </a:p>
        </p:txBody>
      </p:sp>
      <p:sp>
        <p:nvSpPr>
          <p:cNvPr id="4" name="Pladsholder til sidefod 3"/>
          <p:cNvSpPr>
            <a:spLocks noGrp="1"/>
          </p:cNvSpPr>
          <p:nvPr>
            <p:ph type="ftr" sz="quarter" idx="11"/>
          </p:nvPr>
        </p:nvSpPr>
        <p:spPr/>
        <p:txBody>
          <a:bodyPr/>
          <a:lstStyle/>
          <a:p>
            <a:pPr>
              <a:defRPr/>
            </a:pPr>
            <a:r>
              <a:rPr lang="da-DK" dirty="0" smtClean="0"/>
              <a:t>SUP-ICU</a:t>
            </a:r>
          </a:p>
        </p:txBody>
      </p:sp>
      <p:pic>
        <p:nvPicPr>
          <p:cNvPr id="21508" name="Billed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85063" y="104775"/>
            <a:ext cx="1308100" cy="121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Lige forbindelse 5"/>
          <p:cNvCxnSpPr/>
          <p:nvPr/>
        </p:nvCxnSpPr>
        <p:spPr>
          <a:xfrm>
            <a:off x="457200" y="1417638"/>
            <a:ext cx="822960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 name="Rektangel 6"/>
          <p:cNvSpPr/>
          <p:nvPr/>
        </p:nvSpPr>
        <p:spPr>
          <a:xfrm>
            <a:off x="0" y="1735138"/>
            <a:ext cx="254000" cy="5122862"/>
          </a:xfrm>
          <a:prstGeom prst="rect">
            <a:avLst/>
          </a:prstGeom>
          <a:solidFill>
            <a:schemeClr val="tx1">
              <a:lumMod val="50000"/>
              <a:lumOff val="5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a-DK"/>
          </a:p>
        </p:txBody>
      </p:sp>
    </p:spTree>
    <p:extLst>
      <p:ext uri="{BB962C8B-B14F-4D97-AF65-F5344CB8AC3E}">
        <p14:creationId xmlns:p14="http://schemas.microsoft.com/office/powerpoint/2010/main" val="22449228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491</Words>
  <Application>Microsoft Office PowerPoint</Application>
  <PresentationFormat>Skærmshow (4:3)</PresentationFormat>
  <Paragraphs>90</Paragraphs>
  <Slides>8</Slides>
  <Notes>8</Notes>
  <HiddenSlides>0</HiddenSlides>
  <MMClips>0</MMClips>
  <ScaleCrop>false</ScaleCrop>
  <HeadingPairs>
    <vt:vector size="4" baseType="variant">
      <vt:variant>
        <vt:lpstr>Tema</vt:lpstr>
      </vt:variant>
      <vt:variant>
        <vt:i4>1</vt:i4>
      </vt:variant>
      <vt:variant>
        <vt:lpstr>Diastitler</vt:lpstr>
      </vt:variant>
      <vt:variant>
        <vt:i4>8</vt:i4>
      </vt:variant>
    </vt:vector>
  </HeadingPairs>
  <TitlesOfParts>
    <vt:vector size="9" baseType="lpstr">
      <vt:lpstr>Kontortema</vt:lpstr>
      <vt:lpstr>Stress Ulcer Prophylaxis in the Intensive Care Unit (SUP-ICU) SAR/SUSAR</vt:lpstr>
      <vt:lpstr>Definitions, AR and SAR</vt:lpstr>
      <vt:lpstr>Definitions, AE and SAE</vt:lpstr>
      <vt:lpstr>SARs i SUP-ICU</vt:lpstr>
      <vt:lpstr>SUSAR</vt:lpstr>
      <vt:lpstr>SAR/SUSAR</vt:lpstr>
      <vt:lpstr>SUSAR</vt:lpstr>
      <vt:lpstr>Unblinding</vt:lpstr>
    </vt:vector>
  </TitlesOfParts>
  <Company>Region Hovedstaden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Stress Ulcer Prophylaxis in the Intensive Care Unit (SUP-ICU)</dc:title>
  <dc:creator>Mette Krag</dc:creator>
  <cp:lastModifiedBy>Mette Krag</cp:lastModifiedBy>
  <cp:revision>10</cp:revision>
  <cp:lastPrinted>2015-11-02T10:35:13Z</cp:lastPrinted>
  <dcterms:created xsi:type="dcterms:W3CDTF">2015-07-30T07:48:55Z</dcterms:created>
  <dcterms:modified xsi:type="dcterms:W3CDTF">2015-11-02T10:35:16Z</dcterms:modified>
</cp:coreProperties>
</file>