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7" r:id="rId2"/>
    <p:sldId id="268" r:id="rId3"/>
    <p:sldId id="269" r:id="rId4"/>
    <p:sldId id="271" r:id="rId5"/>
    <p:sldId id="270" r:id="rId6"/>
  </p:sldIdLst>
  <p:sldSz cx="9144000" cy="6858000" type="screen4x3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938" y="-7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FD4F7-94E1-4E77-BA35-CF20C55F3582}" type="datetimeFigureOut">
              <a:rPr lang="da-DK" smtClean="0"/>
              <a:t>02-11-2015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29D194-DEF0-484A-BD09-27BB83CF745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5896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2D8AEE-C79D-4E52-A048-38230766D7AA}" type="datetimeFigureOut">
              <a:rPr lang="da-DK" smtClean="0"/>
              <a:t>02-11-2015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C50353-4002-4B0B-BBD5-BC0C01B8ADB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2651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6068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02-11-2015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1785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02-11-2015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9691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02-11-2015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478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02-11-2015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26780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02-11-2015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19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02-11-2015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090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02-11-2015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7716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02-11-2015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16716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02-11-2015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4082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02-11-2015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3025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02-11-2015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7267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7FEF8-E2E7-4289-A831-58E4973121D4}" type="datetimeFigureOut">
              <a:rPr lang="da-DK" smtClean="0"/>
              <a:t>02-11-2015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35304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ctrTitle"/>
          </p:nvPr>
        </p:nvSpPr>
        <p:spPr>
          <a:xfrm>
            <a:off x="685800" y="2687638"/>
            <a:ext cx="7772400" cy="117633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2300" b="1" dirty="0" smtClean="0">
                <a:latin typeface="Calibri" charset="0"/>
              </a:rPr>
              <a:t>Stress Ulcer Prophylaxis in the Intensive Care Unit (SUP-ICU)</a:t>
            </a:r>
            <a:br>
              <a:rPr lang="en-GB" sz="2300" b="1" dirty="0" smtClean="0">
                <a:latin typeface="Calibri" charset="0"/>
              </a:rPr>
            </a:br>
            <a:r>
              <a:rPr lang="en-GB" sz="2300" b="1" i="1" dirty="0" smtClean="0">
                <a:latin typeface="Calibri" charset="0"/>
              </a:rPr>
              <a:t>Withdrawal</a:t>
            </a:r>
            <a:endParaRPr lang="en-GB" sz="2300" b="1" dirty="0">
              <a:latin typeface="Calibri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590925"/>
            <a:ext cx="6400800" cy="2151063"/>
          </a:xfrm>
        </p:spPr>
        <p:txBody>
          <a:bodyPr rtlCol="0">
            <a:normAutofit/>
          </a:bodyPr>
          <a:lstStyle/>
          <a:p>
            <a:endParaRPr lang="da-DK" sz="1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Mette Krag</a:t>
            </a:r>
          </a:p>
          <a:p>
            <a:pPr>
              <a:lnSpc>
                <a:spcPct val="11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Dept. of Intensive Care 4131</a:t>
            </a:r>
          </a:p>
          <a:p>
            <a:pPr>
              <a:lnSpc>
                <a:spcPct val="11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Copenhagen University Hospital </a:t>
            </a:r>
            <a:r>
              <a:rPr lang="en-GB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Rigshospitalet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Denmark</a:t>
            </a:r>
          </a:p>
          <a:p>
            <a:pPr>
              <a:lnSpc>
                <a:spcPct val="110000"/>
              </a:lnSpc>
            </a:pP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contact@sup-icu.com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www.sup-icu.com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  <a:endParaRPr lang="da-DK" dirty="0"/>
          </a:p>
        </p:txBody>
      </p:sp>
      <p:pic>
        <p:nvPicPr>
          <p:cNvPr id="15364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675" y="958850"/>
            <a:ext cx="1900238" cy="176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ktangel 5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3326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alibri" charset="0"/>
              </a:rPr>
              <a:t>Withdrawal</a:t>
            </a:r>
            <a:endParaRPr lang="en-GB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en-GB" sz="2800" b="1" dirty="0" smtClean="0"/>
              <a:t>A patient can be withdrawn from the trial of the following reasons:</a:t>
            </a:r>
          </a:p>
          <a:p>
            <a:pPr marL="0" indent="0">
              <a:buNone/>
              <a:defRPr/>
            </a:pPr>
            <a:endParaRPr lang="en-GB" sz="2800" b="1" dirty="0" smtClean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GB" sz="2400" b="1" dirty="0" smtClean="0"/>
              <a:t>Indication for treatment with PPI/H2RA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GB" sz="2400" b="1" dirty="0" smtClean="0"/>
              <a:t>Clinical decision other than above mentioned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GB" sz="2400" b="1" dirty="0" smtClean="0"/>
              <a:t>SAR/SUSAR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GB" sz="2400" b="1" dirty="0" smtClean="0"/>
              <a:t>Withdrawal of consent</a:t>
            </a:r>
            <a:endParaRPr lang="en-GB" sz="2600" b="1" dirty="0" smtClean="0"/>
          </a:p>
          <a:p>
            <a:pPr marL="457200" lvl="1" indent="0">
              <a:buNone/>
              <a:defRPr/>
            </a:pPr>
            <a:r>
              <a:rPr lang="en-GB" sz="2600" b="1" dirty="0" smtClean="0"/>
              <a:t> </a:t>
            </a:r>
          </a:p>
          <a:p>
            <a:pPr marL="457200" lvl="1" indent="0">
              <a:buNone/>
              <a:defRPr/>
            </a:pPr>
            <a:endParaRPr lang="en-GB" sz="2600" b="1" dirty="0" smtClean="0"/>
          </a:p>
          <a:p>
            <a:pPr marL="457200" lvl="1" indent="0">
              <a:buNone/>
              <a:defRPr/>
            </a:pPr>
            <a:endParaRPr lang="en-GB" sz="2200" b="1" dirty="0" smtClean="0"/>
          </a:p>
          <a:p>
            <a:pPr marL="457200" lvl="1" indent="0">
              <a:buNone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385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alibri" charset="0"/>
              </a:rPr>
              <a:t>Withdrawal</a:t>
            </a:r>
            <a:endParaRPr lang="en-GB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7150" indent="0">
              <a:buNone/>
              <a:defRPr/>
            </a:pPr>
            <a:r>
              <a:rPr lang="en-GB" sz="2400" b="1" dirty="0" smtClean="0"/>
              <a:t>If the patient is withdrawn from the trial, please complete the withdrawal form</a:t>
            </a:r>
          </a:p>
          <a:p>
            <a:pPr marL="57150" indent="0">
              <a:buNone/>
              <a:defRPr/>
            </a:pPr>
            <a:endParaRPr lang="en-GB" sz="3000" b="1" dirty="0" smtClean="0"/>
          </a:p>
          <a:p>
            <a:pPr marL="457200" lvl="1" indent="0">
              <a:buNone/>
              <a:defRPr/>
            </a:pPr>
            <a:endParaRPr lang="en-GB" sz="2200" b="1" dirty="0" smtClean="0"/>
          </a:p>
          <a:p>
            <a:pPr marL="457200" lvl="1" indent="0">
              <a:buNone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962" y="2564904"/>
            <a:ext cx="669607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9593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alibri" charset="0"/>
              </a:rPr>
              <a:t>Withdrawal</a:t>
            </a:r>
            <a:endParaRPr lang="en-GB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7150" indent="0">
              <a:buNone/>
              <a:defRPr/>
            </a:pPr>
            <a:r>
              <a:rPr lang="en-GB" sz="2400" b="1" dirty="0" smtClean="0"/>
              <a:t>After completing the withdrawal form the patient will be removed from the medication distribution system. </a:t>
            </a:r>
          </a:p>
          <a:p>
            <a:pPr marL="57150" indent="0">
              <a:buNone/>
              <a:defRPr/>
            </a:pPr>
            <a:r>
              <a:rPr lang="en-GB" sz="2400" b="1" dirty="0" smtClean="0">
                <a:solidFill>
                  <a:srgbClr val="FF0000"/>
                </a:solidFill>
              </a:rPr>
              <a:t>Remember to discontinue trial medication in the patient charts!!! </a:t>
            </a:r>
          </a:p>
          <a:p>
            <a:pPr marL="57150" indent="0">
              <a:buNone/>
              <a:defRPr/>
            </a:pPr>
            <a:endParaRPr lang="en-GB" sz="2400" b="1" dirty="0">
              <a:solidFill>
                <a:srgbClr val="FF0000"/>
              </a:solidFill>
            </a:endParaRPr>
          </a:p>
          <a:p>
            <a:pPr marL="57150" indent="0">
              <a:buNone/>
              <a:defRPr/>
            </a:pPr>
            <a:r>
              <a:rPr lang="en-GB" sz="2400" b="1" dirty="0" smtClean="0"/>
              <a:t>Please continue completing day forms </a:t>
            </a:r>
          </a:p>
          <a:p>
            <a:pPr marL="57150" indent="0" algn="ctr">
              <a:buNone/>
              <a:defRPr/>
            </a:pPr>
            <a:endParaRPr lang="en-GB" sz="2400" b="1" dirty="0" smtClean="0"/>
          </a:p>
          <a:p>
            <a:pPr marL="57150" indent="0" algn="ctr">
              <a:buNone/>
              <a:defRPr/>
            </a:pPr>
            <a:r>
              <a:rPr lang="en-GB" sz="4000" b="1" dirty="0" smtClean="0"/>
              <a:t>unless…..</a:t>
            </a:r>
          </a:p>
          <a:p>
            <a:pPr marL="57150" indent="0">
              <a:buNone/>
              <a:defRPr/>
            </a:pPr>
            <a:endParaRPr lang="en-GB" sz="2400" b="1" dirty="0" smtClean="0"/>
          </a:p>
          <a:p>
            <a:pPr marL="457200" lvl="1" indent="0">
              <a:buNone/>
              <a:defRPr/>
            </a:pPr>
            <a:endParaRPr lang="en-GB" sz="2200" b="1" dirty="0" smtClean="0"/>
          </a:p>
          <a:p>
            <a:pPr marL="457200" lvl="1" indent="0">
              <a:buNone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16239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68597"/>
            <a:ext cx="6153422" cy="3512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alibri" charset="0"/>
              </a:rPr>
              <a:t>Withdrawal</a:t>
            </a:r>
            <a:endParaRPr lang="en-GB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7150" indent="0">
              <a:buNone/>
              <a:defRPr/>
            </a:pPr>
            <a:r>
              <a:rPr lang="en-GB" sz="2000" b="1" dirty="0" smtClean="0"/>
              <a:t>…consent is withdrawn from further collection of data. </a:t>
            </a:r>
          </a:p>
          <a:p>
            <a:pPr marL="57150" indent="0">
              <a:buNone/>
              <a:defRPr/>
            </a:pPr>
            <a:r>
              <a:rPr lang="en-GB" sz="2000" b="1" dirty="0" smtClean="0"/>
              <a:t>If consent is withdrawn from trial intervention only, please continue daily data registration  </a:t>
            </a:r>
          </a:p>
          <a:p>
            <a:pPr marL="57150" indent="0">
              <a:buNone/>
              <a:defRPr/>
            </a:pPr>
            <a:endParaRPr lang="en-GB" sz="3000" b="1" dirty="0" smtClean="0"/>
          </a:p>
          <a:p>
            <a:pPr marL="457200" lvl="1" indent="0">
              <a:buNone/>
              <a:defRPr/>
            </a:pPr>
            <a:endParaRPr lang="en-GB" sz="2200" b="1" dirty="0" smtClean="0"/>
          </a:p>
          <a:p>
            <a:pPr marL="457200" lvl="1" indent="0">
              <a:buNone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cxnSp>
        <p:nvCxnSpPr>
          <p:cNvPr id="9" name="Lige pilforbindelse 8"/>
          <p:cNvCxnSpPr/>
          <p:nvPr/>
        </p:nvCxnSpPr>
        <p:spPr>
          <a:xfrm flipH="1">
            <a:off x="3586750" y="5589240"/>
            <a:ext cx="598926" cy="15638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arrow"/>
          </a:ln>
          <a:effectLst/>
        </p:spPr>
      </p:cxnSp>
      <p:cxnSp>
        <p:nvCxnSpPr>
          <p:cNvPr id="10" name="Lige pilforbindelse 9"/>
          <p:cNvCxnSpPr/>
          <p:nvPr/>
        </p:nvCxnSpPr>
        <p:spPr>
          <a:xfrm rot="16200000" flipH="1">
            <a:off x="2630799" y="4246608"/>
            <a:ext cx="551615" cy="625535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arrow"/>
          </a:ln>
          <a:effectLst/>
        </p:spPr>
      </p:cxnSp>
      <p:sp>
        <p:nvSpPr>
          <p:cNvPr id="11" name="Tekstboks 10"/>
          <p:cNvSpPr txBox="1"/>
          <p:nvPr/>
        </p:nvSpPr>
        <p:spPr>
          <a:xfrm>
            <a:off x="4188324" y="5469790"/>
            <a:ext cx="2808312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b="1" dirty="0" smtClean="0"/>
              <a:t>Day forms will no longer be generated</a:t>
            </a:r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2683518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148</Words>
  <Application>Microsoft Office PowerPoint</Application>
  <PresentationFormat>Skærmshow (4:3)</PresentationFormat>
  <Paragraphs>50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5</vt:i4>
      </vt:variant>
    </vt:vector>
  </HeadingPairs>
  <TitlesOfParts>
    <vt:vector size="6" baseType="lpstr">
      <vt:lpstr>Kontortema</vt:lpstr>
      <vt:lpstr>Stress Ulcer Prophylaxis in the Intensive Care Unit (SUP-ICU) Withdrawal</vt:lpstr>
      <vt:lpstr>Withdrawal</vt:lpstr>
      <vt:lpstr>Withdrawal</vt:lpstr>
      <vt:lpstr>Withdrawal</vt:lpstr>
      <vt:lpstr>Withdrawal</vt:lpstr>
    </vt:vector>
  </TitlesOfParts>
  <Company>Region Hovedstaden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 Ulcer Prophylaxis in the Intensive Care Unit (SUP-ICU)</dc:title>
  <dc:creator>Mette Krag</dc:creator>
  <cp:lastModifiedBy>Mette Krag</cp:lastModifiedBy>
  <cp:revision>9</cp:revision>
  <cp:lastPrinted>2015-11-02T10:34:52Z</cp:lastPrinted>
  <dcterms:created xsi:type="dcterms:W3CDTF">2015-07-29T13:29:11Z</dcterms:created>
  <dcterms:modified xsi:type="dcterms:W3CDTF">2015-11-02T10:34:53Z</dcterms:modified>
</cp:coreProperties>
</file>