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0" r:id="rId3"/>
    <p:sldId id="311" r:id="rId4"/>
    <p:sldId id="312" r:id="rId5"/>
    <p:sldId id="313" r:id="rId6"/>
    <p:sldId id="270" r:id="rId7"/>
    <p:sldId id="297" r:id="rId8"/>
    <p:sldId id="294" r:id="rId9"/>
    <p:sldId id="271" r:id="rId10"/>
    <p:sldId id="283" r:id="rId11"/>
    <p:sldId id="277" r:id="rId12"/>
    <p:sldId id="278" r:id="rId13"/>
    <p:sldId id="324" r:id="rId14"/>
    <p:sldId id="280" r:id="rId15"/>
    <p:sldId id="296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23" r:id="rId24"/>
    <p:sldId id="290" r:id="rId25"/>
    <p:sldId id="292" r:id="rId26"/>
    <p:sldId id="319" r:id="rId27"/>
    <p:sldId id="321" r:id="rId2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OE0145" initials="MHM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09" autoAdjust="0"/>
  </p:normalViewPr>
  <p:slideViewPr>
    <p:cSldViewPr>
      <p:cViewPr>
        <p:scale>
          <a:sx n="80" d="100"/>
          <a:sy n="80" d="100"/>
        </p:scale>
        <p:origin x="-103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ECE8-2415-45F6-975B-E13AC79258C6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2DC7-CAF8-4AC7-9EF6-C9D164A8D3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06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Man kan </a:t>
            </a:r>
            <a:r>
              <a:rPr lang="da-DK" dirty="0" err="1" smtClean="0"/>
              <a:t>ect</a:t>
            </a:r>
            <a:r>
              <a:rPr lang="da-DK" dirty="0" smtClean="0"/>
              <a:t> screene senere under</a:t>
            </a:r>
            <a:r>
              <a:rPr lang="da-DK" baseline="0" dirty="0" smtClean="0"/>
              <a:t> indlæggelsen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11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2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2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6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4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5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2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05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5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8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sup-icu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-icu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800" y="2687638"/>
            <a:ext cx="7772400" cy="1176337"/>
          </a:xfrm>
        </p:spPr>
        <p:txBody>
          <a:bodyPr/>
          <a:lstStyle/>
          <a:p>
            <a:r>
              <a:rPr lang="en-GB" sz="2300" b="1" dirty="0" smtClean="0">
                <a:latin typeface="Calibri" charset="0"/>
              </a:rPr>
              <a:t>Stress Ulcer Prophylaxis in the Intensive Care Unit (SUP-ICU)</a:t>
            </a:r>
            <a:br>
              <a:rPr lang="en-GB" sz="2300" b="1" dirty="0" smtClean="0">
                <a:latin typeface="Calibri" charset="0"/>
              </a:rPr>
            </a:br>
            <a:r>
              <a:rPr lang="da-DK" sz="2300" b="1" i="1" dirty="0" smtClean="0">
                <a:latin typeface="Calibri" charset="0"/>
              </a:rPr>
              <a:t>Information til plejepersonale</a:t>
            </a:r>
            <a:endParaRPr lang="da-DK" sz="2300" b="1" dirty="0">
              <a:latin typeface="Calibri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590925"/>
            <a:ext cx="6400800" cy="2151063"/>
          </a:xfrm>
        </p:spPr>
        <p:txBody>
          <a:bodyPr rtlCol="0">
            <a:normAutofit lnSpcReduction="10000"/>
          </a:bodyPr>
          <a:lstStyle/>
          <a:p>
            <a:endParaRPr lang="da-DK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Søren Marker Jensen, Læge</a:t>
            </a: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Intensiv Terapiklinik 4131</a:t>
            </a: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Rigshospitalet </a:t>
            </a: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a-D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Email</a:t>
            </a:r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soeren.marker.jensen.01@regionh.d</a:t>
            </a:r>
          </a:p>
          <a:p>
            <a:r>
              <a:rPr lang="da-D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www.sup-icu.com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3491880" y="821870"/>
            <a:ext cx="1972816" cy="18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Eksklusionskriterier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Kontraindikationer </a:t>
            </a:r>
            <a:r>
              <a:rPr lang="da-DK" sz="3500" b="1" dirty="0"/>
              <a:t>for protonpumpehæmmer </a:t>
            </a:r>
            <a:r>
              <a:rPr lang="da-DK" sz="3500" dirty="0"/>
              <a:t>(</a:t>
            </a:r>
            <a:r>
              <a:rPr lang="da-DK" sz="3500" dirty="0" err="1" smtClean="0"/>
              <a:t>inkl</a:t>
            </a:r>
            <a:r>
              <a:rPr lang="da-DK" sz="3500" dirty="0" smtClean="0"/>
              <a:t> behandling </a:t>
            </a:r>
            <a:r>
              <a:rPr lang="da-DK" sz="3500" dirty="0"/>
              <a:t>med </a:t>
            </a:r>
            <a:r>
              <a:rPr lang="da-DK" sz="3500" dirty="0" err="1"/>
              <a:t>atazanavir</a:t>
            </a:r>
            <a:r>
              <a:rPr lang="da-DK" sz="3500" dirty="0"/>
              <a:t> (HIV medicin))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Igangværende </a:t>
            </a:r>
            <a:r>
              <a:rPr lang="da-DK" sz="3500" b="1" dirty="0"/>
              <a:t>daglig behandling med PPI og/eller H2-receptor antagonister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 smtClean="0"/>
              <a:t>Gastrointestinal</a:t>
            </a:r>
            <a:r>
              <a:rPr lang="da-DK" sz="3500" b="1" dirty="0" smtClean="0"/>
              <a:t> </a:t>
            </a:r>
            <a:r>
              <a:rPr lang="da-DK" sz="3500" b="1" dirty="0"/>
              <a:t>blødning af enhver oprindelse under nuværende </a:t>
            </a:r>
            <a:r>
              <a:rPr lang="da-DK" sz="3500" b="1" dirty="0" smtClean="0"/>
              <a:t>indlæggelse</a:t>
            </a:r>
            <a:endParaRPr lang="da-DK" sz="35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Diagnosticeret </a:t>
            </a:r>
            <a:r>
              <a:rPr lang="da-DK" sz="3500" b="1" dirty="0"/>
              <a:t>med </a:t>
            </a:r>
            <a:r>
              <a:rPr lang="da-DK" sz="3500" b="1" dirty="0" err="1"/>
              <a:t>peptisk</a:t>
            </a:r>
            <a:r>
              <a:rPr lang="da-DK" sz="3500" b="1" dirty="0"/>
              <a:t> </a:t>
            </a:r>
            <a:r>
              <a:rPr lang="da-DK" sz="3500" b="1" dirty="0" err="1"/>
              <a:t>ulcus</a:t>
            </a:r>
            <a:r>
              <a:rPr lang="da-DK" sz="3500" b="1" dirty="0"/>
              <a:t> under nuværende hospitalsindlæggelse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Organtransplantation </a:t>
            </a:r>
            <a:r>
              <a:rPr lang="da-DK" sz="3500" b="1" dirty="0"/>
              <a:t>under nuværende hospitalsindlæggelse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Hjernedød </a:t>
            </a:r>
            <a:r>
              <a:rPr lang="da-DK" sz="3500" b="1" dirty="0"/>
              <a:t>eller ophørt aktiv terapi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Fertile </a:t>
            </a:r>
            <a:r>
              <a:rPr lang="da-DK" sz="3500" b="1" dirty="0"/>
              <a:t>kvinder med positiv graviditetstest (urin eller plasma </a:t>
            </a:r>
            <a:r>
              <a:rPr lang="da-DK" sz="3500" b="1" dirty="0" err="1"/>
              <a:t>hCG</a:t>
            </a:r>
            <a:r>
              <a:rPr lang="da-DK" sz="3500" b="1" dirty="0"/>
              <a:t>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smtClean="0"/>
              <a:t>Manglende </a:t>
            </a:r>
            <a:r>
              <a:rPr lang="da-DK" sz="3500" b="1" dirty="0"/>
              <a:t>samtykke (forsøgsværgesamtykke fra 2 læger)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endParaRPr lang="da-DK" sz="35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a-DK" sz="3000" b="1" dirty="0" smtClean="0"/>
              <a:t>Kan patienten indgå </a:t>
            </a:r>
            <a:r>
              <a:rPr lang="da-DK" sz="3000" b="1" dirty="0" err="1" smtClean="0"/>
              <a:t>randomiseres</a:t>
            </a:r>
            <a:r>
              <a:rPr lang="da-DK" sz="3000" b="1" dirty="0" smtClean="0"/>
              <a:t> patienten elektronisk til aktiv medicin eller placebo</a:t>
            </a:r>
          </a:p>
          <a:p>
            <a:pPr>
              <a:defRPr/>
            </a:pPr>
            <a:endParaRPr lang="da-DK" sz="3000" b="1" dirty="0"/>
          </a:p>
          <a:p>
            <a:pPr>
              <a:defRPr/>
            </a:pPr>
            <a:r>
              <a:rPr lang="da-DK" sz="3000" b="1" dirty="0" err="1" smtClean="0"/>
              <a:t>Randomisering</a:t>
            </a:r>
            <a:r>
              <a:rPr lang="da-DK" sz="3000" b="1" dirty="0" smtClean="0"/>
              <a:t> foretages af afdelingens læger</a:t>
            </a:r>
          </a:p>
          <a:p>
            <a:pPr>
              <a:defRPr/>
            </a:pPr>
            <a:endParaRPr lang="da-DK" sz="30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39561" r="34962" b="20000"/>
          <a:stretch/>
        </p:blipFill>
        <p:spPr bwMode="auto">
          <a:xfrm>
            <a:off x="2051720" y="2132856"/>
            <a:ext cx="4543425" cy="295592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9" name="Lige pilforbindelse 8"/>
          <p:cNvCxnSpPr/>
          <p:nvPr/>
        </p:nvCxnSpPr>
        <p:spPr>
          <a:xfrm flipH="1">
            <a:off x="5508104" y="3385939"/>
            <a:ext cx="720080" cy="3310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Lige pilforbindelse 9"/>
          <p:cNvCxnSpPr/>
          <p:nvPr/>
        </p:nvCxnSpPr>
        <p:spPr>
          <a:xfrm flipH="1">
            <a:off x="5335860" y="3965476"/>
            <a:ext cx="720080" cy="3310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2" name="Tekstboks 1"/>
          <p:cNvSpPr txBox="1"/>
          <p:nvPr/>
        </p:nvSpPr>
        <p:spPr>
          <a:xfrm>
            <a:off x="6319812" y="3651378"/>
            <a:ext cx="2049388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Mulighed for at printe – ikke et krav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755576" y="1628800"/>
            <a:ext cx="793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a-DK" b="1" dirty="0"/>
              <a:t>Det elektroniske system tildeler patienten et nummer på et hætteglas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a-DK" sz="3000" b="1" dirty="0" smtClean="0"/>
              <a:t>Som sygeplejerske kan du </a:t>
            </a:r>
            <a:r>
              <a:rPr lang="da-DK" sz="3000" b="1" u="sng" dirty="0" smtClean="0"/>
              <a:t>altid</a:t>
            </a:r>
            <a:r>
              <a:rPr lang="da-DK" sz="3000" b="1" dirty="0" smtClean="0"/>
              <a:t> genfinde nummeret i medicinmodulet (se senere)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Lægen ordinerer medicinen som vanligt i medicinmodulet som fx. ‘SUP-ICU forsøgsmedicin’ 1 gang dagligt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Tilsæt 10 ml saltvand til hætteglasset og administrer medicinen til patienten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Medicindispensering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 descr="http://2.bp.blogspot.com/-hNk2IySRZW0/T7IsEmgjUcI/AAAAAAAAAD0/qQHQncU83bc/s1600/Spr%C3%B8jt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0" y="2132856"/>
            <a:ext cx="3705200" cy="312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t="10164" r="22489" b="26878"/>
          <a:stretch/>
        </p:blipFill>
        <p:spPr bwMode="auto">
          <a:xfrm>
            <a:off x="1187624" y="1556792"/>
            <a:ext cx="7391406" cy="50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Gå til </a:t>
            </a:r>
            <a:r>
              <a:rPr lang="da-DK" sz="4000" b="1" dirty="0" smtClean="0">
                <a:hlinkClick r:id="rId4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rot="16200000" flipH="1">
            <a:off x="3804360" y="5048226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da-DK" sz="3200" b="1" dirty="0" smtClean="0">
                <a:latin typeface="Calibri" charset="0"/>
              </a:rPr>
              <a:t>Fælles log in på afdelingen</a:t>
            </a:r>
            <a:endParaRPr lang="da-DK" sz="3200" dirty="0">
              <a:latin typeface="Calibri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5508104" y="3323277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r="418" b="44061"/>
          <a:stretch/>
        </p:blipFill>
        <p:spPr bwMode="auto">
          <a:xfrm>
            <a:off x="1517555" y="2305655"/>
            <a:ext cx="6083392" cy="163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647564" y="1746251"/>
            <a:ext cx="7848872" cy="30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Vælg patienten på listen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199" y="1746251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6804248" y="3068960"/>
            <a:ext cx="10113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H="1">
            <a:off x="6804249" y="3688085"/>
            <a:ext cx="10113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 flipV="1">
            <a:off x="1547496" y="4568253"/>
            <a:ext cx="867340" cy="4406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1403648" y="5157901"/>
            <a:ext cx="375300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b="1" dirty="0" smtClean="0"/>
              <a:t>Tidligere numre kan altid genfindes</a:t>
            </a:r>
            <a:endParaRPr lang="da-DK" dirty="0">
              <a:effectLst/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29456" r="23055" b="21796"/>
          <a:stretch/>
        </p:blipFill>
        <p:spPr bwMode="auto">
          <a:xfrm>
            <a:off x="2457314" y="2276872"/>
            <a:ext cx="4248472" cy="293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Bekræft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>
            <a:off x="2987824" y="4509120"/>
            <a:ext cx="57606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Baggrund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Kritisk syge patienter er i risiko for at udvikle gastrointestinal (GI) blødning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Stress ulcus profylakse (SUP) anbefales men evidensen for effekten er dårlig og der er mistanke om potentiel skade i form af: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2">
              <a:defRPr/>
            </a:pPr>
            <a:r>
              <a:rPr lang="da-DK" sz="2600" b="1" dirty="0" smtClean="0"/>
              <a:t>Pneumoni</a:t>
            </a:r>
          </a:p>
          <a:p>
            <a:pPr lvl="2">
              <a:defRPr/>
            </a:pPr>
            <a:r>
              <a:rPr lang="da-DK" sz="2600" b="1" dirty="0"/>
              <a:t>C</a:t>
            </a:r>
            <a:r>
              <a:rPr lang="da-DK" sz="2600" b="1" dirty="0" smtClean="0"/>
              <a:t>lostridium difficile infektion</a:t>
            </a:r>
          </a:p>
          <a:p>
            <a:pPr lvl="2">
              <a:defRPr/>
            </a:pPr>
            <a:r>
              <a:rPr lang="da-DK" sz="2600" b="1" dirty="0" smtClean="0"/>
              <a:t>Kardiovaskulære komplikationer</a:t>
            </a:r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9362" r="35842" b="36194"/>
          <a:stretch/>
        </p:blipFill>
        <p:spPr bwMode="auto">
          <a:xfrm>
            <a:off x="2483768" y="1735138"/>
            <a:ext cx="4176464" cy="29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err="1" smtClean="0">
                <a:latin typeface="Calibri" charset="0"/>
              </a:rPr>
              <a:t>Vial</a:t>
            </a:r>
            <a:r>
              <a:rPr lang="da-DK" dirty="0" smtClean="0">
                <a:latin typeface="Calibri" charset="0"/>
              </a:rPr>
              <a:t> </a:t>
            </a:r>
            <a:r>
              <a:rPr lang="da-DK" dirty="0" err="1" smtClean="0">
                <a:latin typeface="Calibri" charset="0"/>
              </a:rPr>
              <a:t>identifier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5796136" y="1772816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938313" y="1735138"/>
            <a:ext cx="7200800" cy="279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7230745" y="3130696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boks 20"/>
          <p:cNvSpPr txBox="1"/>
          <p:nvPr/>
        </p:nvSpPr>
        <p:spPr>
          <a:xfrm>
            <a:off x="1181100" y="4797152"/>
            <a:ext cx="6781800" cy="936104"/>
          </a:xfrm>
          <a:prstGeom prst="rect">
            <a:avLst/>
          </a:prstGeom>
          <a:solidFill>
            <a:schemeClr val="lt1"/>
          </a:solidFill>
          <a:ln w="28575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a-DK" sz="1200" b="1" dirty="0" smtClean="0">
                <a:effectLst/>
                <a:latin typeface="Arial"/>
              </a:rPr>
              <a:t>Hvis hætteglasset ikke kan findes, er gået i stykker eller der er andre bemærkninger til </a:t>
            </a:r>
            <a:r>
              <a:rPr lang="da-DK" sz="1200" b="1" dirty="0" smtClean="0">
                <a:latin typeface="Arial"/>
              </a:rPr>
              <a:t>dispensering/administration, skrives i notatfeltet. </a:t>
            </a:r>
          </a:p>
          <a:p>
            <a:pPr>
              <a:lnSpc>
                <a:spcPct val="150000"/>
              </a:lnSpc>
            </a:pPr>
            <a:r>
              <a:rPr lang="da-DK" sz="1200" b="1" dirty="0" smtClean="0">
                <a:effectLst/>
                <a:latin typeface="Arial"/>
              </a:rPr>
              <a:t>Om nødvendigt gentages proceduren.</a:t>
            </a:r>
            <a:endParaRPr lang="da-DK" sz="1100" dirty="0">
              <a:effectLst/>
              <a:ea typeface="Calibri"/>
              <a:cs typeface="Times New Roman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8" t="29926" r="36238" b="32054"/>
          <a:stretch/>
        </p:blipFill>
        <p:spPr bwMode="auto">
          <a:xfrm>
            <a:off x="539553" y="2564904"/>
            <a:ext cx="3816424" cy="30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Warning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Hvis der er mindre end 20 timer mellem to administrationer kræves en kommentar for at fortsætte. </a:t>
            </a: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1" name="Lige pilforbindelse 10"/>
          <p:cNvCxnSpPr/>
          <p:nvPr/>
        </p:nvCxnSpPr>
        <p:spPr>
          <a:xfrm flipH="1">
            <a:off x="2267744" y="4492034"/>
            <a:ext cx="756083" cy="253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5051615" y="3397485"/>
            <a:ext cx="3753008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b="1" dirty="0" smtClean="0"/>
              <a:t>Dette kan f.eks. ske hvis patienten blev </a:t>
            </a:r>
            <a:r>
              <a:rPr lang="da-DK" b="1" dirty="0" err="1" smtClean="0"/>
              <a:t>randomiseret</a:t>
            </a:r>
            <a:r>
              <a:rPr lang="da-DK" b="1" dirty="0" smtClean="0"/>
              <a:t> før afdelingens normale tidspunkt for medicinadministration. </a:t>
            </a:r>
          </a:p>
          <a:p>
            <a:r>
              <a:rPr lang="da-DK" b="1" dirty="0" smtClean="0"/>
              <a:t>Skriv ‘2. dosis’ eller lignende. </a:t>
            </a:r>
            <a:endParaRPr lang="da-DK" dirty="0">
              <a:effectLst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err="1" smtClean="0">
                <a:latin typeface="Calibri" charset="0"/>
              </a:rPr>
              <a:t>Withdrawal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da-DK" sz="2800" b="1" dirty="0" smtClean="0"/>
              <a:t>Ved behov kan patienten trækkes ud af forsøget: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Indikation for behandling med PPI/H2RA (fx blødning)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Klinisk beslutning (andre end ovenfor anført)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Alvorlige bivirkninger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400" b="1" dirty="0" smtClean="0"/>
              <a:t>Samtykke trukket tilbage</a:t>
            </a: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Afblinding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smtClean="0"/>
              <a:t>Ring altid før afblinding hvis tiden tillader det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To måder:</a:t>
            </a:r>
          </a:p>
          <a:p>
            <a:pPr marL="457200" lvl="1" indent="0">
              <a:buNone/>
              <a:defRPr/>
            </a:pPr>
            <a:r>
              <a:rPr lang="da-DK" sz="2600" b="1" dirty="0" smtClean="0"/>
              <a:t>1. Fjern den label der blinder glasset</a:t>
            </a:r>
          </a:p>
          <a:p>
            <a:pPr marL="457200" lvl="1" indent="0">
              <a:buNone/>
              <a:defRPr/>
            </a:pPr>
            <a:r>
              <a:rPr lang="da-DK" sz="2600" b="1" dirty="0" smtClean="0"/>
              <a:t>2. Oplys ‘</a:t>
            </a:r>
            <a:r>
              <a:rPr lang="en-GB" sz="2600" b="1" dirty="0" smtClean="0"/>
              <a:t>vial identifier number’</a:t>
            </a:r>
            <a:r>
              <a:rPr lang="da-DK" sz="2600" b="1" dirty="0" smtClean="0"/>
              <a:t> (på hætteglasset) til koordinerende center. Kan genfindes i medicinmodulet hvis hætteglasset er kasseret.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Trial documents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2483768" y="1844824"/>
            <a:ext cx="4176464" cy="45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smtClean="0"/>
              <a:t>Gå til </a:t>
            </a:r>
            <a:r>
              <a:rPr lang="da-DK" sz="4000" b="1" dirty="0" smtClean="0">
                <a:hlinkClick r:id="rId3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9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t="13010" r="22110" b="19164"/>
          <a:stretch/>
        </p:blipFill>
        <p:spPr bwMode="auto">
          <a:xfrm>
            <a:off x="2195736" y="2132856"/>
            <a:ext cx="5226149" cy="3969236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Lige pilforbindelse 9"/>
          <p:cNvCxnSpPr/>
          <p:nvPr/>
        </p:nvCxnSpPr>
        <p:spPr>
          <a:xfrm flipH="1">
            <a:off x="6946470" y="3620577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Trial documents</a:t>
            </a:r>
            <a:endParaRPr lang="en-GB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7150" indent="0">
              <a:buNone/>
              <a:defRPr/>
            </a:pPr>
            <a:r>
              <a:rPr lang="da-DK" sz="3000" b="1" dirty="0" smtClean="0"/>
              <a:t>Her findes hjælpemidler i form af: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Instrukser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Lommekort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Ophæng til opslagstavler/medicinrum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SAR/SUSAR form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Papir </a:t>
            </a:r>
            <a:r>
              <a:rPr lang="da-DK" sz="2600" b="1" dirty="0" err="1" smtClean="0"/>
              <a:t>eCRF</a:t>
            </a:r>
            <a:endParaRPr lang="da-DK" sz="26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2600" b="1" dirty="0" smtClean="0"/>
              <a:t>Materiale til site master file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/>
          </a:p>
          <a:p>
            <a:pPr marL="57150" indent="0">
              <a:buNone/>
              <a:defRPr/>
            </a:pPr>
            <a:r>
              <a:rPr lang="da-DK" sz="3000" b="1" dirty="0" smtClean="0"/>
              <a:t>Husk at du ALTID kan ringe til </a:t>
            </a:r>
            <a:r>
              <a:rPr lang="da-DK" sz="3000" b="1" dirty="0" smtClean="0">
                <a:solidFill>
                  <a:srgbClr val="FF0000"/>
                </a:solidFill>
              </a:rPr>
              <a:t>SUP-ICU</a:t>
            </a:r>
          </a:p>
          <a:p>
            <a:pPr marL="57150" indent="0">
              <a:buNone/>
              <a:defRPr/>
            </a:pPr>
            <a:r>
              <a:rPr lang="da-DK" sz="3000" b="1" dirty="0" smtClean="0">
                <a:solidFill>
                  <a:srgbClr val="FF0000"/>
                </a:solidFill>
              </a:rPr>
              <a:t>hotline  3545 7450 </a:t>
            </a:r>
            <a:r>
              <a:rPr lang="da-DK" sz="3000" b="1" dirty="0" smtClean="0"/>
              <a:t>ved hov for hjælp.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1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6732240" y="4221088"/>
            <a:ext cx="1728192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Formål med forsøget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19872" y="2924944"/>
            <a:ext cx="5266928" cy="320121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4866" y="252388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24004" y="2366007"/>
            <a:ext cx="267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Potentielle fordele:</a:t>
            </a:r>
          </a:p>
          <a:p>
            <a:endParaRPr lang="da-DK" sz="2000" dirty="0"/>
          </a:p>
          <a:p>
            <a:r>
              <a:rPr lang="da-DK" dirty="0" smtClean="0"/>
              <a:t>Forebygger GI blødning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6450228" y="2366007"/>
            <a:ext cx="2674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Potentielle ulemper:</a:t>
            </a:r>
          </a:p>
          <a:p>
            <a:endParaRPr lang="da-DK" sz="2000" dirty="0"/>
          </a:p>
          <a:p>
            <a:r>
              <a:rPr lang="da-DK" dirty="0" smtClean="0"/>
              <a:t>Øger risikoen for:</a:t>
            </a:r>
          </a:p>
          <a:p>
            <a:r>
              <a:rPr lang="da-DK" dirty="0" smtClean="0"/>
              <a:t> </a:t>
            </a:r>
            <a:endParaRPr lang="da-DK" dirty="0"/>
          </a:p>
          <a:p>
            <a:r>
              <a:rPr lang="da-DK" dirty="0" smtClean="0"/>
              <a:t>- Pneumoni</a:t>
            </a:r>
          </a:p>
          <a:p>
            <a:endParaRPr lang="da-DK" dirty="0"/>
          </a:p>
          <a:p>
            <a:r>
              <a:rPr lang="da-DK" dirty="0" smtClean="0"/>
              <a:t>- Clostridium difficile infektion</a:t>
            </a:r>
          </a:p>
          <a:p>
            <a:endParaRPr lang="da-DK" dirty="0"/>
          </a:p>
          <a:p>
            <a:r>
              <a:rPr lang="da-DK" dirty="0" smtClean="0"/>
              <a:t>- Kardiovaskulære events</a:t>
            </a:r>
            <a:endParaRPr lang="da-DK" dirty="0"/>
          </a:p>
          <a:p>
            <a:endParaRPr lang="da-DK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34" y="2902006"/>
            <a:ext cx="2646298" cy="2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457200" y="155047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latin typeface="Calibri" charset="0"/>
              </a:rPr>
              <a:t>At undersøge fordele og ulemper ved brug af SUP med PPI på </a:t>
            </a:r>
            <a:r>
              <a:rPr lang="da-DK" sz="2000" b="1" dirty="0" smtClean="0">
                <a:latin typeface="Calibri" charset="0"/>
              </a:rPr>
              <a:t>intensiv</a:t>
            </a:r>
            <a:endParaRPr lang="da-DK" sz="2000" b="1" dirty="0">
              <a:latin typeface="Calibri" charset="0"/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RCT - Metode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r>
              <a:rPr lang="da-DK" sz="2800" b="1" dirty="0" smtClean="0">
                <a:latin typeface="Calibri" charset="0"/>
              </a:rPr>
              <a:t>Design: Et randomiseret multicenter placebo-kontrolleret klinisk forsøg med blinding</a:t>
            </a:r>
          </a:p>
          <a:p>
            <a:endParaRPr lang="da-DK" sz="2800" b="1" i="1" dirty="0" smtClean="0">
              <a:latin typeface="Calibri" charset="0"/>
            </a:endParaRPr>
          </a:p>
          <a:p>
            <a:r>
              <a:rPr lang="da-DK" sz="2800" b="1" dirty="0" smtClean="0">
                <a:latin typeface="Calibri" charset="0"/>
              </a:rPr>
              <a:t>Setting: 50 intensivafdelinger i Europa</a:t>
            </a:r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RCT - Metode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da-DK" sz="3100" b="1" dirty="0" smtClean="0"/>
          </a:p>
          <a:p>
            <a:r>
              <a:rPr lang="da-DK" sz="3100" b="1" dirty="0" smtClean="0"/>
              <a:t>Intervention: </a:t>
            </a:r>
            <a:r>
              <a:rPr lang="da-DK" sz="3100" b="1" dirty="0"/>
              <a:t>P</a:t>
            </a:r>
            <a:r>
              <a:rPr lang="da-DK" sz="3100" b="1" dirty="0" smtClean="0"/>
              <a:t>antoprazol 40 mg x 1 IV fra indlæggelse til udskrivelse fra intensiv eller død, </a:t>
            </a:r>
            <a:r>
              <a:rPr lang="da-DK" sz="3100" b="1" dirty="0" err="1" smtClean="0"/>
              <a:t>maks</a:t>
            </a:r>
            <a:r>
              <a:rPr lang="da-DK" sz="3100" b="1" dirty="0" smtClean="0"/>
              <a:t> 90 dage. </a:t>
            </a:r>
          </a:p>
          <a:p>
            <a:endParaRPr lang="da-DK" sz="3100" b="1" dirty="0" smtClean="0"/>
          </a:p>
          <a:p>
            <a:r>
              <a:rPr lang="da-DK" sz="3100" b="1" dirty="0" smtClean="0"/>
              <a:t>Comparator: Placebo</a:t>
            </a:r>
          </a:p>
          <a:p>
            <a:endParaRPr lang="da-DK" sz="3100" b="1" dirty="0" smtClean="0"/>
          </a:p>
          <a:p>
            <a:r>
              <a:rPr lang="da-DK" sz="3100" b="1" dirty="0" smtClean="0"/>
              <a:t>Outcome:  </a:t>
            </a:r>
            <a:r>
              <a:rPr lang="da-DK" b="1" dirty="0" smtClean="0"/>
              <a:t>90-dages mortalitet</a:t>
            </a:r>
          </a:p>
          <a:p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sz="4000" dirty="0" smtClean="0">
                <a:latin typeface="Calibri" charset="0"/>
              </a:rPr>
              <a:t>Screening og randomisering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2" descr="http://www.rcsindia.co.in/images/dataen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20" y="2348880"/>
            <a:ext cx="56917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Screening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da-DK" sz="2600" b="1" dirty="0" smtClean="0"/>
              <a:t>Alle voksne, akut indlagte patienter med én eller flere risikofaktorer (inklusionskriterier) skal screenes af afdelingens læger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Hjælp lægen med at huske, at der ikke må ordineres PPI (</a:t>
            </a:r>
            <a:r>
              <a:rPr lang="da-DK" sz="2600" b="1" dirty="0" err="1" smtClean="0"/>
              <a:t>nexium</a:t>
            </a:r>
            <a:r>
              <a:rPr lang="da-DK" sz="2600" b="1" dirty="0" smtClean="0"/>
              <a:t>, </a:t>
            </a:r>
            <a:r>
              <a:rPr lang="da-DK" sz="2600" b="1" dirty="0" err="1" smtClean="0"/>
              <a:t>pantoprazol</a:t>
            </a:r>
            <a:r>
              <a:rPr lang="da-DK" sz="2600" b="1" dirty="0" smtClean="0"/>
              <a:t>, </a:t>
            </a:r>
            <a:r>
              <a:rPr lang="da-DK" sz="2600" b="1" dirty="0" err="1" smtClean="0"/>
              <a:t>pantoloc</a:t>
            </a:r>
            <a:r>
              <a:rPr lang="da-DK" sz="2600" b="1" dirty="0" smtClean="0"/>
              <a:t> mm) før patienten er screenet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Screening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HUSK </a:t>
            </a:r>
            <a:r>
              <a:rPr lang="da-DK" sz="2600" b="1" u="sng" dirty="0" smtClean="0"/>
              <a:t>ALTID</a:t>
            </a:r>
            <a:r>
              <a:rPr lang="da-DK" sz="2600" b="1" dirty="0" smtClean="0"/>
              <a:t> SAMTYKKE FRA </a:t>
            </a:r>
            <a:r>
              <a:rPr lang="da-DK" sz="2600" b="1" dirty="0" smtClean="0"/>
              <a:t>1 LÆGE (</a:t>
            </a:r>
            <a:r>
              <a:rPr lang="da-DK" sz="2600" b="1" i="1" dirty="0" smtClean="0"/>
              <a:t>forsøgsværge</a:t>
            </a:r>
            <a:r>
              <a:rPr lang="da-DK" sz="2600" b="1" dirty="0" smtClean="0"/>
              <a:t>) </a:t>
            </a:r>
            <a:r>
              <a:rPr lang="da-DK" sz="2600" b="1" dirty="0" smtClean="0"/>
              <a:t>DER ER </a:t>
            </a:r>
            <a:r>
              <a:rPr lang="da-DK" sz="2600" b="1" dirty="0" smtClean="0"/>
              <a:t>UAFHÆNGIG </a:t>
            </a:r>
            <a:r>
              <a:rPr lang="da-DK" sz="2600" b="1" dirty="0" smtClean="0"/>
              <a:t>AF FORSØGET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Tx/>
              <a:buChar char="-"/>
              <a:defRPr/>
            </a:pPr>
            <a:r>
              <a:rPr lang="da-DK" sz="2600" b="1" dirty="0"/>
              <a:t>Samtykket SKAL foreligge før randomisering</a:t>
            </a:r>
          </a:p>
          <a:p>
            <a:pPr lvl="1">
              <a:buFontTx/>
              <a:buChar char="-"/>
              <a:defRPr/>
            </a:pPr>
            <a:r>
              <a:rPr lang="da-DK" sz="2600" b="1" dirty="0" smtClean="0"/>
              <a:t>Samtykket kan initialt være mundtligt</a:t>
            </a:r>
          </a:p>
          <a:p>
            <a:pPr lvl="1">
              <a:buFontTx/>
              <a:buChar char="-"/>
              <a:defRPr/>
            </a:pPr>
            <a:r>
              <a:rPr lang="da-DK" sz="2600" b="1" dirty="0" smtClean="0"/>
              <a:t>Notér </a:t>
            </a:r>
            <a:r>
              <a:rPr lang="da-DK" sz="2600" b="1" dirty="0" smtClean="0"/>
              <a:t>fuldt navn </a:t>
            </a:r>
            <a:r>
              <a:rPr lang="da-DK" sz="2600" b="1" dirty="0" smtClean="0"/>
              <a:t>på </a:t>
            </a:r>
            <a:r>
              <a:rPr lang="da-DK" sz="2600" b="1" dirty="0" smtClean="0"/>
              <a:t>lægen </a:t>
            </a:r>
            <a:r>
              <a:rPr lang="da-DK" sz="2600" b="1" dirty="0" smtClean="0"/>
              <a:t>i journalen </a:t>
            </a:r>
          </a:p>
          <a:p>
            <a:pPr lvl="1">
              <a:buFontTx/>
              <a:buChar char="-"/>
              <a:defRPr/>
            </a:pPr>
            <a:r>
              <a:rPr lang="da-DK" sz="2600" b="1" dirty="0" smtClean="0"/>
              <a:t>Indhent hurtigst muligt samtykke fra </a:t>
            </a:r>
            <a:r>
              <a:rPr lang="da-DK" sz="2600" b="1" dirty="0" smtClean="0"/>
              <a:t>pårørende og </a:t>
            </a:r>
            <a:r>
              <a:rPr lang="da-DK" sz="2600" b="1" dirty="0" smtClean="0"/>
              <a:t>om muligt patienten selv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Inklusionskriterier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400" b="1" dirty="0" smtClean="0"/>
              <a:t>Akut </a:t>
            </a:r>
            <a:r>
              <a:rPr lang="da-DK" sz="4400" b="1" dirty="0"/>
              <a:t>indlagt på intensiv </a:t>
            </a:r>
            <a:r>
              <a:rPr lang="da-DK" sz="4400" b="1" dirty="0" smtClean="0"/>
              <a:t>afdeling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smtClean="0"/>
              <a:t>Mindst </a:t>
            </a:r>
            <a:r>
              <a:rPr lang="da-DK" sz="4000" b="1" dirty="0"/>
              <a:t>18 år </a:t>
            </a:r>
            <a:r>
              <a:rPr lang="da-DK" sz="4000" b="1" dirty="0" smtClean="0"/>
              <a:t>gammel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smtClean="0"/>
              <a:t>Mindst </a:t>
            </a:r>
            <a:r>
              <a:rPr lang="da-DK" sz="4000" b="1" dirty="0"/>
              <a:t>én af følgende: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 smtClean="0"/>
              <a:t>Shock </a:t>
            </a:r>
            <a:r>
              <a:rPr lang="da-DK" sz="3600" dirty="0"/>
              <a:t>(kontinuerlig infusion af vasopressor eller inotropika, MAP &lt; 70 </a:t>
            </a:r>
            <a:r>
              <a:rPr lang="da-DK" sz="3600" dirty="0" smtClean="0"/>
              <a:t>mm Hg, </a:t>
            </a:r>
            <a:r>
              <a:rPr lang="da-DK" sz="3600" dirty="0"/>
              <a:t>systolisk blodtryk &lt; 90 </a:t>
            </a:r>
            <a:r>
              <a:rPr lang="da-DK" sz="3600" dirty="0" smtClean="0"/>
              <a:t>mm Hg </a:t>
            </a:r>
            <a:r>
              <a:rPr lang="da-DK" sz="3600" dirty="0"/>
              <a:t>ELLER laktat &gt; 4 </a:t>
            </a:r>
            <a:r>
              <a:rPr lang="da-DK" sz="3600" dirty="0" smtClean="0"/>
              <a:t>mmol/l)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Dialyse </a:t>
            </a:r>
            <a:r>
              <a:rPr lang="da-DK" sz="4000" dirty="0" smtClean="0"/>
              <a:t>(alle typer)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Invasiv </a:t>
            </a:r>
            <a:r>
              <a:rPr lang="da-DK" sz="4000" b="1" dirty="0"/>
              <a:t>mekanisk ventilation med forventet varighed &gt; 24 timer. Ved tvivl svar </a:t>
            </a:r>
            <a:r>
              <a:rPr lang="da-DK" sz="4000" b="1" dirty="0" smtClean="0"/>
              <a:t>’JA’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Akut </a:t>
            </a:r>
            <a:r>
              <a:rPr lang="da-DK" sz="4000" b="1" dirty="0"/>
              <a:t>koagulopati </a:t>
            </a:r>
            <a:r>
              <a:rPr lang="da-DK" sz="4000" dirty="0"/>
              <a:t>(trombocytter &lt; 50 x </a:t>
            </a:r>
            <a:r>
              <a:rPr lang="da-DK" sz="4000" dirty="0" smtClean="0"/>
              <a:t>10^9/l</a:t>
            </a:r>
            <a:r>
              <a:rPr lang="da-DK" sz="4000" dirty="0"/>
              <a:t>, INR &gt; 1.5 ELLER PT &gt; 20 </a:t>
            </a:r>
            <a:r>
              <a:rPr lang="da-DK" sz="4000" dirty="0" smtClean="0"/>
              <a:t>sek.) 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Kronisk </a:t>
            </a:r>
            <a:r>
              <a:rPr lang="da-DK" sz="4000" b="1" dirty="0"/>
              <a:t>koagulopati </a:t>
            </a:r>
            <a:r>
              <a:rPr lang="da-DK" sz="4000" dirty="0"/>
              <a:t>(trombocytter &lt; 50 x </a:t>
            </a:r>
            <a:r>
              <a:rPr lang="da-DK" sz="4000" dirty="0" smtClean="0"/>
              <a:t>10^9/l</a:t>
            </a:r>
            <a:r>
              <a:rPr lang="da-DK" sz="4000" dirty="0"/>
              <a:t>, INR &gt; 1.5 ELLER PT &gt; 20 </a:t>
            </a:r>
            <a:r>
              <a:rPr lang="da-DK" sz="4000" dirty="0" smtClean="0"/>
              <a:t>sek. </a:t>
            </a:r>
            <a:r>
              <a:rPr lang="da-DK" sz="4000" dirty="0"/>
              <a:t>indenfor de seneste 6 </a:t>
            </a:r>
            <a:r>
              <a:rPr lang="da-DK" sz="4000" dirty="0" smtClean="0"/>
              <a:t>måneder)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AK </a:t>
            </a:r>
            <a:r>
              <a:rPr lang="da-DK" sz="4000" b="1" dirty="0"/>
              <a:t>behandling </a:t>
            </a:r>
            <a:r>
              <a:rPr lang="da-DK" sz="4000" dirty="0"/>
              <a:t>(IKKE tromboseprofylakse eller profylaktisk acetylsalicylsyre) </a:t>
            </a:r>
            <a:endParaRPr lang="da-DK" sz="4000" dirty="0" smtClean="0"/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4000" b="1" dirty="0" smtClean="0"/>
              <a:t>Kronisk </a:t>
            </a:r>
            <a:r>
              <a:rPr lang="da-DK" sz="4000" b="1" dirty="0"/>
              <a:t>leversygdom </a:t>
            </a:r>
            <a:r>
              <a:rPr lang="da-DK" sz="4000" dirty="0"/>
              <a:t>(anamnese med portal hypertension, blødende eosophagusvaricer eller hepatisk encephalopati, eller cirrhose bekræftet ved biopsi, CT eller ultralyd)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833</Words>
  <Application>Microsoft Office PowerPoint</Application>
  <PresentationFormat>Skærmshow (4:3)</PresentationFormat>
  <Paragraphs>302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27</vt:i4>
      </vt:variant>
    </vt:vector>
  </HeadingPairs>
  <TitlesOfParts>
    <vt:vector size="28" baseType="lpstr">
      <vt:lpstr>Kontortema</vt:lpstr>
      <vt:lpstr>Stress Ulcer Prophylaxis in the Intensive Care Unit (SUP-ICU) Information til plejepersonale</vt:lpstr>
      <vt:lpstr>Baggrund</vt:lpstr>
      <vt:lpstr>Formål med forsøget</vt:lpstr>
      <vt:lpstr>RCT - Metode</vt:lpstr>
      <vt:lpstr>RCT - Metode</vt:lpstr>
      <vt:lpstr>Screening og randomisering</vt:lpstr>
      <vt:lpstr>Screening</vt:lpstr>
      <vt:lpstr>Screening</vt:lpstr>
      <vt:lpstr>Inklusionskriterier</vt:lpstr>
      <vt:lpstr>Eksklusionskriterier</vt:lpstr>
      <vt:lpstr>PowerPoint-præsentation</vt:lpstr>
      <vt:lpstr>PowerPoint-præsentation</vt:lpstr>
      <vt:lpstr>PowerPoint-præsentation</vt:lpstr>
      <vt:lpstr>PowerPoint-præsentation</vt:lpstr>
      <vt:lpstr>Medicindispensering</vt:lpstr>
      <vt:lpstr>Gå til www.sup-icu.com</vt:lpstr>
      <vt:lpstr>Fælles log in på afdelingen</vt:lpstr>
      <vt:lpstr>Vælg patienten på listen</vt:lpstr>
      <vt:lpstr>Bekræft</vt:lpstr>
      <vt:lpstr>Vial identifier</vt:lpstr>
      <vt:lpstr>PowerPoint-præsentation</vt:lpstr>
      <vt:lpstr>Warning</vt:lpstr>
      <vt:lpstr>Withdrawal</vt:lpstr>
      <vt:lpstr>Afblinding</vt:lpstr>
      <vt:lpstr>Trial documents</vt:lpstr>
      <vt:lpstr>Gå til www.sup-icu.com</vt:lpstr>
      <vt:lpstr>Trial documents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Ulcer Prophylaxis in the Intensive Care Unit (SUP-ICU)</dc:title>
  <dc:creator>Mette Krag</dc:creator>
  <cp:lastModifiedBy>Søren Marker Jensen</cp:lastModifiedBy>
  <cp:revision>155</cp:revision>
  <dcterms:created xsi:type="dcterms:W3CDTF">2014-10-23T07:07:46Z</dcterms:created>
  <dcterms:modified xsi:type="dcterms:W3CDTF">2016-09-27T12:56:56Z</dcterms:modified>
</cp:coreProperties>
</file>