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320" r:id="rId3"/>
    <p:sldId id="334" r:id="rId4"/>
    <p:sldId id="312" r:id="rId5"/>
    <p:sldId id="335" r:id="rId6"/>
    <p:sldId id="270" r:id="rId7"/>
    <p:sldId id="336" r:id="rId8"/>
    <p:sldId id="337" r:id="rId9"/>
    <p:sldId id="338" r:id="rId10"/>
    <p:sldId id="339" r:id="rId11"/>
    <p:sldId id="277" r:id="rId12"/>
    <p:sldId id="340" r:id="rId13"/>
    <p:sldId id="324" r:id="rId14"/>
    <p:sldId id="341" r:id="rId15"/>
    <p:sldId id="296" r:id="rId16"/>
    <p:sldId id="326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292" r:id="rId27"/>
    <p:sldId id="351" r:id="rId28"/>
    <p:sldId id="321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MOE0145" initials="MHM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09" autoAdjust="0"/>
  </p:normalViewPr>
  <p:slideViewPr>
    <p:cSldViewPr>
      <p:cViewPr>
        <p:scale>
          <a:sx n="70" d="100"/>
          <a:sy n="70" d="100"/>
        </p:scale>
        <p:origin x="-1325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0ECE8-2415-45F6-975B-E13AC79258C6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42DC7-CAF8-4AC7-9EF6-C9D164A8D36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06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B3B06-E8F5-4B4E-B33A-0F9B531A29E5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529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11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22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024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67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87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47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5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822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5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805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950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2543-CCE2-454A-8936-A2DA166AF385}" type="datetimeFigureOut">
              <a:rPr lang="da-DK" smtClean="0"/>
              <a:t>23-09-2016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8863E-7BCC-4B31-BF71-BC959B08FB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8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sup-icu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sup-icu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>
          <a:xfrm>
            <a:off x="685800" y="2687638"/>
            <a:ext cx="7772400" cy="1176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300" b="1" dirty="0" smtClean="0">
                <a:latin typeface="Calibri" charset="0"/>
              </a:rPr>
              <a:t>Stress Ulcer Prophylaxis in the Intensive Care Unit (SUP-ICU)</a:t>
            </a:r>
            <a:br>
              <a:rPr lang="en-GB" sz="2300" b="1" dirty="0" smtClean="0">
                <a:latin typeface="Calibri" charset="0"/>
              </a:rPr>
            </a:br>
            <a:r>
              <a:rPr lang="en-GB" sz="2300" b="1" i="1" dirty="0" smtClean="0">
                <a:latin typeface="Calibri" charset="0"/>
              </a:rPr>
              <a:t>Information for nursing staff</a:t>
            </a:r>
            <a:endParaRPr lang="en-GB" sz="2300" b="1" dirty="0">
              <a:latin typeface="Calibri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590925"/>
            <a:ext cx="6400800" cy="2151063"/>
          </a:xfrm>
        </p:spPr>
        <p:txBody>
          <a:bodyPr rtlCol="0">
            <a:normAutofit/>
          </a:bodyPr>
          <a:lstStyle/>
          <a:p>
            <a:endParaRPr lang="da-DK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Søren 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Marker Jensen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Intensive Care 4131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Copenhagen University Hospital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Rigshospitalet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Denmark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soeren.marker.jensen.01@regionh.dk</a:t>
            </a:r>
          </a:p>
          <a:p>
            <a:pPr>
              <a:lnSpc>
                <a:spcPct val="110000"/>
              </a:lnSpc>
            </a:pP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www.sup-icu.com</a:t>
            </a:r>
            <a:endParaRPr lang="en-GB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  <a:endParaRPr lang="da-DK" dirty="0"/>
          </a:p>
        </p:txBody>
      </p:sp>
      <p:pic>
        <p:nvPicPr>
          <p:cNvPr id="15364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958850"/>
            <a:ext cx="19002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3491880" y="821870"/>
            <a:ext cx="1972816" cy="18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Exclusion criteria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Contraindications to PPI (including intolerance of PPI and treatment with atazanavir (HIV medication))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Current daily treatment with PPI and/or H2RA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GI bleeding of any origin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Diagnosed with peptic ulcer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Organ transplant during current hospital admission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Withdrawal from active therapy or brain death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Fertile woman with positive urine human chorionic gonadotropin (</a:t>
            </a:r>
            <a:r>
              <a:rPr lang="en-GB" sz="3500" b="1" dirty="0" err="1" smtClean="0"/>
              <a:t>hCG</a:t>
            </a:r>
            <a:r>
              <a:rPr lang="en-GB" sz="3500" b="1" dirty="0" smtClean="0"/>
              <a:t>) or plasma-</a:t>
            </a:r>
            <a:r>
              <a:rPr lang="en-GB" sz="3500" b="1" dirty="0" err="1" smtClean="0"/>
              <a:t>hCG</a:t>
            </a:r>
            <a:r>
              <a:rPr lang="en-GB" sz="3500" b="1" dirty="0" smtClean="0"/>
              <a:t> 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r>
              <a:rPr lang="en-GB" sz="3500" b="1" dirty="0" smtClean="0"/>
              <a:t>Consent according to national regulations not obtainable</a:t>
            </a:r>
          </a:p>
          <a:p>
            <a:pPr lvl="1"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"/>
              <a:defRPr/>
            </a:pPr>
            <a:endParaRPr lang="en-GB" sz="35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3000" b="1" dirty="0" smtClean="0"/>
              <a:t>If the patient is eligible he/she will be  randomised electronically to receive pantoprazole or placebo</a:t>
            </a:r>
          </a:p>
          <a:p>
            <a:pPr>
              <a:defRPr/>
            </a:pPr>
            <a:endParaRPr lang="da-DK" sz="30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608512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9" name="Lige pilforbindelse 8"/>
          <p:cNvCxnSpPr/>
          <p:nvPr/>
        </p:nvCxnSpPr>
        <p:spPr>
          <a:xfrm flipH="1">
            <a:off x="6156176" y="3640994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0" name="Lige pilforbindelse 9"/>
          <p:cNvCxnSpPr/>
          <p:nvPr/>
        </p:nvCxnSpPr>
        <p:spPr>
          <a:xfrm flipH="1">
            <a:off x="5636936" y="4612500"/>
            <a:ext cx="720080" cy="3310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2" name="Tekstboks 1"/>
          <p:cNvSpPr txBox="1"/>
          <p:nvPr/>
        </p:nvSpPr>
        <p:spPr>
          <a:xfrm>
            <a:off x="6368032" y="4131715"/>
            <a:ext cx="264467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 smtClean="0"/>
              <a:t>Option to print the </a:t>
            </a:r>
            <a:r>
              <a:rPr lang="da-DK" dirty="0" err="1" smtClean="0"/>
              <a:t>vial</a:t>
            </a:r>
            <a:r>
              <a:rPr lang="da-DK" dirty="0" smtClean="0"/>
              <a:t> identifier number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755576" y="1628800"/>
            <a:ext cx="793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b="1" dirty="0" smtClean="0"/>
              <a:t>The electronic system allocates a unique number for the </a:t>
            </a:r>
            <a:r>
              <a:rPr lang="en-GB" b="1" u="sng" dirty="0" smtClean="0"/>
              <a:t>first</a:t>
            </a:r>
            <a:r>
              <a:rPr lang="en-GB" b="1" dirty="0" smtClean="0"/>
              <a:t> vial </a:t>
            </a:r>
            <a:endParaRPr lang="en-GB" b="1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sz="3000" b="1" dirty="0" smtClean="0"/>
              <a:t>Nurses can always find the vial identifier number in the medication dispensing system (see the following slides)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Prescribe and administer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US" sz="2600" b="1" dirty="0" smtClean="0"/>
              <a:t>The doctor prescribes </a:t>
            </a:r>
            <a:r>
              <a:rPr lang="en-US" sz="2600" b="1" dirty="0"/>
              <a:t>the trial medication for the patient once daily in your medical chart/ICU </a:t>
            </a:r>
            <a:r>
              <a:rPr lang="en-US" sz="2600" b="1" dirty="0" smtClean="0"/>
              <a:t>chart</a:t>
            </a: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US" sz="2600" b="1" dirty="0"/>
              <a:t>Administer the trial medication by adding 10 ml of sodium chloride  0.9% to the vial (see the trial document ‘Trial medication’)</a:t>
            </a: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9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800" dirty="0" smtClean="0">
                <a:latin typeface="Calibri" charset="0"/>
              </a:rPr>
              <a:t>Medication dispensing </a:t>
            </a:r>
            <a:r>
              <a:rPr lang="da-DK" sz="3800" dirty="0" smtClean="0">
                <a:latin typeface="Calibri" charset="0"/>
              </a:rPr>
              <a:t>system</a:t>
            </a:r>
            <a:endParaRPr lang="da-DK" sz="3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 descr="http://2.bp.blogspot.com/-hNk2IySRZW0/T7IsEmgjUcI/AAAAAAAAAD0/qQHQncU83bc/s1600/Spr%C3%B8jt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00" y="2132856"/>
            <a:ext cx="3705200" cy="312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Go to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3804360" y="5048226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036" y="1916832"/>
            <a:ext cx="4012024" cy="25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da-DK" sz="3200" b="1" dirty="0" smtClean="0">
                <a:latin typeface="Calibri" charset="0"/>
              </a:rPr>
              <a:t>Login</a:t>
            </a:r>
            <a:endParaRPr lang="da-DK" sz="3200" dirty="0">
              <a:latin typeface="Calibri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1241688" y="4287497"/>
            <a:ext cx="648072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alibri" charset="0"/>
              </a:rPr>
              <a:t>Login with the </a:t>
            </a:r>
            <a:r>
              <a:rPr lang="en-GB" sz="2400" b="1" u="sng" dirty="0" smtClean="0">
                <a:latin typeface="Calibri" charset="0"/>
              </a:rPr>
              <a:t>shared</a:t>
            </a:r>
            <a:r>
              <a:rPr lang="en-GB" sz="2400" b="1" dirty="0" smtClean="0">
                <a:latin typeface="Calibri" charset="0"/>
              </a:rPr>
              <a:t> login of your department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 smtClean="0">
                <a:latin typeface="Calibri" charset="0"/>
              </a:rPr>
              <a:t>Dispense trial medication</a:t>
            </a:r>
            <a:endParaRPr lang="en-GB" sz="36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Tekstboks 1"/>
          <p:cNvSpPr txBox="1"/>
          <p:nvPr/>
        </p:nvSpPr>
        <p:spPr>
          <a:xfrm>
            <a:off x="539552" y="4797152"/>
            <a:ext cx="5544616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Mark the relevant patient at the list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Enter your name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b="1" dirty="0" smtClean="0">
                <a:latin typeface="Calibri" charset="0"/>
              </a:rPr>
              <a:t>Press ‘Dispense vial to patient’</a:t>
            </a:r>
            <a:endParaRPr lang="da-DK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457200" y="1596766"/>
            <a:ext cx="7446863" cy="288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Lige pilforbindelse 11"/>
          <p:cNvCxnSpPr/>
          <p:nvPr/>
        </p:nvCxnSpPr>
        <p:spPr>
          <a:xfrm flipH="1">
            <a:off x="6232002" y="3429000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pilforbindelse 9"/>
          <p:cNvCxnSpPr/>
          <p:nvPr/>
        </p:nvCxnSpPr>
        <p:spPr>
          <a:xfrm flipH="1">
            <a:off x="6232002" y="3245743"/>
            <a:ext cx="10113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/>
          <p:cNvCxnSpPr/>
          <p:nvPr/>
        </p:nvCxnSpPr>
        <p:spPr>
          <a:xfrm flipH="1">
            <a:off x="6232002" y="2484337"/>
            <a:ext cx="716262" cy="3095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9" t="29456" r="23055" b="21796"/>
          <a:stretch/>
        </p:blipFill>
        <p:spPr bwMode="auto">
          <a:xfrm>
            <a:off x="1826356" y="2132856"/>
            <a:ext cx="5491287" cy="379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Confirm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rot="16200000" flipH="1">
            <a:off x="2683029" y="4928729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Background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Critically ill patients are at risk of gastrointestinal (GI) bleeding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Stress ulcer prophylaxis (SUP) is recommended and widely used, but the evidence supporting this is lacking and potential side effects have been suggested in terms of: 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2">
              <a:defRPr/>
            </a:pPr>
            <a:r>
              <a:rPr lang="en-GB" sz="2600" b="1" dirty="0" smtClean="0"/>
              <a:t>Pneumonia</a:t>
            </a:r>
          </a:p>
          <a:p>
            <a:pPr lvl="2">
              <a:defRPr/>
            </a:pPr>
            <a:r>
              <a:rPr lang="en-GB" sz="2600" b="1" dirty="0" smtClean="0"/>
              <a:t>Clostridium difficile infection</a:t>
            </a:r>
          </a:p>
          <a:p>
            <a:pPr lvl="2">
              <a:defRPr/>
            </a:pPr>
            <a:r>
              <a:rPr lang="en-GB" sz="2600" b="1" dirty="0" smtClean="0"/>
              <a:t>Cardiovascular complications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0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5" t="29362" r="35842" b="36194"/>
          <a:stretch/>
        </p:blipFill>
        <p:spPr bwMode="auto">
          <a:xfrm>
            <a:off x="576391" y="2387149"/>
            <a:ext cx="32863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Vial identifier number is allocated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4067944" y="2220652"/>
            <a:ext cx="430686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Find the vial, add 10 ml of sodium chloride and administer the trial medication to the patient. </a:t>
            </a:r>
            <a:endParaRPr lang="da-DK" b="1" dirty="0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3215864" y="2220652"/>
            <a:ext cx="508635" cy="6191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/>
          <p:cNvCxnSpPr/>
          <p:nvPr/>
        </p:nvCxnSpPr>
        <p:spPr>
          <a:xfrm flipH="1">
            <a:off x="3314149" y="4400237"/>
            <a:ext cx="93610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4341838" y="4045074"/>
            <a:ext cx="316835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You have the option to print the vial identifier number.</a:t>
            </a:r>
            <a:endParaRPr lang="da-DK" b="1" dirty="0"/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844227" y="1735138"/>
            <a:ext cx="7455545" cy="28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Find previously allocated vials 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1098431" y="5135860"/>
            <a:ext cx="4306860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A </a:t>
            </a:r>
            <a:r>
              <a:rPr lang="en-GB" b="1" dirty="0"/>
              <a:t>list of vial identifier numbers </a:t>
            </a:r>
            <a:r>
              <a:rPr lang="en-GB" b="1" dirty="0" smtClean="0"/>
              <a:t>previously allocated to the patient will be shown in the bottom </a:t>
            </a:r>
            <a:r>
              <a:rPr lang="en-GB" b="1" dirty="0"/>
              <a:t>of </a:t>
            </a:r>
            <a:r>
              <a:rPr lang="en-GB" b="1" dirty="0" smtClean="0"/>
              <a:t>the main screen. </a:t>
            </a:r>
            <a:endParaRPr lang="da-DK" b="1" dirty="0"/>
          </a:p>
        </p:txBody>
      </p:sp>
      <p:cxnSp>
        <p:nvCxnSpPr>
          <p:cNvPr id="13" name="Lige pilforbindelse 12"/>
          <p:cNvCxnSpPr/>
          <p:nvPr/>
        </p:nvCxnSpPr>
        <p:spPr>
          <a:xfrm flipV="1">
            <a:off x="1170981" y="4381400"/>
            <a:ext cx="398763" cy="4871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/>
        </p:nvSpPr>
        <p:spPr>
          <a:xfrm>
            <a:off x="6012160" y="4868595"/>
            <a:ext cx="2614672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Option to print the list. </a:t>
            </a:r>
            <a:endParaRPr lang="da-DK" b="1" dirty="0"/>
          </a:p>
        </p:txBody>
      </p:sp>
      <p:cxnSp>
        <p:nvCxnSpPr>
          <p:cNvPr id="17" name="Lige pilforbindelse 16"/>
          <p:cNvCxnSpPr/>
          <p:nvPr/>
        </p:nvCxnSpPr>
        <p:spPr>
          <a:xfrm>
            <a:off x="5724128" y="4481545"/>
            <a:ext cx="725164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led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4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" r="277" b="29420"/>
          <a:stretch/>
        </p:blipFill>
        <p:spPr bwMode="auto">
          <a:xfrm>
            <a:off x="691186" y="1556792"/>
            <a:ext cx="7833633" cy="30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If problems, use ‘add comment’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Rektangel 1"/>
          <p:cNvSpPr/>
          <p:nvPr/>
        </p:nvSpPr>
        <p:spPr>
          <a:xfrm>
            <a:off x="854995" y="4851995"/>
            <a:ext cx="7506017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If you experience a problem with the vial or the medication administration, please use the ‘Add comment’ button in the right </a:t>
            </a:r>
            <a:r>
              <a:rPr lang="en-GB" b="1" dirty="0" smtClean="0"/>
              <a:t>side.</a:t>
            </a:r>
          </a:p>
          <a:p>
            <a:r>
              <a:rPr lang="en-GB" b="1" dirty="0" smtClean="0"/>
              <a:t>If </a:t>
            </a:r>
            <a:r>
              <a:rPr lang="en-GB" b="1" dirty="0"/>
              <a:t>necessary, run through the procedure again to allocate a new vial identifier number. </a:t>
            </a:r>
            <a:endParaRPr lang="da-DK" dirty="0">
              <a:effectLst/>
            </a:endParaRPr>
          </a:p>
        </p:txBody>
      </p:sp>
      <p:cxnSp>
        <p:nvCxnSpPr>
          <p:cNvPr id="11" name="Lige pilforbindelse 10"/>
          <p:cNvCxnSpPr/>
          <p:nvPr/>
        </p:nvCxnSpPr>
        <p:spPr>
          <a:xfrm rot="10800000" flipV="1">
            <a:off x="7847271" y="3551962"/>
            <a:ext cx="398763" cy="4871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8" t="29926" r="36238" b="32054"/>
          <a:stretch/>
        </p:blipFill>
        <p:spPr bwMode="auto">
          <a:xfrm>
            <a:off x="539553" y="2564904"/>
            <a:ext cx="3816424" cy="300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>
                <a:latin typeface="Calibri" charset="0"/>
              </a:rPr>
              <a:t>Warning</a:t>
            </a:r>
            <a:endParaRPr lang="en-GB" sz="32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If </a:t>
            </a:r>
            <a:r>
              <a:rPr lang="en-GB" sz="2400" dirty="0"/>
              <a:t>there are less than 20 hours between two medication allocations a warning will </a:t>
            </a:r>
            <a:r>
              <a:rPr lang="en-GB" sz="2400" dirty="0" smtClean="0"/>
              <a:t>appear. A reason for this is required</a:t>
            </a:r>
            <a:endParaRPr lang="da-DK" sz="2600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1" name="Lige pilforbindelse 10"/>
          <p:cNvCxnSpPr/>
          <p:nvPr/>
        </p:nvCxnSpPr>
        <p:spPr>
          <a:xfrm flipH="1">
            <a:off x="2267744" y="4492034"/>
            <a:ext cx="756083" cy="2538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5051615" y="3397485"/>
            <a:ext cx="3753008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 smtClean="0"/>
              <a:t>This may happen if a patient is randomised prior to the normal time of medication administration in your department, e.g. randomised at 10 AM and medication is administered at 2 PM. </a:t>
            </a:r>
          </a:p>
          <a:p>
            <a:r>
              <a:rPr lang="en-GB" b="1" dirty="0" smtClean="0"/>
              <a:t>Please write ‘2nd vial’ or similar sentence.</a:t>
            </a:r>
            <a:endParaRPr lang="en-GB" dirty="0">
              <a:effectLst/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Withdrawal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sz="2800" b="1" dirty="0" smtClean="0"/>
              <a:t>A patient can be withdrawn from the trial of the following reasons:</a:t>
            </a:r>
          </a:p>
          <a:p>
            <a:pPr marL="0" indent="0">
              <a:buNone/>
              <a:defRPr/>
            </a:pPr>
            <a:endParaRPr lang="en-GB" sz="28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Indication for treatment with PPI/H2RA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Clinical decision other than above mentioned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SAR/SUSAR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400" b="1" dirty="0" smtClean="0"/>
              <a:t>Withdrawal of consent</a:t>
            </a: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Unblinding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57150" indent="0">
              <a:buNone/>
              <a:defRPr/>
            </a:pPr>
            <a:r>
              <a:rPr lang="en-GB" sz="3000" b="1" dirty="0" smtClean="0"/>
              <a:t>If an adverse reaction is considered to be a SAR or a SUSAR you may need to unblind the trial medication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57150" indent="0">
              <a:buNone/>
              <a:defRPr/>
            </a:pPr>
            <a:r>
              <a:rPr lang="en-GB" sz="3000" b="1" dirty="0" smtClean="0"/>
              <a:t>If the situation allows it </a:t>
            </a:r>
            <a:r>
              <a:rPr lang="en-GB" sz="3000" b="1" u="sng" dirty="0" smtClean="0"/>
              <a:t>please always call </a:t>
            </a:r>
            <a:r>
              <a:rPr lang="en-GB" sz="3000" b="1" dirty="0" smtClean="0"/>
              <a:t>the coordinating centre before unblinding the trial medication 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Unblinding:</a:t>
            </a:r>
          </a:p>
          <a:p>
            <a:pPr marL="971550" lvl="1" indent="-514350">
              <a:buAutoNum type="arabicPeriod"/>
              <a:defRPr/>
            </a:pPr>
            <a:r>
              <a:rPr lang="en-GB" sz="2300" b="1" dirty="0" smtClean="0"/>
              <a:t>Pulling of the blinding label (only if the situation requires immediate unblinding)</a:t>
            </a:r>
          </a:p>
          <a:p>
            <a:pPr marL="971550" lvl="1" indent="-514350">
              <a:buAutoNum type="arabicPeriod"/>
              <a:defRPr/>
            </a:pPr>
            <a:endParaRPr lang="en-GB" sz="2300" b="1" dirty="0" smtClean="0"/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Active drug: original label of pantoprazole will be visible at the vial after removing the blinding label</a:t>
            </a:r>
          </a:p>
          <a:p>
            <a:pPr lvl="3">
              <a:buFont typeface="Arial" panose="020B0604020202020204" pitchFamily="34" charset="0"/>
              <a:buChar char="•"/>
              <a:defRPr/>
            </a:pPr>
            <a:r>
              <a:rPr lang="en-GB" sz="2300" dirty="0" smtClean="0"/>
              <a:t>Placebo: Empty label at the vial after removing the blinding label </a:t>
            </a:r>
          </a:p>
          <a:p>
            <a:pPr marL="971550" lvl="1" indent="-514350">
              <a:buAutoNum type="arabicPeriod"/>
              <a:defRPr/>
            </a:pPr>
            <a:endParaRPr lang="en-GB" sz="2300" b="1" dirty="0" smtClean="0"/>
          </a:p>
          <a:p>
            <a:pPr marL="971550" lvl="1" indent="-514350">
              <a:buAutoNum type="arabicPeriod"/>
              <a:defRPr/>
            </a:pPr>
            <a:r>
              <a:rPr lang="en-GB" sz="2300" b="1" dirty="0" smtClean="0"/>
              <a:t>Contact the coordinating centre by </a:t>
            </a:r>
            <a:r>
              <a:rPr lang="en-GB" sz="2300" b="1" dirty="0" smtClean="0"/>
              <a:t>email: soeren</a:t>
            </a:r>
            <a:r>
              <a:rPr lang="en-GB" sz="2300" b="1" dirty="0" smtClean="0"/>
              <a:t>.marker.jensen.01@regionh.dk </a:t>
            </a:r>
            <a:r>
              <a:rPr lang="en-GB" sz="2300" b="1" dirty="0" smtClean="0"/>
              <a:t> </a:t>
            </a:r>
            <a:r>
              <a:rPr lang="en-GB" sz="2300" b="1" dirty="0" smtClean="0"/>
              <a:t>OR call the SUP-ICU hotline +45 3545 7450.Please refer to the identifier number at the vial (to be found in the medication distribution system). </a:t>
            </a: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Trial documents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2483768" y="1844824"/>
            <a:ext cx="4176464" cy="45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64" r="22489" b="26878"/>
          <a:stretch/>
        </p:blipFill>
        <p:spPr bwMode="auto">
          <a:xfrm>
            <a:off x="1187624" y="1556792"/>
            <a:ext cx="7391406" cy="507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 smtClean="0"/>
              <a:t>Go to </a:t>
            </a:r>
            <a:r>
              <a:rPr lang="da-DK" sz="4000" b="1" dirty="0" smtClean="0">
                <a:hlinkClick r:id="rId4"/>
              </a:rPr>
              <a:t>www.sup-icu.com</a:t>
            </a:r>
            <a:endParaRPr lang="da-DK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H="1">
            <a:off x="7710011" y="3730663"/>
            <a:ext cx="313055" cy="36195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/>
              <a:t>Trial documents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150" indent="0">
              <a:buNone/>
              <a:defRPr/>
            </a:pPr>
            <a:r>
              <a:rPr lang="en-GB" sz="3000" b="1" dirty="0" smtClean="0"/>
              <a:t>Here you can find:</a:t>
            </a:r>
          </a:p>
          <a:p>
            <a:pPr marL="57150" indent="0">
              <a:buNone/>
              <a:defRPr/>
            </a:pPr>
            <a:endParaRPr lang="en-GB" sz="3000" b="1" dirty="0" smtClean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Instructions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Pocket cards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GB" sz="2600" b="1" dirty="0" smtClean="0"/>
              <a:t>Documents for notice boards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GB" sz="2600" b="1" dirty="0" smtClean="0"/>
          </a:p>
          <a:p>
            <a:pPr marL="0" indent="0">
              <a:buNone/>
              <a:defRPr/>
            </a:pPr>
            <a:r>
              <a:rPr lang="en-GB" sz="3000" b="1" dirty="0" smtClean="0"/>
              <a:t>… and other helpful documents. </a:t>
            </a:r>
          </a:p>
          <a:p>
            <a:pPr marL="0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1" name="Picture 4" descr="http://bibliotekerne.lejre.dk/CropUp/page/media/651319/lille-mand-der-laes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4236"/>
          <a:stretch/>
        </p:blipFill>
        <p:spPr bwMode="auto">
          <a:xfrm>
            <a:off x="6732240" y="4221088"/>
            <a:ext cx="1728192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Calibri" charset="0"/>
              </a:rPr>
              <a:t>Aim of the SUP-ICU trial</a:t>
            </a:r>
            <a:endParaRPr lang="en-GB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19872" y="2924944"/>
            <a:ext cx="5266928" cy="3201219"/>
          </a:xfrm>
        </p:spPr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r>
              <a:rPr lang="da-DK" sz="26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4866" y="2523886"/>
            <a:ext cx="5014268" cy="340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24004" y="2366007"/>
            <a:ext cx="2674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benefit</a:t>
            </a:r>
          </a:p>
          <a:p>
            <a:endParaRPr lang="en-GB" dirty="0" smtClean="0"/>
          </a:p>
          <a:p>
            <a:r>
              <a:rPr lang="en-GB" dirty="0" smtClean="0"/>
              <a:t>GI bleeding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6450228" y="2366007"/>
            <a:ext cx="26746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Potential harm</a:t>
            </a:r>
          </a:p>
          <a:p>
            <a:endParaRPr lang="en-GB" sz="2000" dirty="0" smtClean="0"/>
          </a:p>
          <a:p>
            <a:r>
              <a:rPr lang="en-GB" dirty="0" smtClean="0"/>
              <a:t>Pneumonia</a:t>
            </a:r>
          </a:p>
          <a:p>
            <a:r>
              <a:rPr lang="en-GB" dirty="0" smtClean="0"/>
              <a:t>Clostridium difficile</a:t>
            </a:r>
          </a:p>
          <a:p>
            <a:r>
              <a:rPr lang="en-GB" dirty="0" smtClean="0"/>
              <a:t>Cardiovascular events</a:t>
            </a:r>
          </a:p>
          <a:p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34" y="2902006"/>
            <a:ext cx="2646298" cy="2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041342" y="6011996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Mortality</a:t>
            </a: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3504279" y="5877272"/>
            <a:ext cx="2129607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457200" y="1550472"/>
            <a:ext cx="843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</a:rPr>
              <a:t>To assess the benefits and harms of </a:t>
            </a:r>
            <a:r>
              <a:rPr lang="en-US" sz="2000" b="1" dirty="0" smtClean="0">
                <a:latin typeface="Calibri" charset="0"/>
              </a:rPr>
              <a:t>SUP in </a:t>
            </a:r>
            <a:r>
              <a:rPr lang="en-US" sz="2000" b="1" dirty="0">
                <a:latin typeface="Calibri" charset="0"/>
              </a:rPr>
              <a:t>critically ill adult patients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/>
          </a:bodyPr>
          <a:lstStyle/>
          <a:p>
            <a:r>
              <a:rPr lang="en-GB" sz="2800" b="1" dirty="0">
                <a:latin typeface="Calibri" charset="0"/>
              </a:rPr>
              <a:t>Design: randomised multicentre placebo-controlled clinical trial with blinding </a:t>
            </a:r>
          </a:p>
          <a:p>
            <a:endParaRPr lang="en-GB" sz="2800" b="1" i="1" dirty="0">
              <a:latin typeface="Calibri" charset="0"/>
            </a:endParaRPr>
          </a:p>
          <a:p>
            <a:r>
              <a:rPr lang="en-GB" sz="2800" b="1" dirty="0">
                <a:latin typeface="Calibri" charset="0"/>
              </a:rPr>
              <a:t>Setting: 50 ICUs in </a:t>
            </a:r>
            <a:r>
              <a:rPr lang="en-GB" sz="2800" b="1" dirty="0" smtClean="0">
                <a:latin typeface="Calibri" charset="0"/>
              </a:rPr>
              <a:t>Europe</a:t>
            </a:r>
          </a:p>
          <a:p>
            <a:endParaRPr lang="en-GB" sz="2800" b="1" dirty="0">
              <a:latin typeface="Calibri" charset="0"/>
            </a:endParaRPr>
          </a:p>
          <a:p>
            <a:r>
              <a:rPr lang="en-GB" sz="2800" b="1" dirty="0">
                <a:latin typeface="Calibri" charset="0"/>
              </a:rPr>
              <a:t>Population: </a:t>
            </a:r>
            <a:r>
              <a:rPr lang="en-US" sz="2800" b="1" dirty="0">
                <a:latin typeface="Calibri" charset="0"/>
              </a:rPr>
              <a:t>Adult ICU patients (n=3350) with risk factors for GI bleeding</a:t>
            </a:r>
            <a:endParaRPr lang="en-GB" sz="2800" b="1" dirty="0">
              <a:latin typeface="Calibri" charset="0"/>
            </a:endParaRPr>
          </a:p>
          <a:p>
            <a:endParaRPr lang="en-GB" sz="2800" b="1" dirty="0">
              <a:latin typeface="Calibri" charset="0"/>
            </a:endParaRPr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914400" lvl="2" indent="0">
              <a:buNone/>
              <a:defRPr/>
            </a:pPr>
            <a:endParaRPr lang="da-DK" sz="2600" b="1" dirty="0" smtClean="0"/>
          </a:p>
          <a:p>
            <a:pPr marL="914400" lvl="2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rtlCol="0">
            <a:normAutofit lnSpcReduction="10000"/>
          </a:bodyPr>
          <a:lstStyle/>
          <a:p>
            <a:r>
              <a:rPr lang="en-GB" sz="3100" b="1" dirty="0" smtClean="0"/>
              <a:t>Intervention: Pantoprazole 40 mg x 1 (10 ml) intravenously from randomisation until discharge from ICU or death (maximum 90 days)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Comparator: Placebo (sterile vial added 10 ml of sodium chloride 0.9%)</a:t>
            </a:r>
          </a:p>
          <a:p>
            <a:endParaRPr lang="en-GB" sz="3100" b="1" dirty="0" smtClean="0"/>
          </a:p>
          <a:p>
            <a:r>
              <a:rPr lang="en-GB" sz="3100" b="1" dirty="0" smtClean="0"/>
              <a:t>Primary outcome: 90-day mortality</a:t>
            </a:r>
          </a:p>
          <a:p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914400" lvl="2" indent="0">
              <a:buNone/>
              <a:defRPr/>
            </a:pPr>
            <a:endParaRPr lang="en-GB" sz="2600" b="1" dirty="0" smtClean="0"/>
          </a:p>
          <a:p>
            <a:pPr marL="914400" lvl="2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800" dirty="0" smtClean="0">
                <a:latin typeface="Calibri" charset="0"/>
              </a:rPr>
              <a:t>Screening and randomisation</a:t>
            </a:r>
            <a:endParaRPr lang="en-GB" sz="3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marL="457200" lvl="1" indent="0">
              <a:buNone/>
              <a:defRPr/>
            </a:pPr>
            <a:endParaRPr lang="da-DK" sz="2200" b="1" dirty="0" smtClean="0"/>
          </a:p>
          <a:p>
            <a:pPr marL="457200" lvl="1" indent="0">
              <a:buNone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  <a:p>
            <a:pPr lvl="1">
              <a:buFont typeface="Arial"/>
              <a:buChar char="•"/>
              <a:defRPr/>
            </a:pPr>
            <a:endParaRPr lang="da-DK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 2015</a:t>
            </a:r>
          </a:p>
        </p:txBody>
      </p:sp>
      <p:pic>
        <p:nvPicPr>
          <p:cNvPr id="21508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104775"/>
            <a:ext cx="1308100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Picture 2" descr="http://www.rcsindia.co.in/images/dataent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20" y="2348880"/>
            <a:ext cx="569175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6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sz="48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All adults acutely admitted to the ICU with one or more risk factors (inclusion criteria) should be screened for inclusion</a:t>
            </a:r>
          </a:p>
          <a:p>
            <a:pPr marL="457200" lvl="1" indent="0">
              <a:buNone/>
              <a:defRPr/>
            </a:pPr>
            <a:endParaRPr lang="en-GB" sz="2600" b="1" dirty="0"/>
          </a:p>
          <a:p>
            <a:pPr marL="457200" lvl="1" indent="0">
              <a:buNone/>
              <a:defRPr/>
            </a:pPr>
            <a:r>
              <a:rPr lang="en-GB" sz="2600" b="1" dirty="0" smtClean="0"/>
              <a:t>Proton pump inhibitor as SUP should not be administered before screening</a:t>
            </a:r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dirty="0" smtClean="0">
                <a:latin typeface="Calibri" charset="0"/>
              </a:rPr>
              <a:t>Screening</a:t>
            </a:r>
            <a:endParaRPr lang="da-DK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>
              <a:buNone/>
              <a:defRPr/>
            </a:pPr>
            <a:endParaRPr lang="en-GB" sz="2600" b="1" dirty="0" smtClean="0"/>
          </a:p>
          <a:p>
            <a:pPr marL="457200" lvl="1" indent="0">
              <a:buNone/>
              <a:defRPr/>
            </a:pPr>
            <a:r>
              <a:rPr lang="en-GB" sz="2600" b="1" dirty="0" smtClean="0"/>
              <a:t>Always remember to obtain consent according to your national regulations before randomisation!</a:t>
            </a:r>
          </a:p>
          <a:p>
            <a:pPr marL="457200" lvl="1" indent="0">
              <a:buNone/>
              <a:defRPr/>
            </a:pPr>
            <a:endParaRPr lang="en-GB" sz="2200" b="1" dirty="0" smtClean="0"/>
          </a:p>
          <a:p>
            <a:pPr marL="457200" lvl="1" indent="0">
              <a:buNone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  <a:p>
            <a:pPr lvl="1">
              <a:buFont typeface="Arial"/>
              <a:buChar char="•"/>
              <a:defRPr/>
            </a:pPr>
            <a:endParaRPr lang="en-GB" sz="2600" b="1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>
                <a:latin typeface="Calibri" charset="0"/>
              </a:rPr>
              <a:t>Inclusion criteria</a:t>
            </a:r>
            <a:endParaRPr lang="en-GB" sz="4000" dirty="0">
              <a:latin typeface="Calibri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Acute </a:t>
            </a:r>
            <a:r>
              <a:rPr lang="en-US" sz="7200" b="1" dirty="0"/>
              <a:t>(unplanned) admission to the ICU 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Aged </a:t>
            </a:r>
            <a:r>
              <a:rPr lang="en-US" sz="7200" b="1" dirty="0"/>
              <a:t>18 years or </a:t>
            </a:r>
            <a:r>
              <a:rPr lang="en-US" sz="7200" b="1" dirty="0" smtClean="0"/>
              <a:t>above</a:t>
            </a:r>
          </a:p>
          <a:p>
            <a:pPr marL="800100" indent="-742950">
              <a:lnSpc>
                <a:spcPct val="120000"/>
              </a:lnSpc>
              <a:buClr>
                <a:srgbClr val="00B050"/>
              </a:buClr>
              <a:buFont typeface="+mj-lt"/>
              <a:buAutoNum type="arabicPeriod"/>
              <a:defRPr/>
            </a:pPr>
            <a:r>
              <a:rPr lang="en-US" sz="7200" b="1" dirty="0" smtClean="0"/>
              <a:t>One </a:t>
            </a:r>
            <a:r>
              <a:rPr lang="en-US" sz="7200" b="1" dirty="0"/>
              <a:t>or more of the following risk factors</a:t>
            </a:r>
            <a:r>
              <a:rPr lang="en-US" sz="7200" b="1" dirty="0" smtClean="0"/>
              <a:t>:</a:t>
            </a:r>
            <a:endParaRPr lang="en-US" sz="6400" b="1" dirty="0"/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4800" b="1" dirty="0"/>
              <a:t>Shock </a:t>
            </a:r>
            <a:r>
              <a:rPr lang="en-US" sz="4800" dirty="0"/>
              <a:t>(continuous infusion with vasopressor or inotrope, mean arterial blood pressure &lt; 70 mmHg, systolic blood pressure &lt; 90 mmHg or lactate &gt; 4 </a:t>
            </a:r>
            <a:r>
              <a:rPr lang="en-US" sz="4800" dirty="0" err="1"/>
              <a:t>mmol</a:t>
            </a:r>
            <a:r>
              <a:rPr lang="en-US" sz="4800" dirty="0"/>
              <a:t>/l)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Acute or chronic intermittent or continuous renal replacement therapy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Invasive mechanical ventilation which is expected to last &gt; 24 hours. When in doubt of the forecast, the patient should be enrolled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Coagulopathy </a:t>
            </a:r>
            <a:r>
              <a:rPr lang="en-US" sz="5600" dirty="0"/>
              <a:t>(platelets &lt; 50 x 10^9/l, INR &gt; 1.5 or PT &gt; 20 seconds) 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Ongoing treatment (not prophylaxis) with anticoagulant medication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coagulopathy </a:t>
            </a:r>
            <a:r>
              <a:rPr lang="en-US" sz="5600" dirty="0"/>
              <a:t>(platelets &lt; 50 x 10^9/l or INR &gt; 1.5 or PT &gt; 20 seconds within 6 months </a:t>
            </a:r>
            <a:r>
              <a:rPr lang="en-US" sz="5600" dirty="0" smtClean="0"/>
              <a:t>prior to</a:t>
            </a:r>
            <a:r>
              <a:rPr lang="en-US" sz="5600" dirty="0" smtClean="0"/>
              <a:t> </a:t>
            </a:r>
            <a:r>
              <a:rPr lang="en-US" sz="5600" dirty="0"/>
              <a:t>this hospital admission)</a:t>
            </a:r>
          </a:p>
          <a:p>
            <a:pPr lvl="2">
              <a:lnSpc>
                <a:spcPct val="170000"/>
              </a:lnSpc>
              <a:buClr>
                <a:srgbClr val="00B050"/>
              </a:buClr>
              <a:defRPr/>
            </a:pPr>
            <a:r>
              <a:rPr lang="en-US" sz="5600" b="1" dirty="0"/>
              <a:t>History of chronic liver disease </a:t>
            </a:r>
            <a:r>
              <a:rPr lang="en-US" sz="5600" dirty="0"/>
              <a:t>(history of portal hypertension, </a:t>
            </a:r>
            <a:r>
              <a:rPr lang="en-US" sz="5600" dirty="0" err="1"/>
              <a:t>variceal</a:t>
            </a:r>
            <a:r>
              <a:rPr lang="en-US" sz="5600" dirty="0"/>
              <a:t> bleeding or hepatic encephalopathy or cirrhosis proven by biopsy, CT scan or ultrasound)</a:t>
            </a:r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2000" b="1" dirty="0"/>
          </a:p>
          <a:p>
            <a:pPr marL="800100" indent="-742950">
              <a:lnSpc>
                <a:spcPct val="170000"/>
              </a:lnSpc>
              <a:buClr>
                <a:srgbClr val="00B050"/>
              </a:buClr>
              <a:buFont typeface="+mj-lt"/>
              <a:buAutoNum type="arabicPeriod"/>
              <a:defRPr/>
            </a:pPr>
            <a:endParaRPr lang="en-US" sz="1200" b="1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SUP-ICU</a:t>
            </a:r>
          </a:p>
        </p:txBody>
      </p:sp>
      <p:cxnSp>
        <p:nvCxnSpPr>
          <p:cNvPr id="6" name="Lige forbindelse 5"/>
          <p:cNvCxnSpPr/>
          <p:nvPr/>
        </p:nvCxnSpPr>
        <p:spPr>
          <a:xfrm>
            <a:off x="457200" y="141763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0" y="1735138"/>
            <a:ext cx="254000" cy="512286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12127" r="10582" b="11817"/>
          <a:stretch/>
        </p:blipFill>
        <p:spPr>
          <a:xfrm>
            <a:off x="7541205" y="120514"/>
            <a:ext cx="1228314" cy="117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1041</Words>
  <Application>Microsoft Office PowerPoint</Application>
  <PresentationFormat>Skærmshow (4:3)</PresentationFormat>
  <Paragraphs>304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28</vt:i4>
      </vt:variant>
    </vt:vector>
  </HeadingPairs>
  <TitlesOfParts>
    <vt:vector size="29" baseType="lpstr">
      <vt:lpstr>Kontortema</vt:lpstr>
      <vt:lpstr>Stress Ulcer Prophylaxis in the Intensive Care Unit (SUP-ICU) Information for nursing staff</vt:lpstr>
      <vt:lpstr>Background</vt:lpstr>
      <vt:lpstr>Aim of the SUP-ICU trial</vt:lpstr>
      <vt:lpstr>Methods</vt:lpstr>
      <vt:lpstr>Methods</vt:lpstr>
      <vt:lpstr>Screening and randomisation</vt:lpstr>
      <vt:lpstr>Screening</vt:lpstr>
      <vt:lpstr>Screening</vt:lpstr>
      <vt:lpstr>Inclusion criteria</vt:lpstr>
      <vt:lpstr>Exclusion criteria</vt:lpstr>
      <vt:lpstr>PowerPoint-præsentation</vt:lpstr>
      <vt:lpstr>PowerPoint-præsentation</vt:lpstr>
      <vt:lpstr>PowerPoint-præsentation</vt:lpstr>
      <vt:lpstr>Prescribe and administer</vt:lpstr>
      <vt:lpstr>Medication dispensing system</vt:lpstr>
      <vt:lpstr>Go to www.sup-icu.com</vt:lpstr>
      <vt:lpstr>Login</vt:lpstr>
      <vt:lpstr>Dispense trial medication</vt:lpstr>
      <vt:lpstr>Confirm</vt:lpstr>
      <vt:lpstr>Vial identifier number is allocated</vt:lpstr>
      <vt:lpstr>Find previously allocated vials </vt:lpstr>
      <vt:lpstr>If problems, use ‘add comment’</vt:lpstr>
      <vt:lpstr>Warning</vt:lpstr>
      <vt:lpstr>Withdrawal</vt:lpstr>
      <vt:lpstr>Unblinding</vt:lpstr>
      <vt:lpstr>Trial documents</vt:lpstr>
      <vt:lpstr>Go to www.sup-icu.com</vt:lpstr>
      <vt:lpstr>Trial documents</vt:lpstr>
    </vt:vector>
  </TitlesOfParts>
  <Company>Region Hovedstaden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Ulcer Prophylaxis in the Intensive Care Unit (SUP-ICU)</dc:title>
  <dc:creator>Mette Krag</dc:creator>
  <cp:lastModifiedBy>Carl Thomas Anthon</cp:lastModifiedBy>
  <cp:revision>159</cp:revision>
  <dcterms:created xsi:type="dcterms:W3CDTF">2014-10-23T07:07:46Z</dcterms:created>
  <dcterms:modified xsi:type="dcterms:W3CDTF">2016-09-23T09:50:12Z</dcterms:modified>
</cp:coreProperties>
</file>