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handoutMasterIdLst>
    <p:handoutMasterId r:id="rId32"/>
  </p:handoutMasterIdLst>
  <p:sldIdLst>
    <p:sldId id="257" r:id="rId2"/>
    <p:sldId id="301" r:id="rId3"/>
    <p:sldId id="330" r:id="rId4"/>
    <p:sldId id="303" r:id="rId5"/>
    <p:sldId id="312" r:id="rId6"/>
    <p:sldId id="302" r:id="rId7"/>
    <p:sldId id="311" r:id="rId8"/>
    <p:sldId id="310" r:id="rId9"/>
    <p:sldId id="308" r:id="rId10"/>
    <p:sldId id="309" r:id="rId11"/>
    <p:sldId id="306" r:id="rId12"/>
    <p:sldId id="307" r:id="rId13"/>
    <p:sldId id="305" r:id="rId14"/>
    <p:sldId id="314" r:id="rId15"/>
    <p:sldId id="322" r:id="rId16"/>
    <p:sldId id="304" r:id="rId17"/>
    <p:sldId id="315" r:id="rId18"/>
    <p:sldId id="313" r:id="rId19"/>
    <p:sldId id="317" r:id="rId20"/>
    <p:sldId id="318" r:id="rId21"/>
    <p:sldId id="319" r:id="rId22"/>
    <p:sldId id="320" r:id="rId23"/>
    <p:sldId id="323" r:id="rId24"/>
    <p:sldId id="324" r:id="rId25"/>
    <p:sldId id="325" r:id="rId26"/>
    <p:sldId id="326" r:id="rId27"/>
    <p:sldId id="327" r:id="rId28"/>
    <p:sldId id="328" r:id="rId29"/>
    <p:sldId id="329" r:id="rId30"/>
  </p:sldIdLst>
  <p:sldSz cx="9144000" cy="6858000" type="screen4x3"/>
  <p:notesSz cx="6797675" cy="9926638"/>
  <p:defaultText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308"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659BD8F7-C8CD-4C4C-8EB1-A93EBDCDF4C5}" type="datetimeFigureOut">
              <a:rPr lang="da-DK" smtClean="0"/>
              <a:t>04-04-2016</a:t>
            </a:fld>
            <a:endParaRPr lang="da-DK"/>
          </a:p>
        </p:txBody>
      </p:sp>
      <p:sp>
        <p:nvSpPr>
          <p:cNvPr id="4" name="Pladsholder til sidefod 3"/>
          <p:cNvSpPr>
            <a:spLocks noGrp="1"/>
          </p:cNvSpPr>
          <p:nvPr>
            <p:ph type="ftr" sz="quarter" idx="2"/>
          </p:nvPr>
        </p:nvSpPr>
        <p:spPr>
          <a:xfrm>
            <a:off x="0" y="9428163"/>
            <a:ext cx="2946400" cy="496887"/>
          </a:xfrm>
          <a:prstGeom prst="rect">
            <a:avLst/>
          </a:prstGeom>
        </p:spPr>
        <p:txBody>
          <a:bodyPr vert="horz" lIns="91440" tIns="45720" rIns="91440" bIns="45720" rtlCol="0" anchor="b"/>
          <a:lstStyle>
            <a:lvl1pPr algn="l">
              <a:defRPr sz="1200"/>
            </a:lvl1pPr>
          </a:lstStyle>
          <a:p>
            <a:endParaRPr lang="da-DK"/>
          </a:p>
        </p:txBody>
      </p:sp>
      <p:sp>
        <p:nvSpPr>
          <p:cNvPr id="5" name="Pladsholder til diasnummer 4"/>
          <p:cNvSpPr>
            <a:spLocks noGrp="1"/>
          </p:cNvSpPr>
          <p:nvPr>
            <p:ph type="sldNum" sz="quarter" idx="3"/>
          </p:nvPr>
        </p:nvSpPr>
        <p:spPr>
          <a:xfrm>
            <a:off x="3849688" y="9428163"/>
            <a:ext cx="2946400" cy="496887"/>
          </a:xfrm>
          <a:prstGeom prst="rect">
            <a:avLst/>
          </a:prstGeom>
        </p:spPr>
        <p:txBody>
          <a:bodyPr vert="horz" lIns="91440" tIns="45720" rIns="91440" bIns="45720" rtlCol="0" anchor="b"/>
          <a:lstStyle>
            <a:lvl1pPr algn="r">
              <a:defRPr sz="1200"/>
            </a:lvl1pPr>
          </a:lstStyle>
          <a:p>
            <a:fld id="{2BC09926-DE53-49ED-9BCC-1ACEEA7D1C00}" type="slidenum">
              <a:rPr lang="da-DK" smtClean="0"/>
              <a:t>‹nr.›</a:t>
            </a:fld>
            <a:endParaRPr lang="da-DK"/>
          </a:p>
        </p:txBody>
      </p:sp>
    </p:spTree>
    <p:extLst>
      <p:ext uri="{BB962C8B-B14F-4D97-AF65-F5344CB8AC3E}">
        <p14:creationId xmlns:p14="http://schemas.microsoft.com/office/powerpoint/2010/main" val="2319388749"/>
      </p:ext>
    </p:extLst>
  </p:cSld>
  <p:clrMap bg1="lt1" tx1="dk1" bg2="lt2" tx2="dk2" accent1="accent1" accent2="accent2" accent3="accent3" accent4="accent4" accent5="accent5" accent6="accent6" hlink="hlink" folHlink="folHlink"/>
  <p:hf sldNum="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CA9607B-80A0-4946-9C99-E27EA963FBC1}" type="datetimeFigureOut">
              <a:rPr lang="da-DK" smtClean="0"/>
              <a:t>04-04-2016</a:t>
            </a:fld>
            <a:endParaRPr lang="da-DK"/>
          </a:p>
        </p:txBody>
      </p:sp>
      <p:sp>
        <p:nvSpPr>
          <p:cNvPr id="4" name="Pladsholder til diasbillede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6" name="Pladsholder til sidefod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da-DK"/>
          </a:p>
        </p:txBody>
      </p:sp>
      <p:sp>
        <p:nvSpPr>
          <p:cNvPr id="7" name="Pladsholder til diasnummer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7F27AF57-DB0F-4342-815B-B0A6BB5E01B8}" type="slidenum">
              <a:rPr lang="da-DK" smtClean="0"/>
              <a:t>‹nr.›</a:t>
            </a:fld>
            <a:endParaRPr lang="da-DK"/>
          </a:p>
        </p:txBody>
      </p:sp>
    </p:spTree>
    <p:extLst>
      <p:ext uri="{BB962C8B-B14F-4D97-AF65-F5344CB8AC3E}">
        <p14:creationId xmlns:p14="http://schemas.microsoft.com/office/powerpoint/2010/main" val="565599490"/>
      </p:ext>
    </p:extLst>
  </p:cSld>
  <p:clrMap bg1="lt1" tx1="dk1" bg2="lt2" tx2="dk2" accent1="accent1" accent2="accent2" accent3="accent3" accent4="accent4" accent5="accent5" accent6="accent6" hlink="hlink" folHlink="folHlink"/>
  <p:hf sldNum="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GB"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3726068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en-US"/>
          </a:p>
        </p:txBody>
      </p:sp>
      <p:sp>
        <p:nvSpPr>
          <p:cNvPr id="4" name="Pladsholder til sidehoved 3"/>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37560616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diasbillede 1"/>
          <p:cNvSpPr>
            <a:spLocks noGrp="1" noRot="1" noChangeAspect="1"/>
          </p:cNvSpPr>
          <p:nvPr>
            <p:ph type="sldImg"/>
          </p:nvPr>
        </p:nvSpPr>
        <p:spPr/>
      </p:sp>
      <p:sp>
        <p:nvSpPr>
          <p:cNvPr id="3" name="Pladsholder til noter 2"/>
          <p:cNvSpPr>
            <a:spLocks noGrp="1"/>
          </p:cNvSpPr>
          <p:nvPr>
            <p:ph type="body" idx="1"/>
          </p:nvPr>
        </p:nvSpPr>
        <p:spPr/>
        <p:txBody>
          <a:bodyPr/>
          <a:lstStyle/>
          <a:p>
            <a:endParaRPr lang="da-DK" dirty="0"/>
          </a:p>
        </p:txBody>
      </p:sp>
      <p:sp>
        <p:nvSpPr>
          <p:cNvPr id="5" name="Pladsholder til sidehoved 4"/>
          <p:cNvSpPr>
            <a:spLocks noGrp="1"/>
          </p:cNvSpPr>
          <p:nvPr>
            <p:ph type="hdr" sz="quarter" idx="10"/>
          </p:nvPr>
        </p:nvSpPr>
        <p:spPr/>
        <p:txBody>
          <a:bodyPr/>
          <a:lstStyle/>
          <a:p>
            <a:endParaRPr lang="da-DK"/>
          </a:p>
        </p:txBody>
      </p:sp>
    </p:spTree>
    <p:extLst>
      <p:ext uri="{BB962C8B-B14F-4D97-AF65-F5344CB8AC3E}">
        <p14:creationId xmlns:p14="http://schemas.microsoft.com/office/powerpoint/2010/main" val="41952980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da-DK" smtClean="0"/>
              <a:t>Klik for at redigere i master</a:t>
            </a:r>
            <a:endParaRPr lang="da-DK"/>
          </a:p>
        </p:txBody>
      </p:sp>
      <p:sp>
        <p:nvSpPr>
          <p:cNvPr id="3" name="U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smtClean="0"/>
              <a:t>Klik for at redigere i master</a:t>
            </a:r>
            <a:endParaRPr lang="da-DK"/>
          </a:p>
        </p:txBody>
      </p:sp>
      <p:sp>
        <p:nvSpPr>
          <p:cNvPr id="4" name="Pladsholder til dato 3"/>
          <p:cNvSpPr>
            <a:spLocks noGrp="1"/>
          </p:cNvSpPr>
          <p:nvPr>
            <p:ph type="dt" sz="half" idx="10"/>
          </p:nvPr>
        </p:nvSpPr>
        <p:spPr/>
        <p:txBody>
          <a:bodyPr/>
          <a:lstStyle/>
          <a:p>
            <a:fld id="{7359E984-052C-4DF9-B3E5-1C8F62BC6376}" type="datetime1">
              <a:rPr lang="da-DK" smtClean="0"/>
              <a:t>04-04-2016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5731539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lodret titel 2"/>
          <p:cNvSpPr>
            <a:spLocks noGrp="1"/>
          </p:cNvSpPr>
          <p:nvPr>
            <p:ph type="body" orient="vert" idx="1"/>
          </p:nvPr>
        </p:nvSpPr>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C037D635-EE1E-402B-B458-BDD8B0929246}" type="datetime1">
              <a:rPr lang="da-DK" smtClean="0"/>
              <a:t>04-04-2016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42076067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et titel og tekst">
    <p:spTree>
      <p:nvGrpSpPr>
        <p:cNvPr id="1" name=""/>
        <p:cNvGrpSpPr/>
        <p:nvPr/>
      </p:nvGrpSpPr>
      <p:grpSpPr>
        <a:xfrm>
          <a:off x="0" y="0"/>
          <a:ext cx="0" cy="0"/>
          <a:chOff x="0" y="0"/>
          <a:chExt cx="0" cy="0"/>
        </a:xfrm>
      </p:grpSpPr>
      <p:sp>
        <p:nvSpPr>
          <p:cNvPr id="2" name="Lodret titel 1"/>
          <p:cNvSpPr>
            <a:spLocks noGrp="1"/>
          </p:cNvSpPr>
          <p:nvPr>
            <p:ph type="title" orient="vert"/>
          </p:nvPr>
        </p:nvSpPr>
        <p:spPr>
          <a:xfrm>
            <a:off x="6629400" y="274638"/>
            <a:ext cx="2057400" cy="5851525"/>
          </a:xfrm>
        </p:spPr>
        <p:txBody>
          <a:bodyPr vert="eaVert"/>
          <a:lstStyle/>
          <a:p>
            <a:r>
              <a:rPr lang="da-DK" smtClean="0"/>
              <a:t>Klik for at redigere i master</a:t>
            </a:r>
            <a:endParaRPr lang="da-DK"/>
          </a:p>
        </p:txBody>
      </p:sp>
      <p:sp>
        <p:nvSpPr>
          <p:cNvPr id="3" name="Pladsholder til lodret titel 2"/>
          <p:cNvSpPr>
            <a:spLocks noGrp="1"/>
          </p:cNvSpPr>
          <p:nvPr>
            <p:ph type="body" orient="vert" idx="1"/>
          </p:nvPr>
        </p:nvSpPr>
        <p:spPr>
          <a:xfrm>
            <a:off x="457200" y="274638"/>
            <a:ext cx="6019800" cy="5851525"/>
          </a:xfrm>
        </p:spPr>
        <p:txBody>
          <a:bodyPr vert="eaVert"/>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A3ABB84C-0E0D-4E35-B9F8-2BB02CC971B1}" type="datetime1">
              <a:rPr lang="da-DK" smtClean="0"/>
              <a:t>04-04-2016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322262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idx="1"/>
          </p:nvPr>
        </p:nvSpPr>
        <p:spPr/>
        <p:txBody>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10"/>
          </p:nvPr>
        </p:nvSpPr>
        <p:spPr/>
        <p:txBody>
          <a:bodyPr/>
          <a:lstStyle/>
          <a:p>
            <a:fld id="{8AC479BE-38F7-4143-A782-EF11D51C101B}" type="datetime1">
              <a:rPr lang="da-DK" smtClean="0"/>
              <a:t>04-04-2016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36225617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a-DK" smtClean="0"/>
              <a:t>Klik for at redigere i master</a:t>
            </a:r>
            <a:endParaRPr lang="da-DK"/>
          </a:p>
        </p:txBody>
      </p:sp>
      <p:sp>
        <p:nvSpPr>
          <p:cNvPr id="3" name="Pladsholder til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smtClean="0"/>
              <a:t>Klik for at redigere i master</a:t>
            </a:r>
          </a:p>
        </p:txBody>
      </p:sp>
      <p:sp>
        <p:nvSpPr>
          <p:cNvPr id="4" name="Pladsholder til dato 3"/>
          <p:cNvSpPr>
            <a:spLocks noGrp="1"/>
          </p:cNvSpPr>
          <p:nvPr>
            <p:ph type="dt" sz="half" idx="10"/>
          </p:nvPr>
        </p:nvSpPr>
        <p:spPr/>
        <p:txBody>
          <a:bodyPr/>
          <a:lstStyle/>
          <a:p>
            <a:fld id="{CE02BCC7-5C90-49E7-9B37-3C741ABC719D}" type="datetime1">
              <a:rPr lang="da-DK" smtClean="0"/>
              <a:t>04-04-2016</a:t>
            </a:fld>
            <a:endParaRPr lang="da-DK"/>
          </a:p>
        </p:txBody>
      </p:sp>
      <p:sp>
        <p:nvSpPr>
          <p:cNvPr id="5" name="Pladsholder til sidefod 4"/>
          <p:cNvSpPr>
            <a:spLocks noGrp="1"/>
          </p:cNvSpPr>
          <p:nvPr>
            <p:ph type="ftr" sz="quarter" idx="11"/>
          </p:nvPr>
        </p:nvSpPr>
        <p:spPr/>
        <p:txBody>
          <a:bodyPr/>
          <a:lstStyle/>
          <a:p>
            <a:r>
              <a:rPr lang="da-DK" smtClean="0"/>
              <a:t>AID-ICU</a:t>
            </a:r>
            <a:endParaRPr lang="da-DK"/>
          </a:p>
        </p:txBody>
      </p:sp>
      <p:sp>
        <p:nvSpPr>
          <p:cNvPr id="6" name="Pladsholder til diasnummer 5"/>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1836239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ind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ind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dato 4"/>
          <p:cNvSpPr>
            <a:spLocks noGrp="1"/>
          </p:cNvSpPr>
          <p:nvPr>
            <p:ph type="dt" sz="half" idx="10"/>
          </p:nvPr>
        </p:nvSpPr>
        <p:spPr/>
        <p:txBody>
          <a:bodyPr/>
          <a:lstStyle/>
          <a:p>
            <a:fld id="{B6CDDE7C-8E9E-4B86-89B9-4B882080DA9A}" type="datetime1">
              <a:rPr lang="da-DK" smtClean="0"/>
              <a:t>04-04-2016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90439508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a-DK" smtClean="0"/>
              <a:t>Klik for at redigere i master</a:t>
            </a:r>
            <a:endParaRPr lang="da-DK"/>
          </a:p>
        </p:txBody>
      </p:sp>
      <p:sp>
        <p:nvSpPr>
          <p:cNvPr id="3" name="Pladsholder til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4" name="Pladsholder til ind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5" name="Pladsholder til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smtClean="0"/>
              <a:t>Klik for at redigere i master</a:t>
            </a:r>
          </a:p>
        </p:txBody>
      </p:sp>
      <p:sp>
        <p:nvSpPr>
          <p:cNvPr id="6" name="Pladsholder til ind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7" name="Pladsholder til dato 6"/>
          <p:cNvSpPr>
            <a:spLocks noGrp="1"/>
          </p:cNvSpPr>
          <p:nvPr>
            <p:ph type="dt" sz="half" idx="10"/>
          </p:nvPr>
        </p:nvSpPr>
        <p:spPr/>
        <p:txBody>
          <a:bodyPr/>
          <a:lstStyle/>
          <a:p>
            <a:fld id="{07026993-5DE2-4680-902A-21096080C5BA}" type="datetime1">
              <a:rPr lang="da-DK" smtClean="0"/>
              <a:t>04-04-2016</a:t>
            </a:fld>
            <a:endParaRPr lang="da-DK"/>
          </a:p>
        </p:txBody>
      </p:sp>
      <p:sp>
        <p:nvSpPr>
          <p:cNvPr id="8" name="Pladsholder til sidefod 7"/>
          <p:cNvSpPr>
            <a:spLocks noGrp="1"/>
          </p:cNvSpPr>
          <p:nvPr>
            <p:ph type="ftr" sz="quarter" idx="11"/>
          </p:nvPr>
        </p:nvSpPr>
        <p:spPr/>
        <p:txBody>
          <a:bodyPr/>
          <a:lstStyle/>
          <a:p>
            <a:r>
              <a:rPr lang="da-DK" smtClean="0"/>
              <a:t>AID-ICU</a:t>
            </a:r>
            <a:endParaRPr lang="da-DK"/>
          </a:p>
        </p:txBody>
      </p:sp>
      <p:sp>
        <p:nvSpPr>
          <p:cNvPr id="9" name="Pladsholder til diasnummer 8"/>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248209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smtClean="0"/>
              <a:t>Klik for at redigere i master</a:t>
            </a:r>
            <a:endParaRPr lang="da-DK"/>
          </a:p>
        </p:txBody>
      </p:sp>
      <p:sp>
        <p:nvSpPr>
          <p:cNvPr id="3" name="Pladsholder til dato 2"/>
          <p:cNvSpPr>
            <a:spLocks noGrp="1"/>
          </p:cNvSpPr>
          <p:nvPr>
            <p:ph type="dt" sz="half" idx="10"/>
          </p:nvPr>
        </p:nvSpPr>
        <p:spPr/>
        <p:txBody>
          <a:bodyPr/>
          <a:lstStyle/>
          <a:p>
            <a:fld id="{5B8ED8DF-E129-4A6A-BFCF-89B4009A2092}" type="datetime1">
              <a:rPr lang="da-DK" smtClean="0"/>
              <a:t>04-04-2016</a:t>
            </a:fld>
            <a:endParaRPr lang="da-DK"/>
          </a:p>
        </p:txBody>
      </p:sp>
      <p:sp>
        <p:nvSpPr>
          <p:cNvPr id="4" name="Pladsholder til sidefod 3"/>
          <p:cNvSpPr>
            <a:spLocks noGrp="1"/>
          </p:cNvSpPr>
          <p:nvPr>
            <p:ph type="ftr" sz="quarter" idx="11"/>
          </p:nvPr>
        </p:nvSpPr>
        <p:spPr/>
        <p:txBody>
          <a:bodyPr/>
          <a:lstStyle/>
          <a:p>
            <a:r>
              <a:rPr lang="da-DK" smtClean="0"/>
              <a:t>AID-ICU</a:t>
            </a:r>
            <a:endParaRPr lang="da-DK"/>
          </a:p>
        </p:txBody>
      </p:sp>
      <p:sp>
        <p:nvSpPr>
          <p:cNvPr id="5" name="Pladsholder til diasnummer 4"/>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36444359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dsholder til dato 1"/>
          <p:cNvSpPr>
            <a:spLocks noGrp="1"/>
          </p:cNvSpPr>
          <p:nvPr>
            <p:ph type="dt" sz="half" idx="10"/>
          </p:nvPr>
        </p:nvSpPr>
        <p:spPr/>
        <p:txBody>
          <a:bodyPr/>
          <a:lstStyle/>
          <a:p>
            <a:fld id="{6F8968AF-EC8D-4785-A238-667C0BA213DA}" type="datetime1">
              <a:rPr lang="da-DK" smtClean="0"/>
              <a:t>04-04-2016</a:t>
            </a:fld>
            <a:endParaRPr lang="da-DK"/>
          </a:p>
        </p:txBody>
      </p:sp>
      <p:sp>
        <p:nvSpPr>
          <p:cNvPr id="3" name="Pladsholder til sidefod 2"/>
          <p:cNvSpPr>
            <a:spLocks noGrp="1"/>
          </p:cNvSpPr>
          <p:nvPr>
            <p:ph type="ftr" sz="quarter" idx="11"/>
          </p:nvPr>
        </p:nvSpPr>
        <p:spPr/>
        <p:txBody>
          <a:bodyPr/>
          <a:lstStyle/>
          <a:p>
            <a:r>
              <a:rPr lang="da-DK" smtClean="0"/>
              <a:t>AID-ICU</a:t>
            </a:r>
            <a:endParaRPr lang="da-DK"/>
          </a:p>
        </p:txBody>
      </p:sp>
      <p:sp>
        <p:nvSpPr>
          <p:cNvPr id="4" name="Pladsholder til diasnummer 3"/>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3871535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da-DK" smtClean="0"/>
              <a:t>Klik for at redigere i master</a:t>
            </a:r>
            <a:endParaRPr lang="da-DK"/>
          </a:p>
        </p:txBody>
      </p:sp>
      <p:sp>
        <p:nvSpPr>
          <p:cNvPr id="3" name="Pladsholder til ind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143765C1-AC5F-4747-9A16-82653D9FD978}" type="datetime1">
              <a:rPr lang="da-DK" smtClean="0"/>
              <a:t>04-04-2016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5240032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da-DK" smtClean="0"/>
              <a:t>Klik for at redigere i master</a:t>
            </a:r>
            <a:endParaRPr lang="da-DK"/>
          </a:p>
        </p:txBody>
      </p:sp>
      <p:sp>
        <p:nvSpPr>
          <p:cNvPr id="3" name="Pladsholder til billed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smtClean="0"/>
              <a:t>Klik for at redigere i master</a:t>
            </a:r>
          </a:p>
        </p:txBody>
      </p:sp>
      <p:sp>
        <p:nvSpPr>
          <p:cNvPr id="5" name="Pladsholder til dato 4"/>
          <p:cNvSpPr>
            <a:spLocks noGrp="1"/>
          </p:cNvSpPr>
          <p:nvPr>
            <p:ph type="dt" sz="half" idx="10"/>
          </p:nvPr>
        </p:nvSpPr>
        <p:spPr/>
        <p:txBody>
          <a:bodyPr/>
          <a:lstStyle/>
          <a:p>
            <a:fld id="{A60C2BC3-2C3D-499E-812B-9CED59679678}" type="datetime1">
              <a:rPr lang="da-DK" smtClean="0"/>
              <a:t>04-04-2016</a:t>
            </a:fld>
            <a:endParaRPr lang="da-DK"/>
          </a:p>
        </p:txBody>
      </p:sp>
      <p:sp>
        <p:nvSpPr>
          <p:cNvPr id="6" name="Pladsholder til sidefod 5"/>
          <p:cNvSpPr>
            <a:spLocks noGrp="1"/>
          </p:cNvSpPr>
          <p:nvPr>
            <p:ph type="ftr" sz="quarter" idx="11"/>
          </p:nvPr>
        </p:nvSpPr>
        <p:spPr/>
        <p:txBody>
          <a:bodyPr/>
          <a:lstStyle/>
          <a:p>
            <a:r>
              <a:rPr lang="da-DK" smtClean="0"/>
              <a:t>AID-ICU</a:t>
            </a:r>
            <a:endParaRPr lang="da-DK"/>
          </a:p>
        </p:txBody>
      </p:sp>
      <p:sp>
        <p:nvSpPr>
          <p:cNvPr id="7" name="Pladsholder til diasnummer 6"/>
          <p:cNvSpPr>
            <a:spLocks noGrp="1"/>
          </p:cNvSpPr>
          <p:nvPr>
            <p:ph type="sldNum" sz="quarter" idx="12"/>
          </p:nvPr>
        </p:nvSpPr>
        <p:spPr/>
        <p:txBody>
          <a:bodyPr/>
          <a:lstStyle/>
          <a:p>
            <a:fld id="{1A41F36B-071C-49D9-B7CE-2E1E497B17DC}" type="slidenum">
              <a:rPr lang="da-DK" smtClean="0"/>
              <a:t>‹nr.›</a:t>
            </a:fld>
            <a:endParaRPr lang="da-DK"/>
          </a:p>
        </p:txBody>
      </p:sp>
    </p:spTree>
    <p:extLst>
      <p:ext uri="{BB962C8B-B14F-4D97-AF65-F5344CB8AC3E}">
        <p14:creationId xmlns:p14="http://schemas.microsoft.com/office/powerpoint/2010/main" val="1287177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da-DK" smtClean="0"/>
              <a:t>Klik for at redigere i master</a:t>
            </a:r>
            <a:endParaRPr lang="da-DK"/>
          </a:p>
        </p:txBody>
      </p:sp>
      <p:sp>
        <p:nvSpPr>
          <p:cNvPr id="3" name="Pladsholder til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da-DK" smtClean="0"/>
              <a:t>Klik for at redigere i master</a:t>
            </a:r>
          </a:p>
          <a:p>
            <a:pPr lvl="1"/>
            <a:r>
              <a:rPr lang="da-DK" smtClean="0"/>
              <a:t>Andet niveau</a:t>
            </a:r>
          </a:p>
          <a:p>
            <a:pPr lvl="2"/>
            <a:r>
              <a:rPr lang="da-DK" smtClean="0"/>
              <a:t>Tredje niveau</a:t>
            </a:r>
          </a:p>
          <a:p>
            <a:pPr lvl="3"/>
            <a:r>
              <a:rPr lang="da-DK" smtClean="0"/>
              <a:t>Fjerde niveau</a:t>
            </a:r>
          </a:p>
          <a:p>
            <a:pPr lvl="4"/>
            <a:r>
              <a:rPr lang="da-DK" smtClean="0"/>
              <a:t>Femte niveau</a:t>
            </a:r>
            <a:endParaRPr lang="da-DK"/>
          </a:p>
        </p:txBody>
      </p:sp>
      <p:sp>
        <p:nvSpPr>
          <p:cNvPr id="4" name="Pladsholder til dato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C345D9-AC77-4C3D-ACBC-CFD8BC2B317C}" type="datetime1">
              <a:rPr lang="da-DK" smtClean="0"/>
              <a:t>04-04-2016</a:t>
            </a:fld>
            <a:endParaRPr lang="da-DK"/>
          </a:p>
        </p:txBody>
      </p:sp>
      <p:sp>
        <p:nvSpPr>
          <p:cNvPr id="5" name="Pladsholder til sidefod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da-DK" smtClean="0"/>
              <a:t>AID-ICU</a:t>
            </a:r>
            <a:endParaRPr lang="da-DK"/>
          </a:p>
        </p:txBody>
      </p:sp>
      <p:sp>
        <p:nvSpPr>
          <p:cNvPr id="6" name="Pladsholder til dias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A41F36B-071C-49D9-B7CE-2E1E497B17DC}" type="slidenum">
              <a:rPr lang="da-DK" smtClean="0"/>
              <a:t>‹nr.›</a:t>
            </a:fld>
            <a:endParaRPr lang="da-DK"/>
          </a:p>
        </p:txBody>
      </p:sp>
    </p:spTree>
    <p:extLst>
      <p:ext uri="{BB962C8B-B14F-4D97-AF65-F5344CB8AC3E}">
        <p14:creationId xmlns:p14="http://schemas.microsoft.com/office/powerpoint/2010/main" val="2559690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marie.oxenboell-collet@regionh.dk" TargetMode="External"/><Relationship Id="rId4" Type="http://schemas.openxmlformats.org/officeDocument/2006/relationships/image" Target="cid:6F4DC5A4-6DDC-49C5-976B-1E06D7A9B7A4@cs.au.dk" TargetMode="Externa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cid:6F4DC5A4-6DDC-49C5-976B-1E06D7A9B7A4@cs.au.dk"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cid:6F4DC5A4-6DDC-49C5-976B-1E06D7A9B7A4@cs.au.dk"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cid:6F4DC5A4-6DDC-49C5-976B-1E06D7A9B7A4@cs.au.dk"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cid:6F4DC5A4-6DDC-49C5-976B-1E06D7A9B7A4@cs.au.dk"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0.png"/><Relationship Id="rId4" Type="http://schemas.openxmlformats.org/officeDocument/2006/relationships/image" Target="cid:6F4DC5A4-6DDC-49C5-976B-1E06D7A9B7A4@cs.au.dk"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1.png"/><Relationship Id="rId4" Type="http://schemas.openxmlformats.org/officeDocument/2006/relationships/image" Target="cid:6F4DC5A4-6DDC-49C5-976B-1E06D7A9B7A4@cs.au.dk" TargetMode="Externa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2.png"/><Relationship Id="rId4" Type="http://schemas.openxmlformats.org/officeDocument/2006/relationships/image" Target="cid:6F4DC5A4-6DDC-49C5-976B-1E06D7A9B7A4@cs.au.d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cid:6F4DC5A4-6DDC-49C5-976B-1E06D7A9B7A4@cs.au.dk"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14.png"/><Relationship Id="rId4" Type="http://schemas.openxmlformats.org/officeDocument/2006/relationships/image" Target="cid:6F4DC5A4-6DDC-49C5-976B-1E06D7A9B7A4@cs.au.dk"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image" Target="cid:6F4DC5A4-6DDC-49C5-976B-1E06D7A9B7A4@cs.au.dk" TargetMode="External"/></Relationships>
</file>

<file path=ppt/slides/_rels/slide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cid:6F4DC5A4-6DDC-49C5-976B-1E06D7A9B7A4@cs.au.dk" TargetMode="Externa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5.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cid:6F4DC5A4-6DDC-49C5-976B-1E06D7A9B7A4@cs.au.dk" TargetMode="External"/></Relationships>
</file>

<file path=ppt/slides/_rels/slide2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cid:6F4DC5A4-6DDC-49C5-976B-1E06D7A9B7A4@cs.au.dk"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cid:6F4DC5A4-6DDC-49C5-976B-1E06D7A9B7A4@cs.au.d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7.png"/><Relationship Id="rId4" Type="http://schemas.openxmlformats.org/officeDocument/2006/relationships/image" Target="cid:6F4DC5A4-6DDC-49C5-976B-1E06D7A9B7A4@cs.au.dk"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image" Target="cid:6F4DC5A4-6DDC-49C5-976B-1E06D7A9B7A4@cs.au.d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el 1"/>
          <p:cNvSpPr>
            <a:spLocks noGrp="1"/>
          </p:cNvSpPr>
          <p:nvPr>
            <p:ph type="ctrTitle"/>
          </p:nvPr>
        </p:nvSpPr>
        <p:spPr>
          <a:xfrm>
            <a:off x="539552" y="2687638"/>
            <a:ext cx="8208912" cy="1176337"/>
          </a:xfrm>
        </p:spPr>
        <p:txBody>
          <a:bodyPr>
            <a:normAutofit fontScale="90000"/>
          </a:bodyPr>
          <a:lstStyle/>
          <a:p>
            <a:r>
              <a:rPr lang="en-GB" sz="2400" b="1" dirty="0" smtClean="0"/>
              <a:t>Agents </a:t>
            </a:r>
            <a:r>
              <a:rPr lang="en-GB" sz="2400" b="1" dirty="0"/>
              <a:t>Intervening against Delirium in Intensive Care Unit (AID-ICU):</a:t>
            </a:r>
            <a:r>
              <a:rPr lang="en-US" sz="2400" dirty="0"/>
              <a:t/>
            </a:r>
            <a:br>
              <a:rPr lang="en-US" sz="2400" dirty="0"/>
            </a:br>
            <a:r>
              <a:rPr lang="en-GB" sz="2400" b="1" dirty="0"/>
              <a:t>An international inception cohort study</a:t>
            </a:r>
            <a:r>
              <a:rPr lang="en-US" sz="2400" dirty="0"/>
              <a:t/>
            </a:r>
            <a:br>
              <a:rPr lang="en-US" sz="2400" dirty="0"/>
            </a:br>
            <a:endParaRPr lang="en-GB" sz="2300" b="1" dirty="0">
              <a:latin typeface="Calibri" charset="0"/>
            </a:endParaRPr>
          </a:p>
        </p:txBody>
      </p:sp>
      <p:sp>
        <p:nvSpPr>
          <p:cNvPr id="4" name="Pladsholder til sidefod 3"/>
          <p:cNvSpPr>
            <a:spLocks noGrp="1"/>
          </p:cNvSpPr>
          <p:nvPr>
            <p:ph type="ftr" sz="quarter" idx="11"/>
          </p:nvPr>
        </p:nvSpPr>
        <p:spPr/>
        <p:txBody>
          <a:bodyPr/>
          <a:lstStyle/>
          <a:p>
            <a:pPr>
              <a:defRPr/>
            </a:pPr>
            <a:r>
              <a:rPr lang="da-DK" dirty="0" smtClean="0"/>
              <a:t>AID-ICU</a:t>
            </a:r>
            <a:endParaRPr lang="da-DK" dirty="0"/>
          </a:p>
        </p:txBody>
      </p:sp>
      <p:pic>
        <p:nvPicPr>
          <p:cNvPr id="7" name="Billede 6"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6156176" y="404663"/>
            <a:ext cx="2193915" cy="2016225"/>
          </a:xfrm>
          <a:prstGeom prst="rect">
            <a:avLst/>
          </a:prstGeom>
          <a:noFill/>
          <a:ln>
            <a:noFill/>
          </a:ln>
        </p:spPr>
      </p:pic>
      <p:sp>
        <p:nvSpPr>
          <p:cNvPr id="2" name="Undertitel 1"/>
          <p:cNvSpPr>
            <a:spLocks noGrp="1"/>
          </p:cNvSpPr>
          <p:nvPr>
            <p:ph type="subTitle" idx="1"/>
          </p:nvPr>
        </p:nvSpPr>
        <p:spPr/>
        <p:txBody>
          <a:bodyPr>
            <a:normAutofit/>
          </a:bodyPr>
          <a:lstStyle/>
          <a:p>
            <a:r>
              <a:rPr lang="en-US" sz="1800" dirty="0" smtClean="0"/>
              <a:t>Primary investigator: Marie </a:t>
            </a:r>
            <a:r>
              <a:rPr lang="en-US" sz="1800" dirty="0" err="1" smtClean="0"/>
              <a:t>Oxenboell</a:t>
            </a:r>
            <a:r>
              <a:rPr lang="en-US" sz="1800" dirty="0" smtClean="0"/>
              <a:t>-Collet</a:t>
            </a:r>
          </a:p>
          <a:p>
            <a:r>
              <a:rPr lang="en-US" sz="1800" dirty="0" smtClean="0"/>
              <a:t>Email: </a:t>
            </a:r>
            <a:r>
              <a:rPr lang="en-US" sz="1800" dirty="0" smtClean="0">
                <a:hlinkClick r:id="rId5"/>
              </a:rPr>
              <a:t>marie.oxenboell-collet@regionh.dk</a:t>
            </a:r>
            <a:endParaRPr lang="en-US" sz="1800" dirty="0" smtClean="0"/>
          </a:p>
          <a:p>
            <a:r>
              <a:rPr lang="en-US" sz="1800" dirty="0" smtClean="0"/>
              <a:t>Hotline: +4540741009</a:t>
            </a:r>
            <a:endParaRPr lang="en-US" sz="1800" dirty="0"/>
          </a:p>
        </p:txBody>
      </p:sp>
    </p:spTree>
    <p:extLst>
      <p:ext uri="{BB962C8B-B14F-4D97-AF65-F5344CB8AC3E}">
        <p14:creationId xmlns:p14="http://schemas.microsoft.com/office/powerpoint/2010/main" val="212444974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409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11560" y="351681"/>
            <a:ext cx="3798367" cy="57254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kstboks 1"/>
          <p:cNvSpPr txBox="1"/>
          <p:nvPr/>
        </p:nvSpPr>
        <p:spPr>
          <a:xfrm>
            <a:off x="3419872" y="5013176"/>
            <a:ext cx="3869265"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When all information is complete. The submit button will appear (not before).</a:t>
            </a:r>
            <a:endParaRPr lang="en-US" dirty="0"/>
          </a:p>
        </p:txBody>
      </p:sp>
      <p:cxnSp>
        <p:nvCxnSpPr>
          <p:cNvPr id="7" name="Lige pilforbindelse 6"/>
          <p:cNvCxnSpPr/>
          <p:nvPr/>
        </p:nvCxnSpPr>
        <p:spPr>
          <a:xfrm flipH="1">
            <a:off x="2339752" y="5517232"/>
            <a:ext cx="1008112" cy="36004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dsholder til indhold 2"/>
          <p:cNvSpPr>
            <a:spLocks noGrp="1"/>
          </p:cNvSpPr>
          <p:nvPr>
            <p:ph idx="1"/>
          </p:nvPr>
        </p:nvSpPr>
        <p:spPr>
          <a:xfrm>
            <a:off x="412307" y="764704"/>
            <a:ext cx="8229600" cy="5591482"/>
          </a:xfrm>
        </p:spPr>
        <p:txBody>
          <a:bodyPr rtlCol="0">
            <a:normAutofit/>
          </a:bodyPr>
          <a:lstStyle/>
          <a:p>
            <a:pPr marL="457200" lvl="1" indent="0">
              <a:buNone/>
              <a:defRPr/>
            </a:pPr>
            <a:endParaRPr lang="da-DK" sz="2600" b="1" dirty="0" smtClean="0"/>
          </a:p>
          <a:p>
            <a:pPr marL="457200" lvl="1" indent="0">
              <a:buNone/>
              <a:defRPr/>
            </a:pPr>
            <a:r>
              <a:rPr lang="en-US" sz="2600" b="1" dirty="0" smtClean="0"/>
              <a:t>All patients screened will be given an ID number.</a:t>
            </a:r>
          </a:p>
          <a:p>
            <a:pPr marL="457200" lvl="1" indent="0">
              <a:buNone/>
              <a:defRPr/>
            </a:pPr>
            <a:r>
              <a:rPr lang="en-US" sz="2600" b="1" dirty="0" smtClean="0"/>
              <a:t>If the patient meets any exclusion criteria they will be excluded and only appear under</a:t>
            </a:r>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12307" y="548680"/>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 name="Billede 6"/>
          <p:cNvPicPr/>
          <p:nvPr/>
        </p:nvPicPr>
        <p:blipFill>
          <a:blip r:embed="rId5">
            <a:extLst>
              <a:ext uri="{28A0092B-C50C-407E-A947-70E740481C1C}">
                <a14:useLocalDpi xmlns:a14="http://schemas.microsoft.com/office/drawing/2010/main" val="0"/>
              </a:ext>
            </a:extLst>
          </a:blip>
          <a:srcRect/>
          <a:stretch>
            <a:fillRect/>
          </a:stretch>
        </p:blipFill>
        <p:spPr bwMode="auto">
          <a:xfrm>
            <a:off x="858348" y="2996952"/>
            <a:ext cx="8139815" cy="2423130"/>
          </a:xfrm>
          <a:prstGeom prst="rect">
            <a:avLst/>
          </a:prstGeom>
          <a:noFill/>
          <a:ln>
            <a:noFill/>
          </a:ln>
        </p:spPr>
      </p:pic>
      <p:sp>
        <p:nvSpPr>
          <p:cNvPr id="5" name="Tekstboks 4"/>
          <p:cNvSpPr txBox="1"/>
          <p:nvPr/>
        </p:nvSpPr>
        <p:spPr>
          <a:xfrm>
            <a:off x="5508104" y="2204864"/>
            <a:ext cx="2376264" cy="492443"/>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pPr marL="0" lvl="1"/>
            <a:r>
              <a:rPr lang="da-DK" sz="2600" b="1" dirty="0"/>
              <a:t>”site </a:t>
            </a:r>
            <a:r>
              <a:rPr lang="en-US" sz="2600" b="1" dirty="0" smtClean="0"/>
              <a:t>overview</a:t>
            </a:r>
            <a:r>
              <a:rPr lang="da-DK" sz="2600" b="1" dirty="0" smtClean="0"/>
              <a:t>”</a:t>
            </a:r>
            <a:endParaRPr lang="da-DK" sz="2600" b="1" dirty="0"/>
          </a:p>
        </p:txBody>
      </p:sp>
      <p:cxnSp>
        <p:nvCxnSpPr>
          <p:cNvPr id="10" name="Lige pilforbindelse 9"/>
          <p:cNvCxnSpPr/>
          <p:nvPr/>
        </p:nvCxnSpPr>
        <p:spPr>
          <a:xfrm flipH="1">
            <a:off x="6444208" y="2697307"/>
            <a:ext cx="72008" cy="587677"/>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Site overview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da-DK" sz="2600" b="1" dirty="0" smtClean="0"/>
              <a:t>Under Construction (mangler </a:t>
            </a:r>
            <a:r>
              <a:rPr lang="en-US" sz="2600" b="1" dirty="0" err="1" smtClean="0"/>
              <a:t>ekskluderet</a:t>
            </a:r>
            <a:r>
              <a:rPr lang="da-DK" sz="2600" b="1" dirty="0" smtClean="0"/>
              <a:t>)</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512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8752" y="2276872"/>
            <a:ext cx="7106865" cy="39018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Step 2 – patient included</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en-US" sz="2600" b="1" dirty="0" smtClean="0"/>
              <a:t>If the patient do not meets any exclusion </a:t>
            </a:r>
            <a:r>
              <a:rPr lang="en-US" sz="2600" b="1" dirty="0" err="1" smtClean="0"/>
              <a:t>critatier</a:t>
            </a:r>
            <a:r>
              <a:rPr lang="en-US" sz="2600" b="1" dirty="0" smtClean="0"/>
              <a:t> they are now included in the study. </a:t>
            </a:r>
          </a:p>
          <a:p>
            <a:pPr marL="457200" lvl="1" indent="0">
              <a:buNone/>
              <a:defRPr/>
            </a:pPr>
            <a:r>
              <a:rPr lang="en-US" sz="2400" b="1" dirty="0" smtClean="0"/>
              <a:t>Press the              to go to ‘participant details’ and data entry  in forms.</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1656" y="3356992"/>
            <a:ext cx="8670454" cy="2428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kstboks 1"/>
          <p:cNvSpPr txBox="1"/>
          <p:nvPr/>
        </p:nvSpPr>
        <p:spPr>
          <a:xfrm>
            <a:off x="2267744" y="2492896"/>
            <a:ext cx="792088" cy="461665"/>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b="1" dirty="0" smtClean="0"/>
              <a:t>link </a:t>
            </a:r>
            <a:endParaRPr lang="en-US" sz="2400" dirty="0"/>
          </a:p>
        </p:txBody>
      </p:sp>
      <p:cxnSp>
        <p:nvCxnSpPr>
          <p:cNvPr id="8" name="Lige pilforbindelse 7"/>
          <p:cNvCxnSpPr/>
          <p:nvPr/>
        </p:nvCxnSpPr>
        <p:spPr>
          <a:xfrm>
            <a:off x="2987824" y="2954561"/>
            <a:ext cx="4824536" cy="227463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Participants details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614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868" y="1396306"/>
            <a:ext cx="8450263" cy="4743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558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Step 3 – data entry</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395536" y="2274838"/>
            <a:ext cx="8291264" cy="3416320"/>
          </a:xfrm>
          <a:prstGeom prst="rect">
            <a:avLst/>
          </a:prstGeom>
        </p:spPr>
        <p:txBody>
          <a:bodyPr wrap="square">
            <a:spAutoFit/>
          </a:bodyPr>
          <a:lstStyle/>
          <a:p>
            <a:r>
              <a:rPr lang="en-US" sz="2400" dirty="0"/>
              <a:t>There are 7 </a:t>
            </a:r>
            <a:r>
              <a:rPr lang="en-US" sz="2400" dirty="0" smtClean="0"/>
              <a:t>forms for </a:t>
            </a:r>
            <a:r>
              <a:rPr lang="en-US" sz="2400" dirty="0"/>
              <a:t>this </a:t>
            </a:r>
            <a:r>
              <a:rPr lang="en-US" sz="2400" dirty="0" smtClean="0"/>
              <a:t>study</a:t>
            </a:r>
          </a:p>
          <a:p>
            <a:endParaRPr lang="en-US" sz="2400" dirty="0"/>
          </a:p>
          <a:p>
            <a:pPr lvl="0"/>
            <a:r>
              <a:rPr lang="en-US" sz="2400" dirty="0"/>
              <a:t>1 – AID-ICU SCREENING </a:t>
            </a:r>
          </a:p>
          <a:p>
            <a:pPr lvl="0"/>
            <a:r>
              <a:rPr lang="en-US" sz="2400" dirty="0"/>
              <a:t>2 – AID-ICU GENERAL PATIENT </a:t>
            </a:r>
            <a:r>
              <a:rPr lang="en-US" sz="2400" dirty="0" smtClean="0"/>
              <a:t>INFORMATION</a:t>
            </a:r>
            <a:endParaRPr lang="en-US" sz="2400" dirty="0"/>
          </a:p>
          <a:p>
            <a:pPr lvl="0"/>
            <a:r>
              <a:rPr lang="en-US" sz="2400" dirty="0"/>
              <a:t>3 – AID-ICU SAPS II</a:t>
            </a:r>
          </a:p>
          <a:p>
            <a:pPr lvl="0"/>
            <a:r>
              <a:rPr lang="en-US" sz="2400" dirty="0"/>
              <a:t>4 – AID-ICU DAYFORM</a:t>
            </a:r>
          </a:p>
          <a:p>
            <a:pPr lvl="0"/>
            <a:r>
              <a:rPr lang="en-US" sz="2400" dirty="0"/>
              <a:t>5 – AID-ICU DISCHARGE AND READMISSION</a:t>
            </a:r>
          </a:p>
          <a:p>
            <a:pPr lvl="0"/>
            <a:r>
              <a:rPr lang="en-US" sz="2400" dirty="0"/>
              <a:t>6 – AID-ICU WITHDRAWAL </a:t>
            </a:r>
          </a:p>
          <a:p>
            <a:pPr lvl="0"/>
            <a:r>
              <a:rPr lang="en-US" sz="2400" dirty="0"/>
              <a:t>7 - AID-ICU FOLLOW UP 90 DAY </a:t>
            </a:r>
          </a:p>
        </p:txBody>
      </p:sp>
    </p:spTree>
    <p:extLst>
      <p:ext uri="{BB962C8B-B14F-4D97-AF65-F5344CB8AC3E}">
        <p14:creationId xmlns:p14="http://schemas.microsoft.com/office/powerpoint/2010/main" val="40790255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a:t>
            </a:r>
            <a:r>
              <a:rPr lang="en-GB" sz="4000" dirty="0" err="1" smtClean="0">
                <a:latin typeface="Calibri" charset="0"/>
              </a:rPr>
              <a:t>generalinformation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indent="-457200">
              <a:buFont typeface="+mj-lt"/>
              <a:buAutoNum type="arabicPeriod"/>
              <a:defRPr/>
            </a:pPr>
            <a:r>
              <a:rPr lang="en-GB" sz="2400" dirty="0"/>
              <a:t>Please always read the info box </a:t>
            </a:r>
          </a:p>
          <a:p>
            <a:pPr marL="457200" indent="-457200">
              <a:buFont typeface="+mj-lt"/>
              <a:buAutoNum type="arabicPeriod"/>
              <a:defRPr/>
            </a:pPr>
            <a:r>
              <a:rPr lang="en-GB" sz="2400" dirty="0"/>
              <a:t>Date format is </a:t>
            </a:r>
            <a:r>
              <a:rPr lang="en-GB" sz="2400" b="1" dirty="0" err="1"/>
              <a:t>dd</a:t>
            </a:r>
            <a:r>
              <a:rPr lang="en-GB" sz="2400" b="1" dirty="0"/>
              <a:t>-mm-</a:t>
            </a:r>
            <a:r>
              <a:rPr lang="en-GB" sz="2400" b="1" dirty="0" err="1"/>
              <a:t>yyyy</a:t>
            </a:r>
            <a:endParaRPr lang="en-GB" sz="2400" b="1" dirty="0"/>
          </a:p>
          <a:p>
            <a:pPr marL="457200" indent="-457200">
              <a:buFont typeface="+mj-lt"/>
              <a:buAutoNum type="arabicPeriod"/>
              <a:defRPr/>
            </a:pPr>
            <a:r>
              <a:rPr lang="en-GB" sz="2400" dirty="0"/>
              <a:t>Time format is 24 hours </a:t>
            </a:r>
            <a:r>
              <a:rPr lang="en-GB" sz="2400" b="1" dirty="0" err="1"/>
              <a:t>hh:mm</a:t>
            </a:r>
            <a:endParaRPr lang="en-GB" sz="2200" b="1" dirty="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7171" name="Picture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24716" y="3284984"/>
            <a:ext cx="4508351" cy="31784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kstboks 1"/>
          <p:cNvSpPr txBox="1"/>
          <p:nvPr/>
        </p:nvSpPr>
        <p:spPr>
          <a:xfrm>
            <a:off x="7524328" y="5504119"/>
            <a:ext cx="285750" cy="257175"/>
          </a:xfrm>
          <a:prstGeom prst="rect">
            <a:avLst/>
          </a:prstGeom>
          <a:solidFill>
            <a:schemeClr val="lt1"/>
          </a:solidFill>
          <a:ln w="6350">
            <a:no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1</a:t>
            </a:r>
            <a:endParaRPr lang="da-DK" sz="1100" dirty="0">
              <a:effectLst/>
              <a:ea typeface="Calibri"/>
              <a:cs typeface="Times New Roman"/>
            </a:endParaRPr>
          </a:p>
        </p:txBody>
      </p:sp>
      <p:cxnSp>
        <p:nvCxnSpPr>
          <p:cNvPr id="11" name="Lige pilforbindelse 10"/>
          <p:cNvCxnSpPr/>
          <p:nvPr/>
        </p:nvCxnSpPr>
        <p:spPr>
          <a:xfrm flipH="1">
            <a:off x="7026488" y="5685760"/>
            <a:ext cx="497840" cy="3213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2" name="Tekstboks 2"/>
          <p:cNvSpPr txBox="1"/>
          <p:nvPr/>
        </p:nvSpPr>
        <p:spPr>
          <a:xfrm>
            <a:off x="8175080" y="4077072"/>
            <a:ext cx="285750" cy="257175"/>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2</a:t>
            </a:r>
            <a:endParaRPr lang="da-DK" sz="1100" dirty="0">
              <a:effectLst/>
              <a:latin typeface="Calibri"/>
              <a:ea typeface="Calibri"/>
              <a:cs typeface="Times New Roman"/>
            </a:endParaRPr>
          </a:p>
        </p:txBody>
      </p:sp>
      <p:cxnSp>
        <p:nvCxnSpPr>
          <p:cNvPr id="13" name="Lige pilforbindelse 12"/>
          <p:cNvCxnSpPr/>
          <p:nvPr/>
        </p:nvCxnSpPr>
        <p:spPr>
          <a:xfrm flipH="1">
            <a:off x="8035227" y="4655111"/>
            <a:ext cx="497840" cy="32131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4" name="Lige pilforbindelse 13"/>
          <p:cNvCxnSpPr/>
          <p:nvPr/>
        </p:nvCxnSpPr>
        <p:spPr>
          <a:xfrm flipH="1" flipV="1">
            <a:off x="7503586" y="3997888"/>
            <a:ext cx="531641" cy="207771"/>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5" name="Tekstboks 14"/>
          <p:cNvSpPr txBox="1"/>
          <p:nvPr/>
        </p:nvSpPr>
        <p:spPr>
          <a:xfrm>
            <a:off x="8523542" y="4421683"/>
            <a:ext cx="285750" cy="257175"/>
          </a:xfrm>
          <a:prstGeom prst="rect">
            <a:avLst/>
          </a:prstGeom>
          <a:solidFill>
            <a:sysClr val="window" lastClr="FFFFFF"/>
          </a:solidFill>
          <a:ln w="6350">
            <a:noFill/>
          </a:ln>
          <a:effectLst/>
        </p:spPr>
        <p:txBody>
          <a:bodyPr rot="0" spcFirstLastPara="0" vert="horz" wrap="square" lIns="91440" tIns="45720" rIns="91440" bIns="45720" numCol="1" spcCol="0" rtlCol="0" fromWordArt="0" anchor="t" anchorCtr="0" forceAA="0" compatLnSpc="1">
            <a:prstTxWarp prst="textNoShape">
              <a:avLst/>
            </a:prstTxWarp>
            <a:noAutofit/>
          </a:bodyPr>
          <a:lstStyle/>
          <a:p>
            <a:pPr>
              <a:lnSpc>
                <a:spcPct val="115000"/>
              </a:lnSpc>
              <a:spcAft>
                <a:spcPts val="1000"/>
              </a:spcAft>
            </a:pPr>
            <a:r>
              <a:rPr lang="da-DK" sz="1100" b="1" dirty="0">
                <a:effectLst/>
                <a:latin typeface="Arial"/>
                <a:ea typeface="Calibri"/>
                <a:cs typeface="Times New Roman"/>
              </a:rPr>
              <a:t>3</a:t>
            </a:r>
            <a:endParaRPr lang="da-DK" sz="1100" dirty="0">
              <a:effectLst/>
              <a:latin typeface="Calibri"/>
              <a:ea typeface="Calibri"/>
              <a:cs typeface="Times New Roman"/>
            </a:endParaRPr>
          </a:p>
        </p:txBody>
      </p: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general information </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819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1788" y="1204913"/>
            <a:ext cx="8478837" cy="444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437695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Data entry – </a:t>
            </a:r>
            <a:r>
              <a:rPr lang="en-GB" sz="4000" dirty="0" smtClean="0">
                <a:latin typeface="Calibri" charset="0"/>
              </a:rPr>
              <a:t>unobtainable data</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9218"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72766" y="1628800"/>
            <a:ext cx="6069013"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ktangel 1"/>
          <p:cNvSpPr/>
          <p:nvPr/>
        </p:nvSpPr>
        <p:spPr>
          <a:xfrm>
            <a:off x="1921272" y="4328229"/>
            <a:ext cx="4572000" cy="646331"/>
          </a:xfrm>
          <a:prstGeom prst="rect">
            <a:avLst/>
          </a:prstGeom>
        </p:spPr>
        <p:txBody>
          <a:bodyPr>
            <a:spAutoFit/>
          </a:bodyPr>
          <a:lstStyle/>
          <a:p>
            <a:pPr marL="57150" indent="0">
              <a:buNone/>
              <a:defRPr/>
            </a:pPr>
            <a:r>
              <a:rPr lang="en-GB" dirty="0"/>
              <a:t>In some of the questions you will have the opportunity to check the ‘unobtainable’ box.</a:t>
            </a:r>
          </a:p>
        </p:txBody>
      </p:sp>
      <p:cxnSp>
        <p:nvCxnSpPr>
          <p:cNvPr id="10" name="Lige pilforbindelse 9"/>
          <p:cNvCxnSpPr/>
          <p:nvPr/>
        </p:nvCxnSpPr>
        <p:spPr>
          <a:xfrm flipV="1">
            <a:off x="6012160" y="3733825"/>
            <a:ext cx="481112" cy="5944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5588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US" sz="4000" dirty="0"/>
              <a:t>GENERAL PATIENT 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211960" y="4869160"/>
            <a:ext cx="4572000" cy="1200329"/>
          </a:xfrm>
          <a:prstGeom prst="rect">
            <a:avLst/>
          </a:prstGeom>
        </p:spPr>
        <p:style>
          <a:lnRef idx="2">
            <a:schemeClr val="accent1"/>
          </a:lnRef>
          <a:fillRef idx="1">
            <a:schemeClr val="lt1"/>
          </a:fillRef>
          <a:effectRef idx="0">
            <a:schemeClr val="accent1"/>
          </a:effectRef>
          <a:fontRef idx="minor">
            <a:schemeClr val="dk1"/>
          </a:fontRef>
        </p:style>
        <p:txBody>
          <a:bodyPr>
            <a:spAutoFit/>
          </a:bodyPr>
          <a:lstStyle/>
          <a:p>
            <a:r>
              <a:rPr lang="en-US" dirty="0"/>
              <a:t>“Date and time of ICU and hospital admission”: If the patient has been transferred from another ICU/hospital please enter data and time of </a:t>
            </a:r>
            <a:r>
              <a:rPr lang="en-US" b="1" dirty="0"/>
              <a:t>the</a:t>
            </a:r>
            <a:r>
              <a:rPr lang="en-US" dirty="0"/>
              <a:t> </a:t>
            </a:r>
            <a:r>
              <a:rPr lang="en-US" b="1" dirty="0"/>
              <a:t>first admission</a:t>
            </a:r>
            <a:r>
              <a:rPr lang="en-US" dirty="0"/>
              <a:t>. </a:t>
            </a:r>
          </a:p>
        </p:txBody>
      </p:sp>
      <p:pic>
        <p:nvPicPr>
          <p:cNvPr id="10242"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1848" y="1417638"/>
            <a:ext cx="6107113" cy="2676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Tekstboks 9"/>
          <p:cNvSpPr txBox="1"/>
          <p:nvPr/>
        </p:nvSpPr>
        <p:spPr>
          <a:xfrm>
            <a:off x="323527" y="3574927"/>
            <a:ext cx="2912549" cy="738664"/>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sz="1400" b="1" dirty="0" smtClean="0"/>
              <a:t>Questions turn yellow when complete. Makes it easy to find an incomplete question</a:t>
            </a:r>
            <a:endParaRPr lang="en-GB" sz="1400" b="1" dirty="0"/>
          </a:p>
        </p:txBody>
      </p:sp>
      <p:cxnSp>
        <p:nvCxnSpPr>
          <p:cNvPr id="11" name="Lige pilforbindelse 10"/>
          <p:cNvCxnSpPr/>
          <p:nvPr/>
        </p:nvCxnSpPr>
        <p:spPr>
          <a:xfrm rot="10800000" flipH="1">
            <a:off x="2835320" y="3212976"/>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5" name="Tekstboks 4"/>
          <p:cNvSpPr txBox="1"/>
          <p:nvPr/>
        </p:nvSpPr>
        <p:spPr>
          <a:xfrm>
            <a:off x="539552" y="5128994"/>
            <a:ext cx="2880320" cy="923330"/>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HINT: You have to fill in this part of the PGI form before SAPS II and Day forms</a:t>
            </a:r>
            <a:endParaRPr lang="en-US" dirty="0"/>
          </a:p>
        </p:txBody>
      </p: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Tekstboks 1"/>
          <p:cNvSpPr txBox="1"/>
          <p:nvPr/>
        </p:nvSpPr>
        <p:spPr>
          <a:xfrm>
            <a:off x="1424980" y="1622991"/>
            <a:ext cx="6408712" cy="369332"/>
          </a:xfrm>
          <a:prstGeom prst="rect">
            <a:avLst/>
          </a:prstGeom>
          <a:noFill/>
        </p:spPr>
        <p:txBody>
          <a:bodyPr wrap="square" rtlCol="0">
            <a:spAutoFit/>
          </a:bodyPr>
          <a:lstStyle/>
          <a:p>
            <a:r>
              <a:rPr lang="da-DK" dirty="0" smtClean="0"/>
              <a:t>Go </a:t>
            </a:r>
            <a:r>
              <a:rPr lang="da-DK" dirty="0"/>
              <a:t>to http://www.cric.nu/aid-icu-national-principal-investigators/</a:t>
            </a:r>
            <a:endParaRPr lang="en-US" dirty="0"/>
          </a:p>
        </p:txBody>
      </p:sp>
      <p:pic>
        <p:nvPicPr>
          <p:cNvPr id="1029" name="Picture 5"/>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6525" y="2420888"/>
            <a:ext cx="3790950" cy="319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2737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SAPS II</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en-US" sz="2400" dirty="0"/>
              <a:t>When entering values for SAPS II scores please report the most deranged values obtained within the first 24 hours of ICU admission. </a:t>
            </a:r>
            <a:endParaRPr lang="en-US" sz="2400" dirty="0" smtClean="0"/>
          </a:p>
          <a:p>
            <a:pPr marL="457200" lvl="1" indent="0">
              <a:buNone/>
              <a:defRPr/>
            </a:pPr>
            <a:r>
              <a:rPr lang="en-US" sz="2400" dirty="0" smtClean="0"/>
              <a:t>If </a:t>
            </a:r>
            <a:r>
              <a:rPr lang="en-US" sz="2400" dirty="0"/>
              <a:t>values are missing within the first 24 </a:t>
            </a:r>
            <a:r>
              <a:rPr lang="en-US" sz="2400" dirty="0" smtClean="0"/>
              <a:t>hours</a:t>
            </a:r>
            <a:r>
              <a:rPr lang="en-US" sz="2400" dirty="0"/>
              <a:t>, please use the value of the next ICU day. </a:t>
            </a:r>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Day 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7200" y="2136339"/>
            <a:ext cx="8229600" cy="3970318"/>
          </a:xfrm>
          <a:prstGeom prst="rect">
            <a:avLst/>
          </a:prstGeom>
        </p:spPr>
        <p:txBody>
          <a:bodyPr wrap="square">
            <a:spAutoFit/>
          </a:bodyPr>
          <a:lstStyle/>
          <a:p>
            <a:r>
              <a:rPr lang="en-GB" sz="2800" dirty="0"/>
              <a:t>The first day form will be available when the day starts in your department e.g. 6 AM (decided by the local investigator)</a:t>
            </a:r>
          </a:p>
          <a:p>
            <a:endParaRPr lang="en-GB" sz="2800" dirty="0"/>
          </a:p>
          <a:p>
            <a:r>
              <a:rPr lang="en-GB" sz="2800" dirty="0"/>
              <a:t>Hereafter a day form is generated once a day (maximum 90 days) </a:t>
            </a:r>
          </a:p>
          <a:p>
            <a:endParaRPr lang="en-GB" sz="2800" dirty="0"/>
          </a:p>
          <a:p>
            <a:r>
              <a:rPr lang="en-GB" sz="2800" dirty="0"/>
              <a:t>The first and last day form will often be less than 24 hours</a:t>
            </a:r>
          </a:p>
        </p:txBody>
      </p: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Day 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da-DK" sz="2600" b="1" dirty="0" smtClean="0"/>
              <a:t>HINT</a:t>
            </a:r>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a:p>
            <a:pPr marL="457200" lvl="1" indent="0">
              <a:buNone/>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8366" y="1609368"/>
            <a:ext cx="8228434" cy="646331"/>
          </a:xfrm>
          <a:prstGeom prst="rect">
            <a:avLst/>
          </a:prstGeom>
        </p:spPr>
        <p:txBody>
          <a:bodyPr wrap="square">
            <a:spAutoFit/>
          </a:bodyPr>
          <a:lstStyle/>
          <a:p>
            <a:r>
              <a:rPr lang="en-US" dirty="0"/>
              <a:t>Remember: if a day form does not turn green in the overview despite it is complete, please make sure the form has been submitted (and not just saved). </a:t>
            </a:r>
          </a:p>
        </p:txBody>
      </p:sp>
      <p:pic>
        <p:nvPicPr>
          <p:cNvPr id="1126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23578" y="2996952"/>
            <a:ext cx="5257800" cy="163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Tekstboks 4"/>
          <p:cNvSpPr txBox="1"/>
          <p:nvPr/>
        </p:nvSpPr>
        <p:spPr>
          <a:xfrm>
            <a:off x="2483768" y="4941168"/>
            <a:ext cx="4464496" cy="1200329"/>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If a Day form do not turn green, please make sure you have put an value all boxes. If no dose have been administrated please write “0”</a:t>
            </a:r>
            <a:endParaRPr lang="en-US" dirty="0"/>
          </a:p>
        </p:txBody>
      </p:sp>
      <p:cxnSp>
        <p:nvCxnSpPr>
          <p:cNvPr id="8" name="Lige pilforbindelse 7"/>
          <p:cNvCxnSpPr/>
          <p:nvPr/>
        </p:nvCxnSpPr>
        <p:spPr>
          <a:xfrm flipH="1" flipV="1">
            <a:off x="3275856" y="3284984"/>
            <a:ext cx="864096" cy="165618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1" name="Lige pilforbindelse 10"/>
          <p:cNvCxnSpPr/>
          <p:nvPr/>
        </p:nvCxnSpPr>
        <p:spPr>
          <a:xfrm flipV="1">
            <a:off x="4211960" y="3717032"/>
            <a:ext cx="360623" cy="1224136"/>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Lige pilforbindelse 12"/>
          <p:cNvCxnSpPr/>
          <p:nvPr/>
        </p:nvCxnSpPr>
        <p:spPr>
          <a:xfrm flipV="1">
            <a:off x="4211960" y="4005064"/>
            <a:ext cx="576064" cy="936104"/>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5" name="Lige pilforbindelse 14"/>
          <p:cNvCxnSpPr/>
          <p:nvPr/>
        </p:nvCxnSpPr>
        <p:spPr>
          <a:xfrm flipH="1" flipV="1">
            <a:off x="3995936" y="4329100"/>
            <a:ext cx="216024" cy="61206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340033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Importance</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r>
              <a:rPr lang="en-US" sz="2600" b="1" dirty="0" smtClean="0"/>
              <a:t>If a patient is readmitted to your ICU and included to the AID-ICU study, you will have to follow the patient during this admission to. Until the 90 day follow up period is over.  </a:t>
            </a:r>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44071515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Discharge/readmission </a:t>
            </a:r>
            <a:r>
              <a:rPr lang="en-GB" sz="4000" dirty="0" smtClean="0">
                <a:latin typeface="Calibri" charset="0"/>
              </a:rPr>
              <a:t>form</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539552" y="1443841"/>
            <a:ext cx="8147248" cy="3416320"/>
          </a:xfrm>
          <a:prstGeom prst="rect">
            <a:avLst/>
          </a:prstGeom>
        </p:spPr>
        <p:txBody>
          <a:bodyPr wrap="square">
            <a:spAutoFit/>
          </a:bodyPr>
          <a:lstStyle/>
          <a:p>
            <a:r>
              <a:rPr lang="en-GB" sz="2400" dirty="0"/>
              <a:t>When the patient is discharged from the ICU or dies in the ICU, please complete the discharge/readmission form</a:t>
            </a:r>
          </a:p>
          <a:p>
            <a:endParaRPr lang="en-GB" sz="2400" dirty="0"/>
          </a:p>
          <a:p>
            <a:r>
              <a:rPr lang="en-GB" sz="2400" dirty="0"/>
              <a:t>As this form is an ongoing form, it will </a:t>
            </a:r>
            <a:r>
              <a:rPr lang="en-GB" sz="2400" u="sng" dirty="0"/>
              <a:t>not turn</a:t>
            </a:r>
            <a:r>
              <a:rPr lang="en-GB" sz="2400" dirty="0"/>
              <a:t> </a:t>
            </a:r>
            <a:r>
              <a:rPr lang="en-GB" sz="2400" dirty="0">
                <a:solidFill>
                  <a:srgbClr val="00B050"/>
                </a:solidFill>
              </a:rPr>
              <a:t>green</a:t>
            </a:r>
            <a:r>
              <a:rPr lang="en-GB" sz="2400" dirty="0"/>
              <a:t> unless the patient dies. </a:t>
            </a:r>
          </a:p>
          <a:p>
            <a:endParaRPr lang="en-GB" sz="2400" u="sng" dirty="0">
              <a:solidFill>
                <a:srgbClr val="00B050"/>
              </a:solidFill>
            </a:endParaRPr>
          </a:p>
          <a:p>
            <a:r>
              <a:rPr lang="en-GB" sz="2400" dirty="0">
                <a:solidFill>
                  <a:srgbClr val="FF0000"/>
                </a:solidFill>
              </a:rPr>
              <a:t>The form can only be saved – submit is not an option!!!</a:t>
            </a:r>
          </a:p>
          <a:p>
            <a:r>
              <a:rPr lang="en-GB" sz="2400" u="sng" dirty="0"/>
              <a:t> </a:t>
            </a:r>
            <a:endParaRPr lang="da-DK" sz="2400" dirty="0"/>
          </a:p>
          <a:p>
            <a:r>
              <a:rPr lang="en-GB" sz="2400" dirty="0"/>
              <a:t>Completing this form will stop the generation of day </a:t>
            </a:r>
            <a:r>
              <a:rPr lang="en-GB" sz="2400" dirty="0" smtClean="0"/>
              <a:t>forms.</a:t>
            </a:r>
            <a:endParaRPr lang="en-GB" sz="2400" dirty="0"/>
          </a:p>
        </p:txBody>
      </p: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r>
              <a:rPr lang="da-DK" sz="2600" b="1" dirty="0" smtClean="0"/>
              <a:t>HINT</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1259632" y="2541449"/>
            <a:ext cx="6030416" cy="1200329"/>
          </a:xfrm>
          <a:prstGeom prst="rect">
            <a:avLst/>
          </a:prstGeom>
        </p:spPr>
        <p:style>
          <a:lnRef idx="2">
            <a:schemeClr val="accent1"/>
          </a:lnRef>
          <a:fillRef idx="1">
            <a:schemeClr val="lt1"/>
          </a:fillRef>
          <a:effectRef idx="0">
            <a:schemeClr val="accent1"/>
          </a:effectRef>
          <a:fontRef idx="minor">
            <a:schemeClr val="dk1"/>
          </a:fontRef>
        </p:style>
        <p:txBody>
          <a:bodyPr wrap="square">
            <a:spAutoFit/>
          </a:bodyPr>
          <a:lstStyle/>
          <a:p>
            <a:r>
              <a:rPr lang="en-US" dirty="0" smtClean="0"/>
              <a:t>If </a:t>
            </a:r>
            <a:r>
              <a:rPr lang="en-US" dirty="0"/>
              <a:t>you enter data retrospectively and the patient has been discharged or is dead it may be advantageous to complete this form before day forms, as the system will remove irrelevant day forms </a:t>
            </a:r>
          </a:p>
        </p:txBody>
      </p: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Readmission</a:t>
            </a: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57200" y="1434277"/>
            <a:ext cx="8229600" cy="1631216"/>
          </a:xfrm>
          <a:prstGeom prst="rect">
            <a:avLst/>
          </a:prstGeom>
        </p:spPr>
        <p:txBody>
          <a:bodyPr wrap="square">
            <a:spAutoFit/>
          </a:bodyPr>
          <a:lstStyle/>
          <a:p>
            <a:pPr lvl="1">
              <a:defRPr/>
            </a:pPr>
            <a:r>
              <a:rPr lang="en-GB" sz="2000" dirty="0" smtClean="0"/>
              <a:t>- If </a:t>
            </a:r>
            <a:r>
              <a:rPr lang="en-GB" sz="2000" dirty="0"/>
              <a:t>a patient is readmitted to the ICU go to the discharge/readmission form again and click ‘add’. This will generate a new row. </a:t>
            </a:r>
          </a:p>
          <a:p>
            <a:pPr lvl="1">
              <a:defRPr/>
            </a:pPr>
            <a:r>
              <a:rPr lang="en-GB" sz="2000" dirty="0" smtClean="0"/>
              <a:t>- Please </a:t>
            </a:r>
            <a:r>
              <a:rPr lang="en-GB" sz="2000" dirty="0"/>
              <a:t>complete date and time for readmission.  </a:t>
            </a:r>
          </a:p>
          <a:p>
            <a:pPr lvl="1">
              <a:defRPr/>
            </a:pPr>
            <a:r>
              <a:rPr lang="en-GB" sz="2000" dirty="0" smtClean="0"/>
              <a:t>- If </a:t>
            </a:r>
            <a:r>
              <a:rPr lang="en-GB" sz="2000" dirty="0"/>
              <a:t>an additional row by accident is generated, please remove it by clicking the X in the right side. </a:t>
            </a:r>
            <a:endParaRPr lang="da-DK" sz="2400" b="1" dirty="0"/>
          </a:p>
        </p:txBody>
      </p:sp>
      <p:pic>
        <p:nvPicPr>
          <p:cNvPr id="12290"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99592" y="3049367"/>
            <a:ext cx="7475239" cy="24818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0" name="Lige pilforbindelse 9"/>
          <p:cNvCxnSpPr/>
          <p:nvPr/>
        </p:nvCxnSpPr>
        <p:spPr>
          <a:xfrm rot="3060000" flipH="1">
            <a:off x="3640257" y="4436812"/>
            <a:ext cx="507365" cy="6191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pic>
        <p:nvPicPr>
          <p:cNvPr id="12291"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5229200"/>
            <a:ext cx="7475239" cy="733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 name="Lige pilforbindelse 10"/>
          <p:cNvCxnSpPr/>
          <p:nvPr/>
        </p:nvCxnSpPr>
        <p:spPr>
          <a:xfrm rot="3060000" flipH="1">
            <a:off x="1478181" y="4868736"/>
            <a:ext cx="507365" cy="619125"/>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2" name="Lige pilforbindelse 11"/>
          <p:cNvCxnSpPr/>
          <p:nvPr/>
        </p:nvCxnSpPr>
        <p:spPr>
          <a:xfrm>
            <a:off x="7668344" y="5110740"/>
            <a:ext cx="557484" cy="277189"/>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216179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da-DK" sz="4000" dirty="0">
                <a:latin typeface="Calibri" charset="0"/>
              </a:rPr>
              <a:t>Transferral of patients</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7" name="Pladsholder til indhold 2"/>
          <p:cNvSpPr txBox="1">
            <a:spLocks/>
          </p:cNvSpPr>
          <p:nvPr/>
        </p:nvSpPr>
        <p:spPr>
          <a:xfrm>
            <a:off x="457200" y="1628800"/>
            <a:ext cx="8229600" cy="4781128"/>
          </a:xfrm>
          <a:prstGeom prst="rect">
            <a:avLst/>
          </a:prstGeom>
        </p:spPr>
        <p:txBody>
          <a:bodyPr vert="horz" lIns="91440" tIns="45720" rIns="91440" bIns="45720" rtlCol="0">
            <a:normAutofit fontScale="47500" lnSpcReduction="2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Font typeface="Arial" panose="020B0604020202020204" pitchFamily="34" charset="0"/>
              <a:buNone/>
            </a:pPr>
            <a:r>
              <a:rPr lang="en-GB" b="1" dirty="0" smtClean="0"/>
              <a:t>Patients transferred from/to other ICUs</a:t>
            </a:r>
            <a:endParaRPr lang="da-DK" dirty="0" smtClean="0"/>
          </a:p>
          <a:p>
            <a:pPr marL="0" indent="0">
              <a:buFont typeface="Arial" panose="020B0604020202020204" pitchFamily="34" charset="0"/>
              <a:buNone/>
            </a:pPr>
            <a:endParaRPr lang="en-GB" u="sng" dirty="0" smtClean="0"/>
          </a:p>
          <a:p>
            <a:pPr marL="0" indent="0">
              <a:buFont typeface="Arial" panose="020B0604020202020204" pitchFamily="34" charset="0"/>
              <a:buNone/>
            </a:pPr>
            <a:r>
              <a:rPr lang="en-GB" u="sng" dirty="0" smtClean="0"/>
              <a:t>ICUs not participating in AID-ICU:</a:t>
            </a:r>
            <a:endParaRPr lang="da-DK" dirty="0" smtClean="0"/>
          </a:p>
          <a:p>
            <a:pPr lvl="1">
              <a:lnSpc>
                <a:spcPct val="170000"/>
              </a:lnSpc>
              <a:buFont typeface="Arial" panose="020B0604020202020204" pitchFamily="34" charset="0"/>
              <a:buChar char="•"/>
            </a:pPr>
            <a:r>
              <a:rPr lang="en-GB" dirty="0" smtClean="0"/>
              <a:t>If a patient is transferred to your ICU please screen the patient for inclusion in AID-ICU.</a:t>
            </a:r>
            <a:endParaRPr lang="da-DK" dirty="0" smtClean="0"/>
          </a:p>
          <a:p>
            <a:pPr lvl="1">
              <a:lnSpc>
                <a:spcPct val="170000"/>
              </a:lnSpc>
              <a:buFont typeface="Arial" panose="020B0604020202020204" pitchFamily="34" charset="0"/>
              <a:buChar char="•"/>
            </a:pPr>
            <a:r>
              <a:rPr lang="en-GB" dirty="0" smtClean="0"/>
              <a:t>If you transfer a patient to another ICU </a:t>
            </a:r>
            <a:r>
              <a:rPr lang="en-GB" u="sng" dirty="0" smtClean="0"/>
              <a:t>not</a:t>
            </a:r>
            <a:r>
              <a:rPr lang="en-GB" dirty="0" smtClean="0"/>
              <a:t> participating in AID-ICU the patient will be regarded discharged from ICU. Please complete the discharge form. Follow-up still has to be completed at day 90. </a:t>
            </a:r>
            <a:endParaRPr lang="da-DK" dirty="0" smtClean="0"/>
          </a:p>
          <a:p>
            <a:pPr marL="0" indent="0">
              <a:buFont typeface="Arial" panose="020B0604020202020204" pitchFamily="34" charset="0"/>
              <a:buNone/>
            </a:pPr>
            <a:endParaRPr lang="da-DK" dirty="0" smtClean="0"/>
          </a:p>
          <a:p>
            <a:pPr marL="0" indent="0">
              <a:buFont typeface="Arial" panose="020B0604020202020204" pitchFamily="34" charset="0"/>
              <a:buNone/>
            </a:pPr>
            <a:r>
              <a:rPr lang="en-GB" u="sng" dirty="0" smtClean="0"/>
              <a:t>ICUs participating in AID-ICU:</a:t>
            </a:r>
            <a:endParaRPr lang="da-DK" dirty="0" smtClean="0"/>
          </a:p>
          <a:p>
            <a:pPr lvl="1">
              <a:lnSpc>
                <a:spcPct val="170000"/>
              </a:lnSpc>
              <a:buFont typeface="Arial" panose="020B0604020202020204" pitchFamily="34" charset="0"/>
              <a:buChar char="•"/>
            </a:pPr>
            <a:r>
              <a:rPr lang="en-GB" dirty="0" smtClean="0"/>
              <a:t>If a patient is transferred </a:t>
            </a:r>
            <a:r>
              <a:rPr lang="en-GB" u="sng" dirty="0" smtClean="0"/>
              <a:t>from</a:t>
            </a:r>
            <a:r>
              <a:rPr lang="en-GB" dirty="0" smtClean="0"/>
              <a:t> your ICU, the patient will be moved to a ‘transferral site’ in the system accessible by you and the receiving department. Please complete all forms </a:t>
            </a:r>
            <a:r>
              <a:rPr lang="en-GB" u="sng" dirty="0" smtClean="0"/>
              <a:t>soon as possible</a:t>
            </a:r>
            <a:r>
              <a:rPr lang="en-GB" dirty="0" smtClean="0"/>
              <a:t>. Hereafter the patient will be moved to the receiving department. </a:t>
            </a:r>
            <a:r>
              <a:rPr lang="en-GB" b="1" dirty="0" smtClean="0"/>
              <a:t>Please inform the receiving department that the patient participates in the AID-ICU trial. </a:t>
            </a:r>
          </a:p>
          <a:p>
            <a:pPr lvl="1">
              <a:lnSpc>
                <a:spcPct val="170000"/>
              </a:lnSpc>
              <a:buFont typeface="Arial" panose="020B0604020202020204" pitchFamily="34" charset="0"/>
              <a:buChar char="•"/>
            </a:pPr>
            <a:r>
              <a:rPr lang="en-GB" dirty="0" smtClean="0"/>
              <a:t>If a patient is transferred to your ICU and has not been transferred in the electronic system, please contact the coordinating centre soon as possible.</a:t>
            </a:r>
            <a:endParaRPr lang="da-DK" dirty="0"/>
          </a:p>
        </p:txBody>
      </p:sp>
    </p:spTree>
    <p:extLst>
      <p:ext uri="{BB962C8B-B14F-4D97-AF65-F5344CB8AC3E}">
        <p14:creationId xmlns:p14="http://schemas.microsoft.com/office/powerpoint/2010/main" val="635224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smtClean="0">
                <a:latin typeface="Calibri" charset="0"/>
              </a:rPr>
              <a:t>Withdrawal</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r>
              <a:rPr lang="en-US" sz="2200" b="1" dirty="0" smtClean="0"/>
              <a:t>Under construction</a:t>
            </a: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6352242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r>
              <a:rPr lang="en-GB" sz="4000" dirty="0">
                <a:latin typeface="Calibri" charset="0"/>
              </a:rPr>
              <a:t>Follow-up</a:t>
            </a:r>
          </a:p>
        </p:txBody>
      </p:sp>
      <p:sp>
        <p:nvSpPr>
          <p:cNvPr id="3" name="Pladsholder til indhold 2"/>
          <p:cNvSpPr>
            <a:spLocks noGrp="1"/>
          </p:cNvSpPr>
          <p:nvPr>
            <p:ph idx="1"/>
          </p:nvPr>
        </p:nvSpPr>
        <p:spPr/>
        <p:txBody>
          <a:bodyPr rtlCol="0">
            <a:normAutofit/>
          </a:bodyPr>
          <a:lstStyle/>
          <a:p>
            <a:r>
              <a:rPr lang="en-GB" dirty="0"/>
              <a:t>Ninety days after randomisation the follow-up form will be activated. </a:t>
            </a:r>
          </a:p>
          <a:p>
            <a:r>
              <a:rPr lang="en-GB" dirty="0"/>
              <a:t>If the patient dies in the ICU and this is marked in the discharge form, the follow-up form will automatically be completed.</a:t>
            </a:r>
            <a:endParaRPr lang="da-DK" dirty="0"/>
          </a:p>
          <a:p>
            <a:pPr marL="457200" lvl="1" indent="0">
              <a:buNone/>
              <a:defRPr/>
            </a:pPr>
            <a:r>
              <a:rPr lang="da-DK" sz="2600" b="1" dirty="0" smtClean="0"/>
              <a:t> </a:t>
            </a:r>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37001146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dirty="0" smtClean="0"/>
              <a:t>HINT</a:t>
            </a:r>
            <a:endParaRPr lang="en-US" dirty="0"/>
          </a:p>
        </p:txBody>
      </p:sp>
      <p:sp>
        <p:nvSpPr>
          <p:cNvPr id="3" name="Pladsholder til indhold 2"/>
          <p:cNvSpPr>
            <a:spLocks noGrp="1"/>
          </p:cNvSpPr>
          <p:nvPr>
            <p:ph idx="1"/>
          </p:nvPr>
        </p:nvSpPr>
        <p:spPr/>
        <p:txBody>
          <a:bodyPr/>
          <a:lstStyle/>
          <a:p>
            <a:r>
              <a:rPr lang="da-DK" u="sng" dirty="0" err="1" smtClean="0"/>
              <a:t>Use</a:t>
            </a:r>
            <a:r>
              <a:rPr lang="da-DK" u="sng" dirty="0" smtClean="0"/>
              <a:t> Google </a:t>
            </a:r>
            <a:r>
              <a:rPr lang="da-DK" u="sng" dirty="0" err="1" smtClean="0"/>
              <a:t>Chrome</a:t>
            </a:r>
            <a:r>
              <a:rPr lang="da-DK" u="sng" dirty="0" smtClean="0"/>
              <a:t> to open the link.</a:t>
            </a:r>
            <a:endParaRPr lang="en-US" u="sng" dirty="0"/>
          </a:p>
        </p:txBody>
      </p:sp>
      <p:sp>
        <p:nvSpPr>
          <p:cNvPr id="4" name="Pladsholder til sidefod 3"/>
          <p:cNvSpPr>
            <a:spLocks noGrp="1"/>
          </p:cNvSpPr>
          <p:nvPr>
            <p:ph type="ftr" sz="quarter" idx="11"/>
          </p:nvPr>
        </p:nvSpPr>
        <p:spPr/>
        <p:txBody>
          <a:bodyPr/>
          <a:lstStyle/>
          <a:p>
            <a:r>
              <a:rPr lang="da-DK" smtClean="0"/>
              <a:t>AID-ICU</a:t>
            </a:r>
            <a:endParaRPr lang="da-DK"/>
          </a:p>
        </p:txBody>
      </p:sp>
    </p:spTree>
    <p:extLst>
      <p:ext uri="{BB962C8B-B14F-4D97-AF65-F5344CB8AC3E}">
        <p14:creationId xmlns:p14="http://schemas.microsoft.com/office/powerpoint/2010/main" val="2731913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Log in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10"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95736" y="1541980"/>
            <a:ext cx="4599682" cy="47797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kstboks 10"/>
          <p:cNvSpPr txBox="1"/>
          <p:nvPr/>
        </p:nvSpPr>
        <p:spPr>
          <a:xfrm>
            <a:off x="323528" y="3573016"/>
            <a:ext cx="2880320"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Enter your user name which is your email </a:t>
            </a:r>
            <a:r>
              <a:rPr lang="en-GB" dirty="0" err="1" smtClean="0"/>
              <a:t>eg</a:t>
            </a:r>
            <a:r>
              <a:rPr lang="en-GB" dirty="0" smtClean="0"/>
              <a:t>. </a:t>
            </a:r>
            <a:r>
              <a:rPr lang="en-GB" dirty="0" err="1" smtClean="0"/>
              <a:t>xx@xxx.xx</a:t>
            </a:r>
            <a:r>
              <a:rPr lang="en-GB" dirty="0" smtClean="0"/>
              <a:t>.</a:t>
            </a:r>
          </a:p>
        </p:txBody>
      </p:sp>
      <p:cxnSp>
        <p:nvCxnSpPr>
          <p:cNvPr id="12" name="Lige pilforbindelse 11"/>
          <p:cNvCxnSpPr/>
          <p:nvPr/>
        </p:nvCxnSpPr>
        <p:spPr>
          <a:xfrm rot="16200000" flipH="1">
            <a:off x="3357851" y="3844391"/>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kstboks 12"/>
          <p:cNvSpPr txBox="1"/>
          <p:nvPr/>
        </p:nvSpPr>
        <p:spPr>
          <a:xfrm>
            <a:off x="2771801" y="6170476"/>
            <a:ext cx="6372199" cy="646331"/>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If </a:t>
            </a:r>
            <a:r>
              <a:rPr lang="en-GB" dirty="0"/>
              <a:t>you </a:t>
            </a:r>
            <a:r>
              <a:rPr lang="en-GB" dirty="0" smtClean="0"/>
              <a:t>have not received </a:t>
            </a:r>
            <a:r>
              <a:rPr lang="en-GB" dirty="0"/>
              <a:t>your credentials, </a:t>
            </a:r>
            <a:r>
              <a:rPr lang="en-GB" dirty="0" smtClean="0"/>
              <a:t>please send an email to:  </a:t>
            </a:r>
            <a:r>
              <a:rPr lang="da-DK" dirty="0" smtClean="0"/>
              <a:t>marie.oxenboell-collet@regionh.dk</a:t>
            </a:r>
            <a:endParaRPr lang="en-GB" dirty="0"/>
          </a:p>
        </p:txBody>
      </p:sp>
      <p:sp>
        <p:nvSpPr>
          <p:cNvPr id="14" name="Tekstboks 13"/>
          <p:cNvSpPr txBox="1"/>
          <p:nvPr/>
        </p:nvSpPr>
        <p:spPr>
          <a:xfrm>
            <a:off x="5632953" y="4219347"/>
            <a:ext cx="2880320" cy="1200329"/>
          </a:xfrm>
          <a:prstGeom prst="rect">
            <a:avLst/>
          </a:prstGeom>
          <a:ln/>
        </p:spPr>
        <p:style>
          <a:lnRef idx="2">
            <a:schemeClr val="accent1"/>
          </a:lnRef>
          <a:fillRef idx="1">
            <a:schemeClr val="lt1"/>
          </a:fillRef>
          <a:effectRef idx="0">
            <a:schemeClr val="accent1"/>
          </a:effectRef>
          <a:fontRef idx="minor">
            <a:schemeClr val="dk1"/>
          </a:fontRef>
        </p:style>
        <p:txBody>
          <a:bodyPr wrap="square" rtlCol="0">
            <a:spAutoFit/>
          </a:bodyPr>
          <a:lstStyle/>
          <a:p>
            <a:r>
              <a:rPr lang="en-GB" dirty="0" smtClean="0"/>
              <a:t>Your password is 12345678, when first logged in please change your password as the program instructs you to.</a:t>
            </a:r>
          </a:p>
        </p:txBody>
      </p:sp>
      <p:cxnSp>
        <p:nvCxnSpPr>
          <p:cNvPr id="15" name="Lige pilforbindelse 14"/>
          <p:cNvCxnSpPr/>
          <p:nvPr/>
        </p:nvCxnSpPr>
        <p:spPr>
          <a:xfrm flipH="1">
            <a:off x="4572000" y="4532400"/>
            <a:ext cx="504056"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628828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Front page</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3074"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6773" y="1683534"/>
            <a:ext cx="8670454" cy="24282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075"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78221" y="4221088"/>
            <a:ext cx="7650163" cy="1838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858641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Step 1 - Screening</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pic>
        <p:nvPicPr>
          <p:cNvPr id="14" name="Billede 13"/>
          <p:cNvPicPr/>
          <p:nvPr/>
        </p:nvPicPr>
        <p:blipFill>
          <a:blip r:embed="rId5">
            <a:extLst>
              <a:ext uri="{28A0092B-C50C-407E-A947-70E740481C1C}">
                <a14:useLocalDpi xmlns:a14="http://schemas.microsoft.com/office/drawing/2010/main" val="0"/>
              </a:ext>
            </a:extLst>
          </a:blip>
          <a:srcRect/>
          <a:stretch>
            <a:fillRect/>
          </a:stretch>
        </p:blipFill>
        <p:spPr bwMode="auto">
          <a:xfrm>
            <a:off x="457200" y="2038056"/>
            <a:ext cx="8139815" cy="2423130"/>
          </a:xfrm>
          <a:prstGeom prst="rect">
            <a:avLst/>
          </a:prstGeom>
          <a:noFill/>
          <a:ln>
            <a:noFill/>
          </a:ln>
        </p:spPr>
      </p:pic>
      <p:cxnSp>
        <p:nvCxnSpPr>
          <p:cNvPr id="15" name="Lige pilforbindelse 14"/>
          <p:cNvCxnSpPr/>
          <p:nvPr/>
        </p:nvCxnSpPr>
        <p:spPr>
          <a:xfrm flipH="1">
            <a:off x="3059832" y="1901827"/>
            <a:ext cx="313055" cy="36195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kstboks 15"/>
          <p:cNvSpPr txBox="1"/>
          <p:nvPr/>
        </p:nvSpPr>
        <p:spPr>
          <a:xfrm>
            <a:off x="827584" y="4581128"/>
            <a:ext cx="6923112"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All adult patient (&gt; 17 years old) acutely admitted to the ICU within the inclusion period must be screened.</a:t>
            </a:r>
            <a:endParaRPr lang="en-US" dirty="0"/>
          </a:p>
        </p:txBody>
      </p:sp>
      <p:sp>
        <p:nvSpPr>
          <p:cNvPr id="5" name="Tekstboks 4"/>
          <p:cNvSpPr txBox="1"/>
          <p:nvPr/>
        </p:nvSpPr>
        <p:spPr>
          <a:xfrm>
            <a:off x="457200" y="5517231"/>
            <a:ext cx="7885138" cy="646331"/>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dirty="0" smtClean="0"/>
              <a:t>Even if you know that one ore more exclusion criteria are met, please always complete the screening form (if the patient fulfills the inclusion criteria)</a:t>
            </a:r>
            <a:endParaRPr lang="en-US" dirty="0"/>
          </a:p>
        </p:txBody>
      </p:sp>
    </p:spTree>
    <p:extLst>
      <p:ext uri="{BB962C8B-B14F-4D97-AF65-F5344CB8AC3E}">
        <p14:creationId xmlns:p14="http://schemas.microsoft.com/office/powerpoint/2010/main" val="36288282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Informed consent</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r>
              <a:rPr lang="en-US" sz="2600" b="1" dirty="0" smtClean="0"/>
              <a:t>Please make sure you have obtained Informed consent if necessary. </a:t>
            </a:r>
          </a:p>
          <a:p>
            <a:pPr marL="457200" lvl="1" indent="0">
              <a:buNone/>
              <a:defRPr/>
            </a:pPr>
            <a:r>
              <a:rPr lang="en-US" sz="2600" b="1" dirty="0" smtClean="0"/>
              <a:t>Your site might not have to obtain Informed consent prior inclusion of the patient</a:t>
            </a:r>
          </a:p>
          <a:p>
            <a:pPr marL="457200" lvl="1" indent="0">
              <a:buNone/>
              <a:defRPr/>
            </a:pPr>
            <a:r>
              <a:rPr lang="en-US" sz="2600" b="1" dirty="0" smtClean="0"/>
              <a:t>If you are in doubt, what is applicable to your site, please contact site investigator or country coordinator. </a:t>
            </a:r>
          </a:p>
          <a:p>
            <a:pPr marL="457200" lvl="1" indent="0">
              <a:buNone/>
              <a:defRPr/>
            </a:pPr>
            <a:endParaRPr lang="en-US"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Exclusion criteria</a:t>
            </a:r>
            <a:endParaRPr lang="en-GB" sz="4000" dirty="0">
              <a:latin typeface="Calibri" charset="0"/>
            </a:endParaRPr>
          </a:p>
        </p:txBody>
      </p:sp>
      <p:sp>
        <p:nvSpPr>
          <p:cNvPr id="3" name="Pladsholder til indhold 2"/>
          <p:cNvSpPr>
            <a:spLocks noGrp="1"/>
          </p:cNvSpPr>
          <p:nvPr>
            <p:ph idx="1"/>
          </p:nvPr>
        </p:nvSpPr>
        <p:spPr/>
        <p:txBody>
          <a:bodyPr rtlCol="0">
            <a:normAutofit fontScale="62500" lnSpcReduction="20000"/>
          </a:bodyPr>
          <a:lstStyle/>
          <a:p>
            <a:pPr marL="457200" lvl="1" indent="0">
              <a:buNone/>
              <a:defRPr/>
            </a:pPr>
            <a:endParaRPr lang="da-DK" sz="2600" b="1" dirty="0" smtClean="0"/>
          </a:p>
          <a:p>
            <a:pPr lvl="0"/>
            <a:r>
              <a:rPr lang="en-GB" dirty="0"/>
              <a:t>Pre-diagnosed mental illness of schizophrenia and/or psychosis and/or major depression (ICD 10; F20-29; F30, F31, F32, F33)</a:t>
            </a:r>
            <a:endParaRPr lang="en-US" sz="2800" dirty="0"/>
          </a:p>
          <a:p>
            <a:pPr lvl="0"/>
            <a:r>
              <a:rPr lang="en-GB" dirty="0"/>
              <a:t>Terminal status (i.e., expected to survive &lt; 24 hr. and/or withdrawal of life-support)</a:t>
            </a:r>
            <a:endParaRPr lang="en-US" sz="2800" dirty="0"/>
          </a:p>
          <a:p>
            <a:pPr lvl="0"/>
            <a:r>
              <a:rPr lang="en-GB" dirty="0"/>
              <a:t>Pre-diagnosed neurodegenerative disorders Dementia and Parkinson (ICD 10; F02-04)</a:t>
            </a:r>
            <a:endParaRPr lang="en-US" sz="2800" dirty="0"/>
          </a:p>
          <a:p>
            <a:pPr lvl="0"/>
            <a:r>
              <a:rPr lang="en-GB" dirty="0"/>
              <a:t>Mental illness recurring institutionalization or acquired or congenital mental retardation </a:t>
            </a:r>
            <a:endParaRPr lang="en-US" sz="2800" dirty="0"/>
          </a:p>
          <a:p>
            <a:pPr lvl="0"/>
            <a:r>
              <a:rPr lang="en-GB" dirty="0"/>
              <a:t>Patients with congenital or acquired brain damage, i.e.; stroke in the past 2 weeks, transient cerebral ischemic in the past 2 weeks, subarachnoid haemorrhage, cerebral cancer, meningitis, encephalopathies, ongoing seizures and suspected anoxic brain injury or  traumatic brain injury</a:t>
            </a:r>
            <a:endParaRPr lang="en-US" sz="2800" dirty="0"/>
          </a:p>
          <a:p>
            <a:pPr lvl="0"/>
            <a:r>
              <a:rPr lang="en-GB" dirty="0"/>
              <a:t>Patients admitted with hepatic coma, drug overdose or suicide attempt</a:t>
            </a:r>
            <a:r>
              <a:rPr lang="en-GB" sz="2800" dirty="0"/>
              <a:t> </a:t>
            </a:r>
            <a:r>
              <a:rPr lang="en-GB" dirty="0"/>
              <a:t>(within the past 6 months necessitating hospitalization)</a:t>
            </a:r>
            <a:endParaRPr lang="en-US" sz="2800" dirty="0"/>
          </a:p>
          <a:p>
            <a:pPr lvl="0"/>
            <a:r>
              <a:rPr lang="en-GB" dirty="0"/>
              <a:t>Blind and/or </a:t>
            </a:r>
            <a:r>
              <a:rPr lang="en-GB" dirty="0" smtClean="0"/>
              <a:t>deaf</a:t>
            </a:r>
            <a:endParaRPr lang="en-US" sz="3600" b="1" dirty="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dirty="0" smtClean="0"/>
              <a:t>AID-ICU</a:t>
            </a:r>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el 1"/>
          <p:cNvSpPr>
            <a:spLocks noGrp="1"/>
          </p:cNvSpPr>
          <p:nvPr>
            <p:ph type="title"/>
          </p:nvPr>
        </p:nvSpPr>
        <p:spPr/>
        <p:txBody>
          <a:bodyPr>
            <a:normAutofit/>
          </a:bodyPr>
          <a:lstStyle/>
          <a:p>
            <a:pPr eaLnBrk="1" hangingPunct="1"/>
            <a:r>
              <a:rPr lang="en-GB" sz="4000" dirty="0" smtClean="0">
                <a:latin typeface="Calibri" charset="0"/>
              </a:rPr>
              <a:t>Data entry – </a:t>
            </a:r>
            <a:r>
              <a:rPr lang="en-GB" sz="4000" dirty="0" err="1" smtClean="0">
                <a:latin typeface="Calibri" charset="0"/>
              </a:rPr>
              <a:t>genereal</a:t>
            </a:r>
            <a:r>
              <a:rPr lang="en-GB" sz="4000" dirty="0" smtClean="0">
                <a:latin typeface="Calibri" charset="0"/>
              </a:rPr>
              <a:t> information</a:t>
            </a:r>
            <a:endParaRPr lang="en-GB" sz="4000" dirty="0">
              <a:latin typeface="Calibri" charset="0"/>
            </a:endParaRPr>
          </a:p>
        </p:txBody>
      </p:sp>
      <p:sp>
        <p:nvSpPr>
          <p:cNvPr id="3" name="Pladsholder til indhold 2"/>
          <p:cNvSpPr>
            <a:spLocks noGrp="1"/>
          </p:cNvSpPr>
          <p:nvPr>
            <p:ph idx="1"/>
          </p:nvPr>
        </p:nvSpPr>
        <p:spPr/>
        <p:txBody>
          <a:bodyPr rtlCol="0">
            <a:normAutofit/>
          </a:bodyPr>
          <a:lstStyle/>
          <a:p>
            <a:pPr marL="457200" lvl="1" indent="0">
              <a:buNone/>
              <a:defRPr/>
            </a:pPr>
            <a:endParaRPr lang="da-DK" sz="2600" b="1" dirty="0" smtClean="0"/>
          </a:p>
          <a:p>
            <a:pPr marL="457200" lvl="1" indent="0">
              <a:buNone/>
              <a:defRPr/>
            </a:pPr>
            <a:endParaRPr lang="da-DK" sz="2600" b="1" dirty="0"/>
          </a:p>
          <a:p>
            <a:pPr marL="457200" lvl="1" indent="0">
              <a:buNone/>
              <a:defRPr/>
            </a:pPr>
            <a:endParaRPr lang="da-DK" sz="2600" b="1" dirty="0" smtClean="0"/>
          </a:p>
          <a:p>
            <a:pPr marL="457200" lvl="1" indent="0">
              <a:buNone/>
              <a:defRPr/>
            </a:pPr>
            <a:endParaRPr lang="da-DK" sz="2200" b="1" dirty="0" smtClean="0"/>
          </a:p>
          <a:p>
            <a:pPr marL="457200" lvl="1" indent="0">
              <a:buNone/>
              <a:defRPr/>
            </a:pPr>
            <a:endParaRPr lang="da-DK" sz="2600" b="1" dirty="0" smtClean="0"/>
          </a:p>
          <a:p>
            <a:pPr lvl="1">
              <a:buFont typeface="Arial"/>
              <a:buChar char="•"/>
              <a:defRPr/>
            </a:pPr>
            <a:endParaRPr lang="da-DK" sz="2600" b="1" dirty="0" smtClean="0"/>
          </a:p>
          <a:p>
            <a:pPr lvl="1">
              <a:buFont typeface="Arial"/>
              <a:buChar char="•"/>
              <a:defRPr/>
            </a:pPr>
            <a:endParaRPr lang="da-DK" sz="2600" b="1" dirty="0" smtClean="0"/>
          </a:p>
        </p:txBody>
      </p:sp>
      <p:sp>
        <p:nvSpPr>
          <p:cNvPr id="4" name="Pladsholder til sidefod 3"/>
          <p:cNvSpPr>
            <a:spLocks noGrp="1"/>
          </p:cNvSpPr>
          <p:nvPr>
            <p:ph type="ftr" sz="quarter" idx="11"/>
          </p:nvPr>
        </p:nvSpPr>
        <p:spPr/>
        <p:txBody>
          <a:bodyPr/>
          <a:lstStyle/>
          <a:p>
            <a:pPr>
              <a:defRPr/>
            </a:pPr>
            <a:r>
              <a:rPr lang="da-DK" smtClean="0"/>
              <a:t>AID-ICU</a:t>
            </a:r>
            <a:endParaRPr lang="da-DK" dirty="0" smtClean="0"/>
          </a:p>
        </p:txBody>
      </p:sp>
      <p:cxnSp>
        <p:nvCxnSpPr>
          <p:cNvPr id="6" name="Lige forbindelse 5"/>
          <p:cNvCxnSpPr/>
          <p:nvPr/>
        </p:nvCxnSpPr>
        <p:spPr>
          <a:xfrm>
            <a:off x="457200" y="1417638"/>
            <a:ext cx="8229600" cy="0"/>
          </a:xfrm>
          <a:prstGeom prst="line">
            <a:avLst/>
          </a:prstGeom>
          <a:ln/>
        </p:spPr>
        <p:style>
          <a:lnRef idx="2">
            <a:schemeClr val="accent1"/>
          </a:lnRef>
          <a:fillRef idx="0">
            <a:schemeClr val="accent1"/>
          </a:fillRef>
          <a:effectRef idx="1">
            <a:schemeClr val="accent1"/>
          </a:effectRef>
          <a:fontRef idx="minor">
            <a:schemeClr val="tx1"/>
          </a:fontRef>
        </p:style>
      </p:cxnSp>
      <p:pic>
        <p:nvPicPr>
          <p:cNvPr id="9" name="Billede 8" descr="cid:6F4DC5A4-6DDC-49C5-976B-1E06D7A9B7A4@cs.au.dk"/>
          <p:cNvPicPr/>
          <p:nvPr/>
        </p:nvPicPr>
        <p:blipFill>
          <a:blip r:embed="rId3" r:link="rId4" cstate="print">
            <a:extLst>
              <a:ext uri="{28A0092B-C50C-407E-A947-70E740481C1C}">
                <a14:useLocalDpi xmlns:a14="http://schemas.microsoft.com/office/drawing/2010/main" val="0"/>
              </a:ext>
            </a:extLst>
          </a:blip>
          <a:srcRect/>
          <a:stretch>
            <a:fillRect/>
          </a:stretch>
        </p:blipFill>
        <p:spPr bwMode="auto">
          <a:xfrm>
            <a:off x="8028384" y="116632"/>
            <a:ext cx="969779" cy="864097"/>
          </a:xfrm>
          <a:prstGeom prst="rect">
            <a:avLst/>
          </a:prstGeom>
          <a:noFill/>
          <a:ln>
            <a:noFill/>
          </a:ln>
        </p:spPr>
      </p:pic>
      <p:sp>
        <p:nvSpPr>
          <p:cNvPr id="2" name="Rektangel 1"/>
          <p:cNvSpPr/>
          <p:nvPr/>
        </p:nvSpPr>
        <p:spPr>
          <a:xfrm>
            <a:off x="473571" y="2060848"/>
            <a:ext cx="7859216" cy="4081117"/>
          </a:xfrm>
          <a:prstGeom prst="rect">
            <a:avLst/>
          </a:prstGeom>
        </p:spPr>
        <p:txBody>
          <a:bodyPr wrap="square">
            <a:spAutoFit/>
          </a:bodyPr>
          <a:lstStyle/>
          <a:p>
            <a:pPr>
              <a:lnSpc>
                <a:spcPct val="120000"/>
              </a:lnSpc>
            </a:pPr>
            <a:r>
              <a:rPr lang="en-GB" sz="3000" dirty="0"/>
              <a:t>At the bottom of each form you will have the opportunity to:</a:t>
            </a:r>
          </a:p>
          <a:p>
            <a:pPr>
              <a:lnSpc>
                <a:spcPct val="120000"/>
              </a:lnSpc>
            </a:pPr>
            <a:endParaRPr lang="da-DK" sz="3000" dirty="0"/>
          </a:p>
          <a:p>
            <a:pPr lvl="1">
              <a:lnSpc>
                <a:spcPct val="120000"/>
              </a:lnSpc>
            </a:pPr>
            <a:r>
              <a:rPr lang="en-GB" b="1" dirty="0"/>
              <a:t>Exit (no save)</a:t>
            </a:r>
            <a:endParaRPr lang="en-GB" dirty="0"/>
          </a:p>
          <a:p>
            <a:pPr lvl="2">
              <a:lnSpc>
                <a:spcPct val="120000"/>
              </a:lnSpc>
            </a:pPr>
            <a:r>
              <a:rPr lang="en-GB" dirty="0"/>
              <a:t>Use this </a:t>
            </a:r>
            <a:r>
              <a:rPr lang="en-GB" dirty="0" smtClean="0"/>
              <a:t>bottom </a:t>
            </a:r>
            <a:r>
              <a:rPr lang="en-GB" dirty="0"/>
              <a:t>if you have entered the form without changing data</a:t>
            </a:r>
            <a:endParaRPr lang="da-DK" dirty="0"/>
          </a:p>
          <a:p>
            <a:pPr lvl="1">
              <a:lnSpc>
                <a:spcPct val="120000"/>
              </a:lnSpc>
            </a:pPr>
            <a:r>
              <a:rPr lang="en-GB" b="1" dirty="0"/>
              <a:t>Save entered information</a:t>
            </a:r>
          </a:p>
          <a:p>
            <a:pPr lvl="2">
              <a:lnSpc>
                <a:spcPct val="120000"/>
              </a:lnSpc>
            </a:pPr>
            <a:r>
              <a:rPr lang="en-GB" dirty="0"/>
              <a:t>This will only be an option when data has been entered</a:t>
            </a:r>
            <a:endParaRPr lang="da-DK" dirty="0"/>
          </a:p>
          <a:p>
            <a:pPr lvl="1">
              <a:lnSpc>
                <a:spcPct val="120000"/>
              </a:lnSpc>
            </a:pPr>
            <a:r>
              <a:rPr lang="en-GB" b="1" dirty="0"/>
              <a:t>Submit the form</a:t>
            </a:r>
            <a:endParaRPr lang="en-GB" dirty="0"/>
          </a:p>
          <a:p>
            <a:pPr lvl="2">
              <a:lnSpc>
                <a:spcPct val="120000"/>
              </a:lnSpc>
            </a:pPr>
            <a:r>
              <a:rPr lang="en-GB" dirty="0"/>
              <a:t>This will only be an option when the form is complete</a:t>
            </a:r>
          </a:p>
          <a:p>
            <a:pPr lvl="2">
              <a:lnSpc>
                <a:spcPct val="120000"/>
              </a:lnSpc>
            </a:pPr>
            <a:endParaRPr lang="da-DK" dirty="0"/>
          </a:p>
        </p:txBody>
      </p:sp>
    </p:spTree>
    <p:extLst>
      <p:ext uri="{BB962C8B-B14F-4D97-AF65-F5344CB8AC3E}">
        <p14:creationId xmlns:p14="http://schemas.microsoft.com/office/powerpoint/2010/main" val="8995477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ontortema">
  <a:themeElements>
    <a:clrScheme name="Kont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ont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ont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1344</TotalTime>
  <Words>1240</Words>
  <Application>Microsoft Office PowerPoint</Application>
  <PresentationFormat>Skærmshow (4:3)</PresentationFormat>
  <Paragraphs>267</Paragraphs>
  <Slides>29</Slides>
  <Notes>29</Notes>
  <HiddenSlides>0</HiddenSlides>
  <MMClips>0</MMClips>
  <ScaleCrop>false</ScaleCrop>
  <HeadingPairs>
    <vt:vector size="4" baseType="variant">
      <vt:variant>
        <vt:lpstr>Tema</vt:lpstr>
      </vt:variant>
      <vt:variant>
        <vt:i4>1</vt:i4>
      </vt:variant>
      <vt:variant>
        <vt:lpstr>Diastitler</vt:lpstr>
      </vt:variant>
      <vt:variant>
        <vt:i4>29</vt:i4>
      </vt:variant>
    </vt:vector>
  </HeadingPairs>
  <TitlesOfParts>
    <vt:vector size="30" baseType="lpstr">
      <vt:lpstr>Kontortema</vt:lpstr>
      <vt:lpstr>Agents Intervening against Delirium in Intensive Care Unit (AID-ICU): An international inception cohort study </vt:lpstr>
      <vt:lpstr>Data entry</vt:lpstr>
      <vt:lpstr>HINT</vt:lpstr>
      <vt:lpstr>Log in</vt:lpstr>
      <vt:lpstr>Front page</vt:lpstr>
      <vt:lpstr>Step 1 - Screening</vt:lpstr>
      <vt:lpstr>Informed consent</vt:lpstr>
      <vt:lpstr>Exclusion criteria</vt:lpstr>
      <vt:lpstr>Data entry – genereal information</vt:lpstr>
      <vt:lpstr>PowerPoint-præsentation</vt:lpstr>
      <vt:lpstr>PowerPoint-præsentation</vt:lpstr>
      <vt:lpstr>Site overview  </vt:lpstr>
      <vt:lpstr>Step 2 – patient included</vt:lpstr>
      <vt:lpstr>Participants details </vt:lpstr>
      <vt:lpstr>Step 3 – data entry</vt:lpstr>
      <vt:lpstr>Data entry - generalinformation</vt:lpstr>
      <vt:lpstr>Data entry – general information </vt:lpstr>
      <vt:lpstr>Data entry – unobtainable data</vt:lpstr>
      <vt:lpstr>GENERAL PATIENT INFORMATION</vt:lpstr>
      <vt:lpstr>SAPS II</vt:lpstr>
      <vt:lpstr>Day form</vt:lpstr>
      <vt:lpstr>Day form</vt:lpstr>
      <vt:lpstr>Importance</vt:lpstr>
      <vt:lpstr>Discharge/readmission form</vt:lpstr>
      <vt:lpstr>PowerPoint-præsentation</vt:lpstr>
      <vt:lpstr>Readmission</vt:lpstr>
      <vt:lpstr>Transferral of patients</vt:lpstr>
      <vt:lpstr>Withdrawal</vt:lpstr>
      <vt:lpstr>Follow-up</vt:lpstr>
    </vt:vector>
  </TitlesOfParts>
  <Company>Region Hovedstaden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Stress Ulcer Prophylaxis in the Intensive Care Unit (SUP-ICU)</dc:title>
  <dc:creator>Mette Krag</dc:creator>
  <cp:lastModifiedBy>Marie Oxenbøll-Collet</cp:lastModifiedBy>
  <cp:revision>89</cp:revision>
  <cp:lastPrinted>2015-11-02T10:33:54Z</cp:lastPrinted>
  <dcterms:created xsi:type="dcterms:W3CDTF">2015-07-29T07:19:41Z</dcterms:created>
  <dcterms:modified xsi:type="dcterms:W3CDTF">2016-04-04T11:27:57Z</dcterms:modified>
</cp:coreProperties>
</file>