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69" r:id="rId4"/>
    <p:sldId id="271" r:id="rId5"/>
    <p:sldId id="278" r:id="rId6"/>
    <p:sldId id="270" r:id="rId7"/>
    <p:sldId id="272" r:id="rId8"/>
    <p:sldId id="273" r:id="rId9"/>
    <p:sldId id="275" r:id="rId10"/>
    <p:sldId id="274" r:id="rId11"/>
    <p:sldId id="277" r:id="rId12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ne Sylvest Meyhoff" initials="TSM" lastIdx="12" clrIdx="0"/>
  <p:cmAuthor id="1" name="Anders Granholm" initials="AG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570" y="-19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FD4F7-94E1-4E77-BA35-CF20C55F3582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9D194-DEF0-484A-BD09-27BB83CF745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589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D8AEE-C79D-4E52-A048-38230766D7AA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0353-4002-4B0B-BBD5-BC0C01B8ADB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65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785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96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7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1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771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671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08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302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26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7FEF8-E2E7-4289-A831-58E4973121D4}" type="datetimeFigureOut">
              <a:rPr lang="da-DK" smtClean="0"/>
              <a:t>28-09-2016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7CA1-8350-4074-80BC-B26E255BEAF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530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br>
              <a:rPr lang="en-GB" sz="2300" b="1" dirty="0" smtClean="0">
                <a:latin typeface="Calibri" charset="0"/>
              </a:rPr>
            </a:br>
            <a:r>
              <a:rPr lang="en-GB" sz="2300" b="1" i="1" dirty="0" smtClean="0">
                <a:latin typeface="Calibri" charset="0"/>
              </a:rPr>
              <a:t>Discharge, Transfer and Death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Søren Marker Jensen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oeren.marker.jensen.01@regionh.dk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pic>
        <p:nvPicPr>
          <p:cNvPr id="15364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958850"/>
            <a:ext cx="1900238" cy="176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332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349079"/>
          </a:xfrm>
        </p:spPr>
        <p:txBody>
          <a:bodyPr rtlCol="0">
            <a:normAutofit fontScale="92500" lnSpcReduction="10000"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Transfer site:</a:t>
            </a:r>
          </a:p>
          <a:p>
            <a:pPr marL="400050">
              <a:defRPr/>
            </a:pPr>
            <a:r>
              <a:rPr lang="en-GB" sz="2000" b="1" dirty="0"/>
              <a:t>When all data </a:t>
            </a:r>
            <a:r>
              <a:rPr lang="en-GB" sz="2000" b="1" dirty="0" smtClean="0"/>
              <a:t>have </a:t>
            </a:r>
            <a:r>
              <a:rPr lang="en-GB" sz="2000" b="1" dirty="0"/>
              <a:t>been entered, the patient will be </a:t>
            </a:r>
            <a:r>
              <a:rPr lang="en-GB" sz="2000" b="1" dirty="0" smtClean="0"/>
              <a:t>transferred automatically </a:t>
            </a:r>
            <a:r>
              <a:rPr lang="en-GB" sz="2000" b="1" dirty="0"/>
              <a:t>from the </a:t>
            </a:r>
            <a:r>
              <a:rPr lang="en-GB" sz="2000" b="1" i="1" dirty="0" smtClean="0">
                <a:solidFill>
                  <a:srgbClr val="C00000"/>
                </a:solidFill>
              </a:rPr>
              <a:t>transfer </a:t>
            </a:r>
            <a:r>
              <a:rPr lang="en-GB" sz="2000" b="1" i="1" dirty="0">
                <a:solidFill>
                  <a:srgbClr val="C00000"/>
                </a:solidFill>
              </a:rPr>
              <a:t>site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/>
              <a:t>to the </a:t>
            </a:r>
            <a:r>
              <a:rPr lang="en-GB" sz="2000" b="1" i="1" dirty="0">
                <a:solidFill>
                  <a:srgbClr val="C00000"/>
                </a:solidFill>
              </a:rPr>
              <a:t>recipient site</a:t>
            </a:r>
            <a:r>
              <a:rPr lang="en-GB" sz="2000" b="1" dirty="0" smtClean="0"/>
              <a:t>:</a:t>
            </a:r>
          </a:p>
          <a:p>
            <a:pPr marL="400050">
              <a:defRPr/>
            </a:pPr>
            <a:endParaRPr lang="en-GB" sz="2000" b="1" dirty="0"/>
          </a:p>
          <a:p>
            <a:pPr marL="400050">
              <a:defRPr/>
            </a:pPr>
            <a:endParaRPr lang="en-GB" sz="2000" b="1" dirty="0" smtClean="0"/>
          </a:p>
          <a:p>
            <a:pPr marL="400050">
              <a:defRPr/>
            </a:pPr>
            <a:endParaRPr lang="en-GB" sz="2000" b="1" dirty="0"/>
          </a:p>
          <a:p>
            <a:pPr marL="400050">
              <a:defRPr/>
            </a:pPr>
            <a:endParaRPr lang="en-GB" sz="2000" b="1" dirty="0" smtClean="0"/>
          </a:p>
          <a:p>
            <a:pPr marL="400050">
              <a:defRPr/>
            </a:pPr>
            <a:endParaRPr lang="en-GB" sz="2000" b="1" dirty="0"/>
          </a:p>
          <a:p>
            <a:pPr marL="400050">
              <a:defRPr/>
            </a:pPr>
            <a:endParaRPr lang="en-GB" sz="2000" b="1" dirty="0" smtClean="0"/>
          </a:p>
          <a:p>
            <a:pPr marL="400050">
              <a:defRPr/>
            </a:pPr>
            <a:endParaRPr lang="en-GB" sz="2000" b="1" dirty="0" smtClean="0"/>
          </a:p>
          <a:p>
            <a:pPr marL="400050">
              <a:defRPr/>
            </a:pPr>
            <a:endParaRPr lang="en-GB" sz="2000" b="1" dirty="0"/>
          </a:p>
          <a:p>
            <a:pPr marL="400050">
              <a:defRPr/>
            </a:pPr>
            <a:r>
              <a:rPr lang="en-GB" sz="2000" b="1" dirty="0" smtClean="0"/>
              <a:t>Remember to update </a:t>
            </a:r>
            <a:r>
              <a:rPr lang="en-GB" sz="2000" b="1" dirty="0"/>
              <a:t>the coordinating site and the receiving site about the status regarding obtained informed consent and </a:t>
            </a:r>
            <a:r>
              <a:rPr lang="en-GB" sz="2000" b="1" dirty="0" smtClean="0"/>
              <a:t>forward copies of the </a:t>
            </a:r>
            <a:r>
              <a:rPr lang="en-GB" sz="2000" b="1" dirty="0"/>
              <a:t>completed consent forms to the receiving site.</a:t>
            </a:r>
          </a:p>
          <a:p>
            <a:pPr marL="400050">
              <a:defRPr/>
            </a:pPr>
            <a:endParaRPr lang="en-GB" sz="2000" b="1" dirty="0"/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36912"/>
            <a:ext cx="6001357" cy="2105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04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349079"/>
          </a:xfrm>
        </p:spPr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Recipient site:</a:t>
            </a:r>
          </a:p>
          <a:p>
            <a:pPr marL="400050">
              <a:defRPr/>
            </a:pPr>
            <a:r>
              <a:rPr lang="en-GB" sz="2000" b="1" dirty="0"/>
              <a:t>C</a:t>
            </a:r>
            <a:r>
              <a:rPr lang="en-GB" sz="2000" b="1" dirty="0" smtClean="0"/>
              <a:t>omplete </a:t>
            </a:r>
            <a:r>
              <a:rPr lang="en-GB" sz="2000" b="1" dirty="0"/>
              <a:t>a </a:t>
            </a:r>
            <a:r>
              <a:rPr lang="en-GB" sz="2000" b="1" i="1" dirty="0">
                <a:solidFill>
                  <a:srgbClr val="C00000"/>
                </a:solidFill>
              </a:rPr>
              <a:t>readmission </a:t>
            </a:r>
            <a:r>
              <a:rPr lang="en-GB" sz="2000" b="1" i="1" dirty="0" smtClean="0">
                <a:solidFill>
                  <a:srgbClr val="C00000"/>
                </a:solidFill>
              </a:rPr>
              <a:t>form</a:t>
            </a:r>
            <a:endParaRPr lang="en-GB" sz="2000" b="1" dirty="0">
              <a:solidFill>
                <a:srgbClr val="C00000"/>
              </a:solidFill>
            </a:endParaRPr>
          </a:p>
          <a:p>
            <a:pPr marL="400050">
              <a:defRPr/>
            </a:pPr>
            <a:r>
              <a:rPr lang="en-GB" sz="2000" b="1" dirty="0"/>
              <a:t>Continue intervention (unless the patient has been withdrawn)</a:t>
            </a:r>
          </a:p>
          <a:p>
            <a:pPr marL="400050">
              <a:defRPr/>
            </a:pPr>
            <a:r>
              <a:rPr lang="en-GB" sz="2000" b="1" dirty="0" smtClean="0"/>
              <a:t>Obtain missing consents (i.e., informed consent from the patient).</a:t>
            </a:r>
            <a:br>
              <a:rPr lang="en-GB" sz="2000" b="1" dirty="0" smtClean="0"/>
            </a:b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68" y="3384393"/>
            <a:ext cx="7253664" cy="2656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4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Discharge, transfer and death	 .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GB" sz="2800" b="1" dirty="0" smtClean="0"/>
              <a:t>A patient can be discharged to three different locations:</a:t>
            </a:r>
          </a:p>
          <a:p>
            <a:pPr marL="0" indent="0">
              <a:buNone/>
              <a:defRPr/>
            </a:pPr>
            <a:endParaRPr lang="en-GB" sz="2800" b="1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General ward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ICU participating in SUP-ICU trial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ICU </a:t>
            </a:r>
            <a:r>
              <a:rPr lang="en-GB" sz="2400" b="1" i="1" dirty="0">
                <a:solidFill>
                  <a:srgbClr val="C00000"/>
                </a:solidFill>
              </a:rPr>
              <a:t>not</a:t>
            </a:r>
            <a:r>
              <a:rPr lang="en-GB" sz="2400" b="1" dirty="0">
                <a:solidFill>
                  <a:srgbClr val="C00000"/>
                </a:solidFill>
              </a:rPr>
              <a:t> </a:t>
            </a:r>
            <a:r>
              <a:rPr lang="en-GB" sz="2400" b="1" dirty="0"/>
              <a:t>participating in SUP-ICU trial</a:t>
            </a:r>
            <a:endParaRPr lang="en-GB" sz="2400" b="1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endParaRPr lang="en-GB" sz="2600" b="1" dirty="0" smtClean="0"/>
          </a:p>
          <a:p>
            <a:pPr marL="0" indent="0">
              <a:buNone/>
              <a:defRPr/>
            </a:pPr>
            <a:r>
              <a:rPr lang="en-GB" sz="2600" b="1" dirty="0" smtClean="0"/>
              <a:t>Additionally, a discharge formula has to be completed if a patient </a:t>
            </a:r>
            <a:r>
              <a:rPr lang="en-GB" sz="2600" b="1" u="sng" dirty="0" smtClean="0"/>
              <a:t>dies</a:t>
            </a:r>
            <a:r>
              <a:rPr lang="en-GB" sz="2600" b="1" dirty="0" smtClean="0"/>
              <a:t>.</a:t>
            </a:r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85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2" y="2564904"/>
            <a:ext cx="8167191" cy="255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Discharge, Transfer, Death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If a patient is discharged, transferred or dies, please complete a Discharge and Readmission form:</a:t>
            </a:r>
          </a:p>
          <a:p>
            <a:pPr marL="57150" indent="0">
              <a:buNone/>
              <a:defRPr/>
            </a:pPr>
            <a:endParaRPr lang="en-GB" sz="2400" b="1" dirty="0"/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57150" indent="0">
              <a:buNone/>
              <a:defRPr/>
            </a:pPr>
            <a:endParaRPr lang="en-GB" sz="2400" b="1" dirty="0"/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57150" indent="0">
              <a:buNone/>
              <a:defRPr/>
            </a:pPr>
            <a:endParaRPr lang="en-GB" sz="2400" b="1" dirty="0"/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57150" indent="0">
              <a:buNone/>
              <a:defRPr/>
            </a:pPr>
            <a:r>
              <a:rPr lang="en-GB" sz="2400" b="1" dirty="0" smtClean="0"/>
              <a:t>Remember to register whether the patient has been enrolled in other </a:t>
            </a:r>
            <a:r>
              <a:rPr lang="en-GB" sz="2400" b="1" u="sng" dirty="0" smtClean="0"/>
              <a:t>interventional</a:t>
            </a:r>
            <a:r>
              <a:rPr lang="en-GB" sz="2400" b="1" dirty="0" smtClean="0"/>
              <a:t> trials during the ICU admission!</a:t>
            </a:r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3203848" y="4365104"/>
            <a:ext cx="1080120" cy="2160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4453691" y="4365104"/>
            <a:ext cx="1080120" cy="2160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5605818" y="4005064"/>
            <a:ext cx="1486462" cy="648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ktangel 12"/>
          <p:cNvSpPr/>
          <p:nvPr/>
        </p:nvSpPr>
        <p:spPr>
          <a:xfrm>
            <a:off x="7128331" y="4077072"/>
            <a:ext cx="1116077" cy="5040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959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Discharge or death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If a patient is discharged to a </a:t>
            </a:r>
            <a:r>
              <a:rPr lang="en-GB" sz="2400" b="1" dirty="0"/>
              <a:t>general ward or </a:t>
            </a:r>
            <a:r>
              <a:rPr lang="en-GB" sz="2400" b="1" dirty="0" smtClean="0"/>
              <a:t>an </a:t>
            </a:r>
            <a:r>
              <a:rPr lang="en-GB" sz="2400" b="1" dirty="0"/>
              <a:t>ICU </a:t>
            </a:r>
            <a:r>
              <a:rPr lang="en-GB" sz="2400" b="1" i="1" dirty="0">
                <a:solidFill>
                  <a:srgbClr val="C00000"/>
                </a:solidFill>
              </a:rPr>
              <a:t>not</a:t>
            </a:r>
            <a:r>
              <a:rPr lang="en-GB" sz="2400" b="1" i="1" dirty="0"/>
              <a:t> </a:t>
            </a:r>
            <a:r>
              <a:rPr lang="en-GB" sz="2400" b="1" dirty="0"/>
              <a:t>participating in SUP-ICU, </a:t>
            </a:r>
            <a:r>
              <a:rPr lang="en-GB" sz="2400" b="1" dirty="0" smtClean="0"/>
              <a:t>no further day forms will be generated </a:t>
            </a:r>
          </a:p>
          <a:p>
            <a:pPr marL="57150" indent="0">
              <a:buNone/>
              <a:defRPr/>
            </a:pP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If a patient </a:t>
            </a:r>
            <a:r>
              <a:rPr lang="en-GB" sz="2400" b="1" u="sng" dirty="0" smtClean="0"/>
              <a:t>dies</a:t>
            </a:r>
            <a:r>
              <a:rPr lang="en-GB" sz="2400" b="1" dirty="0" smtClean="0"/>
              <a:t>, the follow-up form will automatically be completed</a:t>
            </a:r>
            <a:endParaRPr lang="en-GB" sz="2400" b="1" dirty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623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7253664" cy="2656629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Readmission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Please readmit </a:t>
            </a:r>
            <a:r>
              <a:rPr lang="en-GB" sz="2400" b="1" dirty="0"/>
              <a:t>the patient in the system </a:t>
            </a:r>
            <a:r>
              <a:rPr lang="en-GB" sz="2400" b="1" dirty="0" smtClean="0"/>
              <a:t>when </a:t>
            </a:r>
            <a:r>
              <a:rPr lang="en-GB" sz="2400" b="1" dirty="0"/>
              <a:t>the patient is readmitted to your ICU</a:t>
            </a:r>
            <a:r>
              <a:rPr lang="en-GB" sz="2400" b="1" dirty="0" smtClean="0"/>
              <a:t>.</a:t>
            </a:r>
          </a:p>
          <a:p>
            <a:pPr marL="57150" indent="0">
              <a:buNone/>
              <a:defRPr/>
            </a:pPr>
            <a:endParaRPr lang="en-GB" sz="2400" b="1" dirty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9" name="Rektangel 8"/>
          <p:cNvSpPr/>
          <p:nvPr/>
        </p:nvSpPr>
        <p:spPr>
          <a:xfrm>
            <a:off x="1043608" y="4797152"/>
            <a:ext cx="936104" cy="2160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/>
          <p:cNvSpPr/>
          <p:nvPr/>
        </p:nvSpPr>
        <p:spPr>
          <a:xfrm>
            <a:off x="2195475" y="4797152"/>
            <a:ext cx="936104" cy="21602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798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When a patient is discharged from your ICU to another ICU participating in the SUP-ICU trial, you will be asked to specify the receiving ICU:</a:t>
            </a:r>
          </a:p>
          <a:p>
            <a:pPr marL="57150" indent="0">
              <a:buNone/>
              <a:defRPr/>
            </a:pPr>
            <a:endParaRPr lang="en-GB" sz="2000" b="1" dirty="0" smtClean="0"/>
          </a:p>
          <a:p>
            <a:pPr marL="57150" indent="0">
              <a:buNone/>
              <a:defRPr/>
            </a:pPr>
            <a:endParaRPr lang="en-GB" sz="2000" b="1" dirty="0"/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08" y="2420888"/>
            <a:ext cx="5939755" cy="389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51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400" b="1" dirty="0" smtClean="0"/>
              <a:t>If </a:t>
            </a:r>
            <a:r>
              <a:rPr lang="en-GB" sz="2400" b="1" u="sng" dirty="0" smtClean="0"/>
              <a:t>all data</a:t>
            </a:r>
            <a:r>
              <a:rPr lang="en-GB" sz="2400" b="1" dirty="0" smtClean="0"/>
              <a:t> has been entered at your site, the patient will be </a:t>
            </a:r>
            <a:r>
              <a:rPr lang="en-GB" sz="2400" b="1" i="1" dirty="0" smtClean="0">
                <a:solidFill>
                  <a:srgbClr val="C00000"/>
                </a:solidFill>
              </a:rPr>
              <a:t>transferred directly</a:t>
            </a:r>
            <a:r>
              <a:rPr lang="en-GB" sz="2400" b="1" dirty="0" smtClean="0"/>
              <a:t> to the recipient site</a:t>
            </a:r>
          </a:p>
          <a:p>
            <a:pPr marL="57150" indent="0">
              <a:buNone/>
              <a:defRPr/>
            </a:pPr>
            <a:endParaRPr lang="en-GB" sz="2400" b="1" dirty="0" smtClean="0"/>
          </a:p>
          <a:p>
            <a:pPr marL="57150" indent="0">
              <a:buNone/>
              <a:defRPr/>
            </a:pPr>
            <a:r>
              <a:rPr lang="en-GB" sz="2400" b="1" dirty="0" smtClean="0"/>
              <a:t>Recipient site will need to </a:t>
            </a:r>
            <a:r>
              <a:rPr lang="en-GB" sz="2400" b="1" u="sng" dirty="0" smtClean="0"/>
              <a:t>readmit</a:t>
            </a:r>
            <a:r>
              <a:rPr lang="en-GB" sz="2400" b="1" dirty="0" smtClean="0"/>
              <a:t> the patient</a:t>
            </a:r>
          </a:p>
          <a:p>
            <a:pPr marL="57150" indent="0">
              <a:buNone/>
              <a:defRPr/>
            </a:pPr>
            <a:endParaRPr lang="en-GB" sz="2400" b="1" dirty="0"/>
          </a:p>
          <a:p>
            <a:pPr marL="57150" indent="0">
              <a:buNone/>
              <a:defRPr/>
            </a:pPr>
            <a:r>
              <a:rPr lang="en-GB" sz="2400" b="1" dirty="0" smtClean="0"/>
              <a:t>Remember to update the receiving site and the coordinating site about the status of </a:t>
            </a:r>
            <a:r>
              <a:rPr lang="en-GB" sz="2400" b="1" u="sng" dirty="0" smtClean="0"/>
              <a:t>informed consent </a:t>
            </a:r>
            <a:r>
              <a:rPr lang="en-GB" sz="2400" b="1" dirty="0" smtClean="0"/>
              <a:t>and send copies of all obtained consent formulas to the receiving site!</a:t>
            </a:r>
          </a:p>
          <a:p>
            <a:pPr marL="57150" indent="0">
              <a:buNone/>
              <a:defRPr/>
            </a:pP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GB" sz="2000" b="1" dirty="0" smtClean="0"/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83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If all forms have </a:t>
            </a:r>
            <a:r>
              <a:rPr lang="en-GB" sz="2000" b="1" u="sng" dirty="0" smtClean="0"/>
              <a:t>not</a:t>
            </a:r>
            <a:r>
              <a:rPr lang="en-GB" sz="2000" b="1" dirty="0" smtClean="0"/>
              <a:t> been completed at your ICU, the patient will be transferred to a temporary </a:t>
            </a:r>
            <a:r>
              <a:rPr lang="en-GB" sz="2000" b="1" i="1" dirty="0" smtClean="0">
                <a:solidFill>
                  <a:srgbClr val="C00000"/>
                </a:solidFill>
              </a:rPr>
              <a:t>transfer site</a:t>
            </a:r>
            <a:endParaRPr lang="en-GB" sz="2000" b="1" dirty="0"/>
          </a:p>
          <a:p>
            <a:pPr marL="57150" indent="0">
              <a:buNone/>
              <a:defRPr/>
            </a:pPr>
            <a:r>
              <a:rPr lang="en-GB" sz="2000" b="1" dirty="0" smtClean="0"/>
              <a:t>Coordinating investigators at both sites will receive a notification email and site can be accessed using the “change site” function:</a:t>
            </a:r>
          </a:p>
          <a:p>
            <a:pPr marL="57150" indent="0">
              <a:buNone/>
              <a:defRPr/>
            </a:pPr>
            <a:endParaRPr lang="en-GB" sz="2000" b="1" dirty="0"/>
          </a:p>
          <a:p>
            <a:pPr marL="57150" indent="0">
              <a:buNone/>
              <a:defRPr/>
            </a:pPr>
            <a:endParaRPr lang="en-GB" sz="2000" b="1" dirty="0" smtClean="0"/>
          </a:p>
          <a:p>
            <a:pPr marL="57150" indent="0">
              <a:buNone/>
              <a:defRPr/>
            </a:pP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GB" sz="2000" b="1" dirty="0" smtClean="0"/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3816424" cy="330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42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latin typeface="Calibri" charset="0"/>
              </a:rPr>
              <a:t>Discharge to participating ICU		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txBody>
          <a:bodyPr rtlCol="0">
            <a:normAutofit/>
          </a:bodyPr>
          <a:lstStyle/>
          <a:p>
            <a:pPr marL="57150" indent="0">
              <a:buNone/>
              <a:defRPr/>
            </a:pPr>
            <a:r>
              <a:rPr lang="en-GB" sz="2000" b="1" dirty="0" smtClean="0"/>
              <a:t>Use the </a:t>
            </a:r>
            <a:r>
              <a:rPr lang="en-GB" sz="2000" b="1" i="1" dirty="0"/>
              <a:t>C</a:t>
            </a:r>
            <a:r>
              <a:rPr lang="en-GB" sz="2000" b="1" i="1" dirty="0" smtClean="0"/>
              <a:t>hange </a:t>
            </a:r>
            <a:r>
              <a:rPr lang="en-GB" sz="2000" b="1" i="1" dirty="0"/>
              <a:t>S</a:t>
            </a:r>
            <a:r>
              <a:rPr lang="en-GB" sz="2000" b="1" i="1" dirty="0" smtClean="0"/>
              <a:t>ite</a:t>
            </a:r>
            <a:r>
              <a:rPr lang="en-GB" sz="2000" b="1" dirty="0" smtClean="0"/>
              <a:t> function to access the temporary transfer site:</a:t>
            </a:r>
          </a:p>
          <a:p>
            <a:pPr marL="57150" indent="0">
              <a:buNone/>
              <a:defRPr/>
            </a:pPr>
            <a:endParaRPr lang="en-GB" sz="2000" b="1" dirty="0"/>
          </a:p>
          <a:p>
            <a:pPr marL="57150" indent="0">
              <a:buNone/>
              <a:defRPr/>
            </a:pPr>
            <a:endParaRPr lang="en-GB" sz="2000" b="1" dirty="0" smtClean="0"/>
          </a:p>
          <a:p>
            <a:pPr marL="57150" indent="0">
              <a:buNone/>
              <a:defRPr/>
            </a:pP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GB" sz="2000" b="1" dirty="0" smtClean="0"/>
          </a:p>
          <a:p>
            <a:pPr marL="57150" indent="0">
              <a:buNone/>
              <a:defRPr/>
            </a:pPr>
            <a:endParaRPr lang="en-GB" sz="3000" b="1" dirty="0" smtClean="0"/>
          </a:p>
          <a:p>
            <a:pPr marL="457200" lvl="1" indent="0">
              <a:buNone/>
              <a:defRPr/>
            </a:pPr>
            <a:endParaRPr lang="en-GB" sz="2200" b="1" dirty="0" smtClean="0"/>
          </a:p>
          <a:p>
            <a:pPr marL="457200" lvl="1" indent="0">
              <a:buNone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  <a:p>
            <a:pPr lvl="1">
              <a:buFont typeface="Arial"/>
              <a:buChar char="•"/>
              <a:defRPr/>
            </a:pPr>
            <a:endParaRPr lang="en-GB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pic>
        <p:nvPicPr>
          <p:cNvPr id="21508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104775"/>
            <a:ext cx="1308100" cy="121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092" y="1988840"/>
            <a:ext cx="667702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ktangel 9"/>
          <p:cNvSpPr/>
          <p:nvPr/>
        </p:nvSpPr>
        <p:spPr>
          <a:xfrm>
            <a:off x="1935105" y="4871504"/>
            <a:ext cx="4392488" cy="312893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/>
          <p:cNvSpPr/>
          <p:nvPr/>
        </p:nvSpPr>
        <p:spPr>
          <a:xfrm>
            <a:off x="2746508" y="2276872"/>
            <a:ext cx="1130705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362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425</Words>
  <Application>Microsoft Office PowerPoint</Application>
  <PresentationFormat>Skærmshow (4:3)</PresentationFormat>
  <Paragraphs>119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Stress Ulcer Prophylaxis in the Intensive Care Unit (SUP-ICU) Discharge, Transfer and Death</vt:lpstr>
      <vt:lpstr>Discharge, transfer and death  .</vt:lpstr>
      <vt:lpstr>Discharge, Transfer, Death</vt:lpstr>
      <vt:lpstr>Discharge or death </vt:lpstr>
      <vt:lpstr>Readmission </vt:lpstr>
      <vt:lpstr>Discharge to participating ICU  </vt:lpstr>
      <vt:lpstr>Discharge to participating ICU  </vt:lpstr>
      <vt:lpstr>Discharge to participating ICU  </vt:lpstr>
      <vt:lpstr>Discharge to participating ICU  </vt:lpstr>
      <vt:lpstr>Discharge to participating ICU  </vt:lpstr>
      <vt:lpstr>Discharge to participating ICU  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</dc:title>
  <dc:creator>Mette Krag</dc:creator>
  <cp:lastModifiedBy>Anders Granholm</cp:lastModifiedBy>
  <cp:revision>38</cp:revision>
  <cp:lastPrinted>2016-09-28T10:44:16Z</cp:lastPrinted>
  <dcterms:created xsi:type="dcterms:W3CDTF">2015-07-29T13:29:11Z</dcterms:created>
  <dcterms:modified xsi:type="dcterms:W3CDTF">2016-09-28T10:50:42Z</dcterms:modified>
</cp:coreProperties>
</file>