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57" r:id="rId3"/>
    <p:sldId id="258" r:id="rId4"/>
    <p:sldId id="259" r:id="rId5"/>
    <p:sldId id="260" r:id="rId6"/>
    <p:sldId id="269" r:id="rId7"/>
    <p:sldId id="268" r:id="rId8"/>
    <p:sldId id="261" r:id="rId9"/>
    <p:sldId id="262" r:id="rId10"/>
    <p:sldId id="264" r:id="rId11"/>
    <p:sldId id="270" r:id="rId12"/>
    <p:sldId id="265" r:id="rId13"/>
    <p:sldId id="267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63" d="100"/>
          <a:sy n="63" d="100"/>
        </p:scale>
        <p:origin x="7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0169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0110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6281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08-02-2018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id-icu@cric.n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cric.nu/aid-ic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cid:6F4DC5A4-6DDC-49C5-976B-1E06D7A9B7A4@cs.au.d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cid:6F4DC5A4-6DDC-49C5-976B-1E06D7A9B7A4@cs.au.d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aid-ic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cid:6F4DC5A4-6DDC-49C5-976B-1E06D7A9B7A4@cs.au.d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cid:6F4DC5A4-6DDC-49C5-976B-1E06D7A9B7A4@cs.au.d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cid:6F4DC5A4-6DDC-49C5-976B-1E06D7A9B7A4@cs.au.d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cid:6F4DC5A4-6DDC-49C5-976B-1E06D7A9B7A4@cs.au.dk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cid:6F4DC5A4-6DDC-49C5-976B-1E06D7A9B7A4@cs.au.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 eaLnBrk="1" hangingPunct="1"/>
            <a:r>
              <a:rPr lang="en-GB" sz="2300" b="1" dirty="0">
                <a:latin typeface="Calibri" charset="0"/>
              </a:rPr>
              <a:t>Agents Intervening against Delirium in the Intensive Care Unit (AID-ICU)</a:t>
            </a:r>
            <a:br>
              <a:rPr lang="en-GB" sz="2300" b="1" dirty="0">
                <a:latin typeface="Calibri" charset="0"/>
              </a:rPr>
            </a:br>
            <a:r>
              <a:rPr lang="da-DK" sz="2300" b="1" i="1" dirty="0">
                <a:latin typeface="Calibri" charset="0"/>
              </a:rPr>
              <a:t>Forsøgsmedicin</a:t>
            </a:r>
            <a:endParaRPr lang="da-DK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 fontScale="92500" lnSpcReduction="20000"/>
          </a:bodyPr>
          <a:lstStyle/>
          <a:p>
            <a:endParaRPr lang="da-D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Nina Christine Andersen-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Ranberg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 og Stine Estrup (koordinerende </a:t>
            </a:r>
            <a:r>
              <a:rPr lang="da-DK" sz="1800" dirty="0" err="1">
                <a:solidFill>
                  <a:schemeClr val="bg1">
                    <a:lumMod val="50000"/>
                  </a:schemeClr>
                </a:solidFill>
              </a:rPr>
              <a:t>investigatorer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Lone Musaeus Poulsen (sponsor)</a:t>
            </a:r>
          </a:p>
          <a:p>
            <a:r>
              <a:rPr lang="da-DK" sz="1800" dirty="0">
                <a:solidFill>
                  <a:schemeClr val="bg1">
                    <a:lumMod val="50000"/>
                  </a:schemeClr>
                </a:solidFill>
              </a:rPr>
              <a:t>Anæstesiologisk afdeling og intensivafsnit</a:t>
            </a:r>
          </a:p>
          <a:p>
            <a:pPr>
              <a:lnSpc>
                <a:spcPct val="110000"/>
              </a:lnSpc>
            </a:pP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Sjællands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Universitetshospital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Køge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Danmark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aid-icu@cric.nu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www.cric.nu/aid-icu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EBE8A3-F93E-4737-B2F8-435C4DA74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96" y="682606"/>
            <a:ext cx="1948607" cy="21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lede 5">
            <a:extLst>
              <a:ext uri="{FF2B5EF4-FFF2-40B4-BE49-F238E27FC236}">
                <a16:creationId xmlns:a16="http://schemas.microsoft.com/office/drawing/2014/main" id="{11A20DD2-7511-4DBF-823B-904E6EA590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8" name="Billede 6" descr="cid:6F4DC5A4-6DDC-49C5-976B-1E06D7A9B7A4@cs.au.dk">
            <a:extLst>
              <a:ext uri="{FF2B5EF4-FFF2-40B4-BE49-F238E27FC236}">
                <a16:creationId xmlns:a16="http://schemas.microsoft.com/office/drawing/2014/main" id="{4AEB2D93-02F1-4B97-AF6B-F34BCE2137C2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A0DD00D-D4F7-4A49-9B09-BBF86E4571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00" y="1443952"/>
            <a:ext cx="8559800" cy="4318394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3F9FB4-5110-4092-ADE5-AE323F72DCAE}"/>
              </a:ext>
            </a:extLst>
          </p:cNvPr>
          <p:cNvCxnSpPr>
            <a:cxnSpLocks/>
          </p:cNvCxnSpPr>
          <p:nvPr/>
        </p:nvCxnSpPr>
        <p:spPr>
          <a:xfrm flipH="1">
            <a:off x="3347864" y="2780928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">
            <a:extLst>
              <a:ext uri="{FF2B5EF4-FFF2-40B4-BE49-F238E27FC236}">
                <a16:creationId xmlns:a16="http://schemas.microsoft.com/office/drawing/2014/main" id="{DECC178B-85E9-453D-8F79-C08C8CE869FC}"/>
              </a:ext>
            </a:extLst>
          </p:cNvPr>
          <p:cNvSpPr txBox="1"/>
          <p:nvPr/>
        </p:nvSpPr>
        <p:spPr>
          <a:xfrm>
            <a:off x="1992652" y="5711725"/>
            <a:ext cx="4853895" cy="10156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den aktuelle patient på listen ved at klikke på på rækken</a:t>
            </a:r>
          </a:p>
        </p:txBody>
      </p:sp>
      <p:pic>
        <p:nvPicPr>
          <p:cNvPr id="13" name="Billede 5">
            <a:extLst>
              <a:ext uri="{FF2B5EF4-FFF2-40B4-BE49-F238E27FC236}">
                <a16:creationId xmlns:a16="http://schemas.microsoft.com/office/drawing/2014/main" id="{2E49B11E-4016-420C-88F4-BBC8A6C844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8" name="Billede 6" descr="cid:6F4DC5A4-6DDC-49C5-976B-1E06D7A9B7A4@cs.au.dk">
            <a:extLst>
              <a:ext uri="{FF2B5EF4-FFF2-40B4-BE49-F238E27FC236}">
                <a16:creationId xmlns:a16="http://schemas.microsoft.com/office/drawing/2014/main" id="{4AEB2D93-02F1-4B97-AF6B-F34BCE2137C2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id="{A70DE715-B75C-476F-A9F8-793EA354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E362E1-DDC5-45C8-9110-DE1A39920D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210" y="1465263"/>
            <a:ext cx="8741580" cy="4878526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15061" y="3839340"/>
            <a:ext cx="430686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En liste over de medicinpakker/ampuller der er tildelt patienten, kan ses under listen over forsøgspersoner.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923928" y="6183204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Her kan du printe listen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15D9C4-4535-4F7B-A1A8-AB016513E6A3}"/>
              </a:ext>
            </a:extLst>
          </p:cNvPr>
          <p:cNvCxnSpPr>
            <a:cxnSpLocks/>
          </p:cNvCxnSpPr>
          <p:nvPr/>
        </p:nvCxnSpPr>
        <p:spPr>
          <a:xfrm>
            <a:off x="3275856" y="4758234"/>
            <a:ext cx="0" cy="467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2AAC38E-7321-46BA-A025-EC2736B19288}"/>
              </a:ext>
            </a:extLst>
          </p:cNvPr>
          <p:cNvCxnSpPr>
            <a:cxnSpLocks/>
          </p:cNvCxnSpPr>
          <p:nvPr/>
        </p:nvCxnSpPr>
        <p:spPr>
          <a:xfrm flipV="1">
            <a:off x="6538600" y="6261100"/>
            <a:ext cx="503275" cy="13031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el 1">
            <a:extLst>
              <a:ext uri="{FF2B5EF4-FFF2-40B4-BE49-F238E27FC236}">
                <a16:creationId xmlns:a16="http://schemas.microsoft.com/office/drawing/2014/main" id="{3A3B42CA-D089-4432-BC17-07EB4033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Find tidligere tildelte medicinpakker</a:t>
            </a:r>
          </a:p>
        </p:txBody>
      </p:sp>
      <p:pic>
        <p:nvPicPr>
          <p:cNvPr id="17" name="Billede 5">
            <a:extLst>
              <a:ext uri="{FF2B5EF4-FFF2-40B4-BE49-F238E27FC236}">
                <a16:creationId xmlns:a16="http://schemas.microsoft.com/office/drawing/2014/main" id="{3FF4C69A-0E63-4895-ADE9-207A470E1A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937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230DC30-EF2A-4391-AED5-400CE27C4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10" y="1465263"/>
            <a:ext cx="8741580" cy="4878526"/>
          </a:xfrm>
          <a:prstGeom prst="rect">
            <a:avLst/>
          </a:prstGeom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80543" y="274637"/>
            <a:ext cx="7211144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Tryk ‘Add comment’ hvis der er problemer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5210" y="3429000"/>
            <a:ext cx="7506017" cy="1477328"/>
          </a:xfrm>
          <a:prstGeom prst="rect">
            <a:avLst/>
          </a:prstGeom>
          <a:ln w="857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>
                <a:effectLst/>
              </a:rPr>
              <a:t>Hvis du oplever et problem med en ampul/pakke eller der opstår fejl ved administration af medicinen, notér venligst hvad problemet er under ‘Add comment’ i højre side (ud for det aktuelle pakke/ampul-nummer).</a:t>
            </a:r>
          </a:p>
          <a:p>
            <a:r>
              <a:rPr lang="da-DK" b="1" dirty="0">
                <a:effectLst/>
              </a:rPr>
              <a:t>Gå igennem processen igen for at tildele et nyt pakke-nummer, hvis det er nødvendigt.</a:t>
            </a:r>
          </a:p>
        </p:txBody>
      </p: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id="{D44533A6-B43A-4DE7-8FF8-5E979FF09F19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ladsholder til sidefod 3">
            <a:extLst>
              <a:ext uri="{FF2B5EF4-FFF2-40B4-BE49-F238E27FC236}">
                <a16:creationId xmlns:a16="http://schemas.microsoft.com/office/drawing/2014/main" id="{1B416C06-5E0D-4133-9AFF-E1BB7417A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9BB637-1840-4D74-B3E3-B8A9E320D635}"/>
              </a:ext>
            </a:extLst>
          </p:cNvPr>
          <p:cNvCxnSpPr>
            <a:cxnSpLocks/>
          </p:cNvCxnSpPr>
          <p:nvPr/>
        </p:nvCxnSpPr>
        <p:spPr>
          <a:xfrm>
            <a:off x="6948264" y="4906328"/>
            <a:ext cx="1163945" cy="75492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5">
            <a:extLst>
              <a:ext uri="{FF2B5EF4-FFF2-40B4-BE49-F238E27FC236}">
                <a16:creationId xmlns:a16="http://schemas.microsoft.com/office/drawing/2014/main" id="{C3993EB1-C05F-47F9-9860-4C7D993BCE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Opsummering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 rtlCol="0">
            <a:normAutofit fontScale="92500"/>
          </a:bodyPr>
          <a:lstStyle/>
          <a:p>
            <a:pPr>
              <a:defRPr/>
            </a:pPr>
            <a:r>
              <a:rPr lang="da-DK" sz="2400" b="1" dirty="0"/>
              <a:t>En ny pakke skal tildeles hver dag på </a:t>
            </a:r>
            <a:r>
              <a:rPr lang="da-DK" sz="2400" b="1" dirty="0">
                <a:hlinkClick r:id="rId3"/>
              </a:rPr>
              <a:t>www.cric.nu/aid-icu</a:t>
            </a:r>
            <a:r>
              <a:rPr lang="da-DK" sz="2400" b="1" dirty="0"/>
              <a:t>  under interventionsperioden så længe patienten ikke opfylder pausekriterier</a:t>
            </a:r>
          </a:p>
          <a:p>
            <a:pPr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Ved behov for </a:t>
            </a:r>
            <a:r>
              <a:rPr lang="da-DK" sz="2400" b="1" dirty="0" err="1"/>
              <a:t>p.n</a:t>
            </a:r>
            <a:r>
              <a:rPr lang="da-DK" sz="2400" b="1" dirty="0"/>
              <a:t>. trækkes yderligere pakker. Max dosis pr. dag er 20 mg</a:t>
            </a:r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Marker patienten, skriv dit navn, tryk ”Dispense trial medication”</a:t>
            </a:r>
          </a:p>
          <a:p>
            <a:pPr marL="0" indent="0">
              <a:buNone/>
              <a:defRPr/>
            </a:pPr>
            <a:endParaRPr lang="da-DK" sz="2400" b="1" dirty="0"/>
          </a:p>
          <a:p>
            <a:pPr>
              <a:defRPr/>
            </a:pPr>
            <a:r>
              <a:rPr lang="da-DK" sz="2400" b="1" dirty="0"/>
              <a:t>Tilføj en kommentar hvis du oplever et problem med pakken/en af ampullerne i pakken og tildel en ny om nødvendigt.</a:t>
            </a: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9" name="Billede 6" descr="cid:6F4DC5A4-6DDC-49C5-976B-1E06D7A9B7A4@cs.au.dk">
            <a:extLst>
              <a:ext uri="{FF2B5EF4-FFF2-40B4-BE49-F238E27FC236}">
                <a16:creationId xmlns:a16="http://schemas.microsoft.com/office/drawing/2014/main" id="{40D1F66F-457A-4E55-B10B-9EF6F8CCA922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ladsholder til sidefod 3">
            <a:extLst>
              <a:ext uri="{FF2B5EF4-FFF2-40B4-BE49-F238E27FC236}">
                <a16:creationId xmlns:a16="http://schemas.microsoft.com/office/drawing/2014/main" id="{718EB9C5-D09C-4B39-90AE-AFBC28521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3" name="Billede 5">
            <a:extLst>
              <a:ext uri="{FF2B5EF4-FFF2-40B4-BE49-F238E27FC236}">
                <a16:creationId xmlns:a16="http://schemas.microsoft.com/office/drawing/2014/main" id="{10D3B32C-B83F-4B44-80D6-FF263D0635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Medicinmodul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 descr="http://2.bp.blogspot.com/-hNk2IySRZW0/T7IsEmgjUcI/AAAAAAAAAD0/qQHQncU83bc/s1600/Spr%C3%B8jt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984" y="2132856"/>
            <a:ext cx="3705200" cy="312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lede 6" descr="cid:6F4DC5A4-6DDC-49C5-976B-1E06D7A9B7A4@cs.au.dk">
            <a:extLst>
              <a:ext uri="{FF2B5EF4-FFF2-40B4-BE49-F238E27FC236}">
                <a16:creationId xmlns:a16="http://schemas.microsoft.com/office/drawing/2014/main" id="{16FD36D3-0E42-410E-8073-5C27C53E3858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id="{2F2F2301-EE48-441E-9D70-65AAC829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2" name="Billede 5">
            <a:extLst>
              <a:ext uri="{FF2B5EF4-FFF2-40B4-BE49-F238E27FC236}">
                <a16:creationId xmlns:a16="http://schemas.microsoft.com/office/drawing/2014/main" id="{9C1AD9FC-E7EF-452C-A48E-28FB31B403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/>
              <a:t>Tilgå </a:t>
            </a:r>
            <a:r>
              <a:rPr lang="da-DK" sz="4000" b="1" u="sng" dirty="0"/>
              <a:t>www.cric.nu/aid-icu</a:t>
            </a:r>
            <a:endParaRPr lang="da-DK" sz="4000" u="sng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3" name="Billede 6" descr="cid:6F4DC5A4-6DDC-49C5-976B-1E06D7A9B7A4@cs.au.dk">
            <a:extLst>
              <a:ext uri="{FF2B5EF4-FFF2-40B4-BE49-F238E27FC236}">
                <a16:creationId xmlns:a16="http://schemas.microsoft.com/office/drawing/2014/main" id="{38FE4747-EBB0-44BD-9E6A-A1F34C54F2FB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id="{4A58BF50-65E4-419E-8318-1E4026EB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DC5CA3-03BC-4852-9287-2BE04359D1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037" y="1613778"/>
            <a:ext cx="7165926" cy="396819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4D71FE-45E4-4A05-9B47-ECB388A7790F}"/>
              </a:ext>
            </a:extLst>
          </p:cNvPr>
          <p:cNvCxnSpPr/>
          <p:nvPr/>
        </p:nvCxnSpPr>
        <p:spPr>
          <a:xfrm flipH="1">
            <a:off x="5436096" y="3645024"/>
            <a:ext cx="684000" cy="6120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lede 5">
            <a:extLst>
              <a:ext uri="{FF2B5EF4-FFF2-40B4-BE49-F238E27FC236}">
                <a16:creationId xmlns:a16="http://schemas.microsoft.com/office/drawing/2014/main" id="{BD1FEE32-EC14-4D11-B71D-148206009FD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>
                <a:latin typeface="Calibri" charset="0"/>
              </a:rPr>
              <a:t>Log på medicinmodulet</a:t>
            </a:r>
            <a:endParaRPr lang="da-DK" sz="3200" dirty="0">
              <a:latin typeface="Calibri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466683" y="4296569"/>
            <a:ext cx="6210632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2400" b="1" dirty="0">
                <a:latin typeface="Calibri" charset="0"/>
              </a:rPr>
              <a:t>Brug afdelingens </a:t>
            </a:r>
            <a:r>
              <a:rPr lang="da-DK" sz="2400" b="1" u="sng" dirty="0">
                <a:latin typeface="Calibri" charset="0"/>
              </a:rPr>
              <a:t>fælles</a:t>
            </a:r>
            <a:r>
              <a:rPr lang="da-DK" sz="2400" b="1" dirty="0">
                <a:latin typeface="Calibri" charset="0"/>
              </a:rPr>
              <a:t> brugernavn og kodeord</a:t>
            </a:r>
            <a:endParaRPr lang="da-DK" sz="2400" b="1" u="sng" dirty="0">
              <a:latin typeface="Calibri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637890-9350-4714-8D96-384A9C062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8190" y="2105778"/>
            <a:ext cx="3447619" cy="1838095"/>
          </a:xfrm>
          <a:prstGeom prst="rect">
            <a:avLst/>
          </a:prstGeom>
        </p:spPr>
      </p:pic>
      <p:pic>
        <p:nvPicPr>
          <p:cNvPr id="10" name="Billede 6" descr="cid:6F4DC5A4-6DDC-49C5-976B-1E06D7A9B7A4@cs.au.dk">
            <a:extLst>
              <a:ext uri="{FF2B5EF4-FFF2-40B4-BE49-F238E27FC236}">
                <a16:creationId xmlns:a16="http://schemas.microsoft.com/office/drawing/2014/main" id="{EE01C88B-9392-40EE-B5FA-045176B19B67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ladsholder til sidefod 3">
            <a:extLst>
              <a:ext uri="{FF2B5EF4-FFF2-40B4-BE49-F238E27FC236}">
                <a16:creationId xmlns:a16="http://schemas.microsoft.com/office/drawing/2014/main" id="{5D28B5A7-A2DB-4EDC-966C-831F39F1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3" name="Billede 5">
            <a:extLst>
              <a:ext uri="{FF2B5EF4-FFF2-40B4-BE49-F238E27FC236}">
                <a16:creationId xmlns:a16="http://schemas.microsoft.com/office/drawing/2014/main" id="{646D5CFF-F758-43F6-BD27-5EF807C3D2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id="{422F2925-E8FD-463B-9605-5550BD7F032B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188640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F32A31-CC4F-4F17-9B4B-B468285838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00" y="1503636"/>
            <a:ext cx="8559800" cy="4318394"/>
          </a:xfrm>
          <a:prstGeom prst="rect">
            <a:avLst/>
          </a:prstGeom>
        </p:spPr>
      </p:pic>
      <p:sp>
        <p:nvSpPr>
          <p:cNvPr id="11" name="AutoShape 2" descr="Billedresultat for hand cursor">
            <a:extLst>
              <a:ext uri="{FF2B5EF4-FFF2-40B4-BE49-F238E27FC236}">
                <a16:creationId xmlns:a16="http://schemas.microsoft.com/office/drawing/2014/main" id="{5998007E-99B4-4F36-B7D3-258C95DAC4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992652" y="5711725"/>
            <a:ext cx="4853895" cy="10156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sz="2000" b="1" dirty="0">
                <a:latin typeface="Calibri" charset="0"/>
              </a:rPr>
              <a:t>Marker en patient på listen ved at klikke på rækken/navnet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7CB9CF-F27E-41E8-8355-C2779754CEC5}"/>
              </a:ext>
            </a:extLst>
          </p:cNvPr>
          <p:cNvCxnSpPr>
            <a:cxnSpLocks/>
          </p:cNvCxnSpPr>
          <p:nvPr/>
        </p:nvCxnSpPr>
        <p:spPr>
          <a:xfrm flipH="1">
            <a:off x="3347864" y="2848189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lede 5">
            <a:extLst>
              <a:ext uri="{FF2B5EF4-FFF2-40B4-BE49-F238E27FC236}">
                <a16:creationId xmlns:a16="http://schemas.microsoft.com/office/drawing/2014/main" id="{2672315F-C577-4827-8609-9E63171C46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2" name="Lige pilforbindelse 11"/>
          <p:cNvCxnSpPr/>
          <p:nvPr/>
        </p:nvCxnSpPr>
        <p:spPr>
          <a:xfrm flipH="1">
            <a:off x="6232002" y="3429000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/>
          <p:nvPr/>
        </p:nvCxnSpPr>
        <p:spPr>
          <a:xfrm flipH="1">
            <a:off x="6232002" y="3245743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 flipH="1">
            <a:off x="6232002" y="2484337"/>
            <a:ext cx="716262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id="{422F2925-E8FD-463B-9605-5550BD7F032B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188640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AFBA48-94AF-4BB2-BE0E-8ABF03840D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141" y="1548494"/>
            <a:ext cx="8401717" cy="4543506"/>
          </a:xfrm>
          <a:prstGeom prst="rect">
            <a:avLst/>
          </a:prstGeom>
        </p:spPr>
      </p:pic>
      <p:sp>
        <p:nvSpPr>
          <p:cNvPr id="2" name="Tekstboks 1"/>
          <p:cNvSpPr txBox="1"/>
          <p:nvPr/>
        </p:nvSpPr>
        <p:spPr>
          <a:xfrm>
            <a:off x="3077283" y="5866707"/>
            <a:ext cx="2989431" cy="5062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2.       Skriv dit navn i feltet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5515174-A46C-4830-877C-7D4B2D49A056}"/>
              </a:ext>
            </a:extLst>
          </p:cNvPr>
          <p:cNvCxnSpPr>
            <a:cxnSpLocks/>
          </p:cNvCxnSpPr>
          <p:nvPr/>
        </p:nvCxnSpPr>
        <p:spPr>
          <a:xfrm flipH="1">
            <a:off x="7063338" y="4179514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el 1">
            <a:extLst>
              <a:ext uri="{FF2B5EF4-FFF2-40B4-BE49-F238E27FC236}">
                <a16:creationId xmlns:a16="http://schemas.microsoft.com/office/drawing/2014/main" id="{A62906F9-B3A0-45E7-9555-BBADE793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600" dirty="0">
                <a:latin typeface="Calibri" charset="0"/>
              </a:rPr>
              <a:t>Hent forsøgsmedicin i medicinmodulet</a:t>
            </a:r>
          </a:p>
        </p:txBody>
      </p:sp>
      <p:pic>
        <p:nvPicPr>
          <p:cNvPr id="18" name="Billede 5">
            <a:extLst>
              <a:ext uri="{FF2B5EF4-FFF2-40B4-BE49-F238E27FC236}">
                <a16:creationId xmlns:a16="http://schemas.microsoft.com/office/drawing/2014/main" id="{C84D3906-35FF-4DC6-A809-BB5F778E43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67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18105D-A089-41E0-B44A-EEAE32D8A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69802"/>
            <a:ext cx="8558197" cy="4303551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4" name="Billede 6" descr="cid:6F4DC5A4-6DDC-49C5-976B-1E06D7A9B7A4@cs.au.dk">
            <a:extLst>
              <a:ext uri="{FF2B5EF4-FFF2-40B4-BE49-F238E27FC236}">
                <a16:creationId xmlns:a16="http://schemas.microsoft.com/office/drawing/2014/main" id="{422F2925-E8FD-463B-9605-5550BD7F032B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188640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ladsholder til sidefod 3">
            <a:extLst>
              <a:ext uri="{FF2B5EF4-FFF2-40B4-BE49-F238E27FC236}">
                <a16:creationId xmlns:a16="http://schemas.microsoft.com/office/drawing/2014/main" id="{7B3752A4-8E5D-4BC2-A64E-60539BA6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1880700" y="5897449"/>
            <a:ext cx="5382600" cy="5062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000" b="1" dirty="0">
                <a:latin typeface="Calibri" charset="0"/>
              </a:rPr>
              <a:t>3.      Klik ‘Dispense medicine pack to participant’</a:t>
            </a:r>
            <a:endParaRPr lang="da-DK" sz="2000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C1451B-239B-48A4-B5BD-CFAEF60899AD}"/>
              </a:ext>
            </a:extLst>
          </p:cNvPr>
          <p:cNvCxnSpPr>
            <a:cxnSpLocks/>
          </p:cNvCxnSpPr>
          <p:nvPr/>
        </p:nvCxnSpPr>
        <p:spPr>
          <a:xfrm flipH="1">
            <a:off x="7357598" y="4437112"/>
            <a:ext cx="360040" cy="36842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el 1">
            <a:extLst>
              <a:ext uri="{FF2B5EF4-FFF2-40B4-BE49-F238E27FC236}">
                <a16:creationId xmlns:a16="http://schemas.microsoft.com/office/drawing/2014/main" id="{AE0B5579-A62B-44BA-A12E-E6968184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71" y="268774"/>
            <a:ext cx="742716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err="1">
                <a:latin typeface="Calibri" charset="0"/>
              </a:rPr>
              <a:t>Hent</a:t>
            </a:r>
            <a:r>
              <a:rPr lang="en-GB" sz="3600" dirty="0">
                <a:latin typeface="Calibri" charset="0"/>
              </a:rPr>
              <a:t> </a:t>
            </a:r>
            <a:r>
              <a:rPr lang="en-GB" sz="3600" dirty="0" err="1">
                <a:latin typeface="Calibri" charset="0"/>
              </a:rPr>
              <a:t>forsøgsmedicin</a:t>
            </a:r>
            <a:r>
              <a:rPr lang="en-GB" sz="3600" dirty="0">
                <a:latin typeface="Calibri" charset="0"/>
              </a:rPr>
              <a:t> I </a:t>
            </a:r>
            <a:r>
              <a:rPr lang="en-GB" sz="3600" dirty="0" err="1">
                <a:latin typeface="Calibri" charset="0"/>
              </a:rPr>
              <a:t>medicinmodulet</a:t>
            </a:r>
            <a:endParaRPr lang="en-GB" sz="3600" dirty="0">
              <a:latin typeface="Calibri" charset="0"/>
            </a:endParaRPr>
          </a:p>
        </p:txBody>
      </p:sp>
      <p:pic>
        <p:nvPicPr>
          <p:cNvPr id="12" name="Billede 5">
            <a:extLst>
              <a:ext uri="{FF2B5EF4-FFF2-40B4-BE49-F238E27FC236}">
                <a16:creationId xmlns:a16="http://schemas.microsoft.com/office/drawing/2014/main" id="{4B8E8F6B-0DDF-4FCC-B5DC-EE12F1B0CC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06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22C141-3C8F-450B-AF72-3C1AD258A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762" y="2560638"/>
            <a:ext cx="5324475" cy="3228975"/>
          </a:xfrm>
          <a:prstGeom prst="rect">
            <a:avLst/>
          </a:prstGeom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>
                <a:latin typeface="Calibri" charset="0"/>
              </a:rPr>
              <a:t>Bekræft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/>
              <a:t> </a:t>
            </a:r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2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  <a:p>
            <a:pPr lvl="1">
              <a:buFont typeface="Arial"/>
              <a:buChar char="•"/>
              <a:defRPr/>
            </a:pPr>
            <a:endParaRPr lang="da-DK" sz="2600" b="1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rot="16200000" flipH="1">
            <a:off x="2869882" y="4876482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lede 6" descr="cid:6F4DC5A4-6DDC-49C5-976B-1E06D7A9B7A4@cs.au.dk">
            <a:extLst>
              <a:ext uri="{FF2B5EF4-FFF2-40B4-BE49-F238E27FC236}">
                <a16:creationId xmlns:a16="http://schemas.microsoft.com/office/drawing/2014/main" id="{99E7F8F6-FA7D-44E9-85E1-4B170BB33762}"/>
              </a:ext>
            </a:extLst>
          </p:cNvPr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Pladsholder til sidefod 3">
            <a:extLst>
              <a:ext uri="{FF2B5EF4-FFF2-40B4-BE49-F238E27FC236}">
                <a16:creationId xmlns:a16="http://schemas.microsoft.com/office/drawing/2014/main" id="{25024D72-3688-4578-B164-CADD1589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15" name="Billede 5">
            <a:extLst>
              <a:ext uri="{FF2B5EF4-FFF2-40B4-BE49-F238E27FC236}">
                <a16:creationId xmlns:a16="http://schemas.microsoft.com/office/drawing/2014/main" id="{ED369423-8527-4D6C-AE10-C2B9791DC0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>
          <a:xfrm>
            <a:off x="227037" y="274638"/>
            <a:ext cx="758532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a-DK" sz="3200" dirty="0">
                <a:latin typeface="Calibri" charset="0"/>
              </a:rPr>
              <a:t>Nummeret på den tildelte medicinpakke 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57200" y="1596158"/>
            <a:ext cx="4757521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Find den tildelte medicinpakke og adminstrer forsøgsmedicinen efter protokollen.</a:t>
            </a:r>
          </a:p>
          <a:p>
            <a:r>
              <a:rPr lang="da-DK" b="1" dirty="0"/>
              <a:t>Der er 3 identiske ampuller i én ‘medicine pack’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559294" y="5481470"/>
            <a:ext cx="4032967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b="1" dirty="0"/>
              <a:t>Du kan printe medicinpakke-nummeret, hvis du har brug for at huske det</a:t>
            </a:r>
          </a:p>
        </p:txBody>
      </p:sp>
      <p:pic>
        <p:nvPicPr>
          <p:cNvPr id="17" name="Billede 6" descr="cid:6F4DC5A4-6DDC-49C5-976B-1E06D7A9B7A4@cs.au.dk">
            <a:extLst>
              <a:ext uri="{FF2B5EF4-FFF2-40B4-BE49-F238E27FC236}">
                <a16:creationId xmlns:a16="http://schemas.microsoft.com/office/drawing/2014/main" id="{A2C0D072-984E-4FBC-93C1-8E80519C644A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18" y="200699"/>
            <a:ext cx="1149182" cy="11693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Pladsholder til sidefod 3">
            <a:extLst>
              <a:ext uri="{FF2B5EF4-FFF2-40B4-BE49-F238E27FC236}">
                <a16:creationId xmlns:a16="http://schemas.microsoft.com/office/drawing/2014/main" id="{485568AF-FAB6-4253-8755-E3C113A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da-DK" dirty="0"/>
              <a:t>AID-ICU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DCF7C6-40D2-4C8C-A477-7C7E125925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2313" y="2729113"/>
            <a:ext cx="3619048" cy="2523809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FC9936-1DF7-4E1D-AE18-E00767BDE7EC}"/>
              </a:ext>
            </a:extLst>
          </p:cNvPr>
          <p:cNvCxnSpPr/>
          <p:nvPr/>
        </p:nvCxnSpPr>
        <p:spPr>
          <a:xfrm>
            <a:off x="4716016" y="2500564"/>
            <a:ext cx="504056" cy="6404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54B2F6-8F68-4204-81C4-FF7DAEB2F820}"/>
              </a:ext>
            </a:extLst>
          </p:cNvPr>
          <p:cNvCxnSpPr>
            <a:cxnSpLocks/>
          </p:cNvCxnSpPr>
          <p:nvPr/>
        </p:nvCxnSpPr>
        <p:spPr>
          <a:xfrm flipV="1">
            <a:off x="5220072" y="5097707"/>
            <a:ext cx="0" cy="3837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lede 5">
            <a:extLst>
              <a:ext uri="{FF2B5EF4-FFF2-40B4-BE49-F238E27FC236}">
                <a16:creationId xmlns:a16="http://schemas.microsoft.com/office/drawing/2014/main" id="{0E8A7727-C539-41C0-A649-E4D05751B9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" y="6183204"/>
            <a:ext cx="1171996" cy="60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371</Words>
  <Application>Microsoft Office PowerPoint</Application>
  <PresentationFormat>On-screen Show (4:3)</PresentationFormat>
  <Paragraphs>119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Kontortema</vt:lpstr>
      <vt:lpstr>Agents Intervening against Delirium in the Intensive Care Unit (AID-ICU) Forsøgsmedicin</vt:lpstr>
      <vt:lpstr>Medicinmodul</vt:lpstr>
      <vt:lpstr>Tilgå www.cric.nu/aid-icu</vt:lpstr>
      <vt:lpstr>Log på medicinmodulet</vt:lpstr>
      <vt:lpstr>Hent forsøgsmedicin i medicinmodulet</vt:lpstr>
      <vt:lpstr>Hent forsøgsmedicin i medicinmodulet</vt:lpstr>
      <vt:lpstr>Hent forsøgsmedicin I medicinmodulet</vt:lpstr>
      <vt:lpstr>Bekræft</vt:lpstr>
      <vt:lpstr>Nummeret på den tildelte medicinpakke </vt:lpstr>
      <vt:lpstr>Find tidligere tildelte medicinpakker</vt:lpstr>
      <vt:lpstr>Find tidligere tildelte medicinpakker</vt:lpstr>
      <vt:lpstr>Tryk ‘Add comment’ hvis der er problemer</vt:lpstr>
      <vt:lpstr>Opsummering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Birgit Agerholm Larsen</cp:lastModifiedBy>
  <cp:revision>42</cp:revision>
  <dcterms:created xsi:type="dcterms:W3CDTF">2015-07-29T13:26:08Z</dcterms:created>
  <dcterms:modified xsi:type="dcterms:W3CDTF">2018-02-08T15:09:03Z</dcterms:modified>
</cp:coreProperties>
</file>