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63" r:id="rId2"/>
    <p:sldId id="257" r:id="rId3"/>
    <p:sldId id="271" r:id="rId4"/>
    <p:sldId id="258" r:id="rId5"/>
    <p:sldId id="259" r:id="rId6"/>
    <p:sldId id="260" r:id="rId7"/>
    <p:sldId id="269" r:id="rId8"/>
    <p:sldId id="268" r:id="rId9"/>
    <p:sldId id="261" r:id="rId10"/>
    <p:sldId id="262" r:id="rId11"/>
    <p:sldId id="272" r:id="rId12"/>
    <p:sldId id="264" r:id="rId13"/>
    <p:sldId id="270" r:id="rId14"/>
    <p:sldId id="265" r:id="rId15"/>
    <p:sldId id="267" r:id="rId16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02" autoAdjust="0"/>
    <p:restoredTop sz="94660"/>
  </p:normalViewPr>
  <p:slideViewPr>
    <p:cSldViewPr>
      <p:cViewPr varScale="1">
        <p:scale>
          <a:sx n="115" d="100"/>
          <a:sy n="115" d="100"/>
        </p:scale>
        <p:origin x="152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5CFA50-CB47-4542-A7E8-8F9D3B4C185C}" type="datetimeFigureOut">
              <a:rPr lang="da-DK" smtClean="0"/>
              <a:t>12-04-2019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2FA1F8-2BD2-499C-A3C8-057AEBDC706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81194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2606860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10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52980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11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24457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12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52980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13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1016987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14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529803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15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52980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52980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550100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52980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52980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52980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301102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762813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52980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C12F9-DAE2-4DE4-9234-DEA9AA606B3C}" type="datetimeFigureOut">
              <a:rPr lang="da-DK" smtClean="0"/>
              <a:t>12-04-2019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C8A8-7398-4846-8A51-BA0F56AE6CF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63152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C12F9-DAE2-4DE4-9234-DEA9AA606B3C}" type="datetimeFigureOut">
              <a:rPr lang="da-DK" smtClean="0"/>
              <a:t>12-04-2019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C8A8-7398-4846-8A51-BA0F56AE6CF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32361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C12F9-DAE2-4DE4-9234-DEA9AA606B3C}" type="datetimeFigureOut">
              <a:rPr lang="da-DK" smtClean="0"/>
              <a:t>12-04-2019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C8A8-7398-4846-8A51-BA0F56AE6CF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2213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C12F9-DAE2-4DE4-9234-DEA9AA606B3C}" type="datetimeFigureOut">
              <a:rPr lang="da-DK" smtClean="0"/>
              <a:t>12-04-2019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C8A8-7398-4846-8A51-BA0F56AE6CF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29445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C12F9-DAE2-4DE4-9234-DEA9AA606B3C}" type="datetimeFigureOut">
              <a:rPr lang="da-DK" smtClean="0"/>
              <a:t>12-04-2019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C8A8-7398-4846-8A51-BA0F56AE6CF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50230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C12F9-DAE2-4DE4-9234-DEA9AA606B3C}" type="datetimeFigureOut">
              <a:rPr lang="da-DK" smtClean="0"/>
              <a:t>12-04-2019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C8A8-7398-4846-8A51-BA0F56AE6CF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60209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C12F9-DAE2-4DE4-9234-DEA9AA606B3C}" type="datetimeFigureOut">
              <a:rPr lang="da-DK" smtClean="0"/>
              <a:t>12-04-2019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C8A8-7398-4846-8A51-BA0F56AE6CF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3377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C12F9-DAE2-4DE4-9234-DEA9AA606B3C}" type="datetimeFigureOut">
              <a:rPr lang="da-DK" smtClean="0"/>
              <a:t>12-04-2019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C8A8-7398-4846-8A51-BA0F56AE6CF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08330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C12F9-DAE2-4DE4-9234-DEA9AA606B3C}" type="datetimeFigureOut">
              <a:rPr lang="da-DK" smtClean="0"/>
              <a:t>12-04-2019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C8A8-7398-4846-8A51-BA0F56AE6CF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86933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C12F9-DAE2-4DE4-9234-DEA9AA606B3C}" type="datetimeFigureOut">
              <a:rPr lang="da-DK" smtClean="0"/>
              <a:t>12-04-2019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C8A8-7398-4846-8A51-BA0F56AE6CF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74660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C12F9-DAE2-4DE4-9234-DEA9AA606B3C}" type="datetimeFigureOut">
              <a:rPr lang="da-DK" smtClean="0"/>
              <a:t>12-04-2019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C8A8-7398-4846-8A51-BA0F56AE6CF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51834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6C12F9-DAE2-4DE4-9234-DEA9AA606B3C}" type="datetimeFigureOut">
              <a:rPr lang="da-DK" smtClean="0"/>
              <a:t>12-04-2019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0C8A8-7398-4846-8A51-BA0F56AE6CF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92834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id-icu@cric.n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hyperlink" Target="http://www.cric.nu/aid-icu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12.png"/><Relationship Id="rId4" Type="http://schemas.openxmlformats.org/officeDocument/2006/relationships/image" Target="cid:6F4DC5A4-6DDC-49C5-976B-1E06D7A9B7A4@cs.au.dk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cid:6F4DC5A4-6DDC-49C5-976B-1E06D7A9B7A4@cs.au.dk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8.png"/><Relationship Id="rId4" Type="http://schemas.openxmlformats.org/officeDocument/2006/relationships/image" Target="cid:6F4DC5A4-6DDC-49C5-976B-1E06D7A9B7A4@cs.au.dk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13.png"/><Relationship Id="rId4" Type="http://schemas.openxmlformats.org/officeDocument/2006/relationships/image" Target="cid:6F4DC5A4-6DDC-49C5-976B-1E06D7A9B7A4@cs.au.dk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cid:6F4DC5A4-6DDC-49C5-976B-1E06D7A9B7A4@cs.au.dk" TargetMode="External"/><Relationship Id="rId4" Type="http://schemas.openxmlformats.org/officeDocument/2006/relationships/image" Target="../media/image4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ric.nu/aid-icu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cid:6F4DC5A4-6DDC-49C5-976B-1E06D7A9B7A4@cs.au.dk" TargetMode="Externa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cid:6F4DC5A4-6DDC-49C5-976B-1E06D7A9B7A4@cs.au.dk" TargetMode="Externa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cid:6F4DC5A4-6DDC-49C5-976B-1E06D7A9B7A4@cs.au.dk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cid:6F4DC5A4-6DDC-49C5-976B-1E06D7A9B7A4@cs.au.dk" TargetMode="Externa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2.png"/><Relationship Id="rId4" Type="http://schemas.openxmlformats.org/officeDocument/2006/relationships/image" Target="cid:6F4DC5A4-6DDC-49C5-976B-1E06D7A9B7A4@cs.au.dk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8.png"/><Relationship Id="rId4" Type="http://schemas.openxmlformats.org/officeDocument/2006/relationships/image" Target="cid:6F4DC5A4-6DDC-49C5-976B-1E06D7A9B7A4@cs.au.dk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9.png"/><Relationship Id="rId4" Type="http://schemas.openxmlformats.org/officeDocument/2006/relationships/image" Target="cid:6F4DC5A4-6DDC-49C5-976B-1E06D7A9B7A4@cs.au.dk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cid:6F4DC5A4-6DDC-49C5-976B-1E06D7A9B7A4@cs.au.dk" TargetMode="Externa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cid:6F4DC5A4-6DDC-49C5-976B-1E06D7A9B7A4@cs.au.dk" TargetMode="Externa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el 1"/>
          <p:cNvSpPr>
            <a:spLocks noGrp="1"/>
          </p:cNvSpPr>
          <p:nvPr>
            <p:ph type="ctrTitle"/>
          </p:nvPr>
        </p:nvSpPr>
        <p:spPr>
          <a:xfrm>
            <a:off x="685800" y="2687638"/>
            <a:ext cx="7772400" cy="1176337"/>
          </a:xfrm>
        </p:spPr>
        <p:txBody>
          <a:bodyPr/>
          <a:lstStyle/>
          <a:p>
            <a:pPr eaLnBrk="1" hangingPunct="1"/>
            <a:r>
              <a:rPr lang="en-GB" sz="2300" b="1" dirty="0">
                <a:latin typeface="Calibri" charset="0"/>
              </a:rPr>
              <a:t>Agents Intervening against Delirium in the Intensive Care Unit (AID-ICU)</a:t>
            </a:r>
            <a:br>
              <a:rPr lang="en-GB" sz="2300" b="1" dirty="0">
                <a:latin typeface="Calibri" charset="0"/>
              </a:rPr>
            </a:br>
            <a:r>
              <a:rPr lang="da-DK" sz="2300" b="1" i="1" dirty="0">
                <a:latin typeface="Calibri" charset="0"/>
              </a:rPr>
              <a:t>Forsøgsmedicin</a:t>
            </a:r>
            <a:endParaRPr lang="da-DK" sz="2300" b="1" dirty="0">
              <a:latin typeface="Calibri" charset="0"/>
            </a:endParaRP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590925"/>
            <a:ext cx="6400800" cy="2151063"/>
          </a:xfrm>
        </p:spPr>
        <p:txBody>
          <a:bodyPr rtlCol="0">
            <a:normAutofit fontScale="92500" lnSpcReduction="10000"/>
          </a:bodyPr>
          <a:lstStyle/>
          <a:p>
            <a:endParaRPr lang="da-DK" sz="1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da-DK" sz="1800" dirty="0">
                <a:solidFill>
                  <a:schemeClr val="bg1">
                    <a:lumMod val="50000"/>
                  </a:schemeClr>
                </a:solidFill>
              </a:rPr>
              <a:t>Nina Christine </a:t>
            </a:r>
            <a:r>
              <a:rPr lang="da-DK" sz="1800" dirty="0" smtClean="0">
                <a:solidFill>
                  <a:schemeClr val="bg1">
                    <a:lumMod val="50000"/>
                  </a:schemeClr>
                </a:solidFill>
              </a:rPr>
              <a:t>Andersen-Ranberg</a:t>
            </a:r>
            <a:r>
              <a:rPr lang="da-DK" sz="1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a-DK" sz="1800" dirty="0" smtClean="0">
                <a:solidFill>
                  <a:schemeClr val="bg1">
                    <a:lumMod val="50000"/>
                  </a:schemeClr>
                </a:solidFill>
              </a:rPr>
              <a:t>(koordinerende </a:t>
            </a:r>
            <a:r>
              <a:rPr lang="da-DK" sz="1800" dirty="0" err="1" smtClean="0">
                <a:solidFill>
                  <a:schemeClr val="bg1">
                    <a:lumMod val="50000"/>
                  </a:schemeClr>
                </a:solidFill>
              </a:rPr>
              <a:t>investigator</a:t>
            </a:r>
            <a:r>
              <a:rPr lang="da-DK" sz="1800" dirty="0" smtClean="0">
                <a:solidFill>
                  <a:schemeClr val="bg1">
                    <a:lumMod val="50000"/>
                  </a:schemeClr>
                </a:solidFill>
              </a:rPr>
              <a:t>)</a:t>
            </a:r>
            <a:endParaRPr lang="da-DK" sz="18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da-DK" sz="1800" dirty="0">
                <a:solidFill>
                  <a:schemeClr val="bg1">
                    <a:lumMod val="50000"/>
                  </a:schemeClr>
                </a:solidFill>
              </a:rPr>
              <a:t>Lone Musaeus Poulsen (sponsor)</a:t>
            </a:r>
          </a:p>
          <a:p>
            <a:r>
              <a:rPr lang="da-DK" sz="1800" dirty="0">
                <a:solidFill>
                  <a:schemeClr val="bg1">
                    <a:lumMod val="50000"/>
                  </a:schemeClr>
                </a:solidFill>
              </a:rPr>
              <a:t>Anæstesiologisk afdeling og intensivafsnit</a:t>
            </a:r>
          </a:p>
          <a:p>
            <a:pPr>
              <a:lnSpc>
                <a:spcPct val="110000"/>
              </a:lnSpc>
            </a:pPr>
            <a:r>
              <a:rPr lang="en-GB" sz="1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Sjællands</a:t>
            </a: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GB" sz="1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Universitetshospital</a:t>
            </a: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GB" sz="1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Køge</a:t>
            </a: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GB" sz="1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Danmark</a:t>
            </a:r>
            <a:endParaRPr lang="en-GB" sz="1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lnSpc>
                <a:spcPct val="110000"/>
              </a:lnSpc>
            </a:pP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  <a:hlinkClick r:id="rId3"/>
              </a:rPr>
              <a:t>aid-icu@cric.nu</a:t>
            </a: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</a:p>
          <a:p>
            <a:pPr>
              <a:lnSpc>
                <a:spcPct val="110000"/>
              </a:lnSpc>
            </a:pP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  <a:hlinkClick r:id="rId4"/>
              </a:rPr>
              <a:t>www.cric.nu/aid-icu</a:t>
            </a: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dirty="0"/>
              <a:t>AID-ICU</a:t>
            </a:r>
          </a:p>
        </p:txBody>
      </p:sp>
      <p:sp>
        <p:nvSpPr>
          <p:cNvPr id="6" name="Rektangel 5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xmlns="" id="{51EBE8A3-F93E-4737-B2F8-435C4DA741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7696" y="682606"/>
            <a:ext cx="1948607" cy="2105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Billede 5">
            <a:extLst>
              <a:ext uri="{FF2B5EF4-FFF2-40B4-BE49-F238E27FC236}">
                <a16:creationId xmlns:a16="http://schemas.microsoft.com/office/drawing/2014/main" xmlns="" id="{11A20DD2-7511-4DBF-823B-904E6EA5907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311" y="6183204"/>
            <a:ext cx="1171996" cy="60616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kstfelt 1"/>
          <p:cNvSpPr txBox="1"/>
          <p:nvPr/>
        </p:nvSpPr>
        <p:spPr>
          <a:xfrm>
            <a:off x="6372200" y="188640"/>
            <a:ext cx="25202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smtClean="0"/>
              <a:t>9c_Præsentation_medicindispensering_2.0_120420419</a:t>
            </a:r>
            <a:endParaRPr lang="da-DK" sz="800" dirty="0"/>
          </a:p>
        </p:txBody>
      </p:sp>
    </p:spTree>
    <p:extLst>
      <p:ext uri="{BB962C8B-B14F-4D97-AF65-F5344CB8AC3E}">
        <p14:creationId xmlns:p14="http://schemas.microsoft.com/office/powerpoint/2010/main" val="1813787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el 1"/>
          <p:cNvSpPr>
            <a:spLocks noGrp="1"/>
          </p:cNvSpPr>
          <p:nvPr>
            <p:ph type="title"/>
          </p:nvPr>
        </p:nvSpPr>
        <p:spPr>
          <a:xfrm>
            <a:off x="227037" y="274638"/>
            <a:ext cx="7585323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da-DK" sz="3200" dirty="0">
                <a:latin typeface="Calibri" charset="0"/>
              </a:rPr>
              <a:t>Nummeret på den tildelte medicinpakke </a:t>
            </a:r>
          </a:p>
        </p:txBody>
      </p:sp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sp>
        <p:nvSpPr>
          <p:cNvPr id="2" name="Rektangel 1"/>
          <p:cNvSpPr/>
          <p:nvPr/>
        </p:nvSpPr>
        <p:spPr>
          <a:xfrm>
            <a:off x="457200" y="1596158"/>
            <a:ext cx="4757521" cy="923330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da-DK" b="1" dirty="0"/>
              <a:t>Find den tildelte medicinpakke og adminstrer forsøgsmedicinen efter protokollen.</a:t>
            </a:r>
          </a:p>
          <a:p>
            <a:r>
              <a:rPr lang="da-DK" b="1" dirty="0"/>
              <a:t>Der er 3 identiske ampuller i én ‘medicine pack’</a:t>
            </a:r>
          </a:p>
        </p:txBody>
      </p:sp>
      <p:sp>
        <p:nvSpPr>
          <p:cNvPr id="16" name="Rektangel 15"/>
          <p:cNvSpPr/>
          <p:nvPr/>
        </p:nvSpPr>
        <p:spPr>
          <a:xfrm>
            <a:off x="4559294" y="5481470"/>
            <a:ext cx="4032967" cy="646331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da-DK" b="1" dirty="0"/>
              <a:t>Du kan printe medicinpakke-nummeret, hvis du har brug for at huske det</a:t>
            </a:r>
          </a:p>
        </p:txBody>
      </p:sp>
      <p:pic>
        <p:nvPicPr>
          <p:cNvPr id="17" name="Billede 6" descr="cid:6F4DC5A4-6DDC-49C5-976B-1E06D7A9B7A4@cs.au.dk">
            <a:extLst>
              <a:ext uri="{FF2B5EF4-FFF2-40B4-BE49-F238E27FC236}">
                <a16:creationId xmlns:a16="http://schemas.microsoft.com/office/drawing/2014/main" xmlns="" id="{A2C0D072-984E-4FBC-93C1-8E80519C644A}"/>
              </a:ext>
            </a:extLst>
          </p:cNvPr>
          <p:cNvPicPr/>
          <p:nvPr/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7618" y="200699"/>
            <a:ext cx="1149182" cy="1169314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Pladsholder til sidefod 3">
            <a:extLst>
              <a:ext uri="{FF2B5EF4-FFF2-40B4-BE49-F238E27FC236}">
                <a16:creationId xmlns:a16="http://schemas.microsoft.com/office/drawing/2014/main" xmlns="" id="{485568AF-FAB6-4253-8755-E3C113A6C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da-DK" dirty="0"/>
              <a:t>AID-ICU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9EDCF7C6-40D2-4C8C-A477-7C7E1259256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32313" y="2729113"/>
            <a:ext cx="3619048" cy="2523809"/>
          </a:xfrm>
          <a:prstGeom prst="rect">
            <a:avLst/>
          </a:prstGeom>
        </p:spPr>
      </p:pic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xmlns="" id="{68FC9936-1DF7-4E1D-AE18-E00767BDE7EC}"/>
              </a:ext>
            </a:extLst>
          </p:cNvPr>
          <p:cNvCxnSpPr/>
          <p:nvPr/>
        </p:nvCxnSpPr>
        <p:spPr>
          <a:xfrm>
            <a:off x="4716016" y="2500564"/>
            <a:ext cx="504056" cy="640404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xmlns="" id="{8154B2F6-8F68-4204-81C4-FF7DAEB2F820}"/>
              </a:ext>
            </a:extLst>
          </p:cNvPr>
          <p:cNvCxnSpPr>
            <a:cxnSpLocks/>
          </p:cNvCxnSpPr>
          <p:nvPr/>
        </p:nvCxnSpPr>
        <p:spPr>
          <a:xfrm flipV="1">
            <a:off x="5220072" y="5097707"/>
            <a:ext cx="0" cy="383763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Billede 5">
            <a:extLst>
              <a:ext uri="{FF2B5EF4-FFF2-40B4-BE49-F238E27FC236}">
                <a16:creationId xmlns:a16="http://schemas.microsoft.com/office/drawing/2014/main" xmlns="" id="{0E8A7727-C539-41C0-A649-E4D05751B97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311" y="6183204"/>
            <a:ext cx="1171996" cy="60616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781140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da-DK" sz="3600" dirty="0" smtClean="0">
                <a:latin typeface="Calibri" charset="0"/>
              </a:rPr>
              <a:t>Problem 2</a:t>
            </a:r>
            <a:endParaRPr lang="da-DK" sz="3600" dirty="0">
              <a:latin typeface="Calibri" charset="0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r>
              <a:rPr lang="da-DK" sz="2600" dirty="0" smtClean="0"/>
              <a:t>Der ligger en pakke medicin med 3 ubrudte ampuller ved computeren.</a:t>
            </a:r>
          </a:p>
          <a:p>
            <a:pPr marL="457200" lvl="1" indent="0">
              <a:buNone/>
              <a:defRPr/>
            </a:pPr>
            <a:endParaRPr lang="da-DK" sz="2600" dirty="0"/>
          </a:p>
          <a:p>
            <a:pPr marL="457200" lvl="1" indent="0">
              <a:buNone/>
              <a:defRPr/>
            </a:pPr>
            <a:r>
              <a:rPr lang="da-DK" sz="2600" dirty="0" smtClean="0"/>
              <a:t>Du vil gerne tjekke om medicinen er allokeret </a:t>
            </a:r>
            <a:r>
              <a:rPr lang="da-DK" sz="2600" dirty="0" smtClean="0"/>
              <a:t>til din </a:t>
            </a:r>
            <a:r>
              <a:rPr lang="da-DK" sz="2600" dirty="0" smtClean="0"/>
              <a:t>patient.</a:t>
            </a:r>
            <a:endParaRPr lang="da-DK" sz="2600" dirty="0"/>
          </a:p>
          <a:p>
            <a:pPr marL="457200" lvl="1" indent="0">
              <a:buNone/>
              <a:defRPr/>
            </a:pPr>
            <a:r>
              <a:rPr lang="da-DK" sz="2600" b="1" dirty="0"/>
              <a:t> </a:t>
            </a:r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2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lvl="1">
              <a:buFont typeface="Arial"/>
              <a:buChar char="•"/>
              <a:defRPr/>
            </a:pPr>
            <a:endParaRPr lang="da-DK" sz="2600" b="1" dirty="0"/>
          </a:p>
          <a:p>
            <a:pPr lvl="1">
              <a:buFont typeface="Arial"/>
              <a:buChar char="•"/>
              <a:defRPr/>
            </a:pPr>
            <a:endParaRPr lang="da-DK" sz="2600" b="1" dirty="0"/>
          </a:p>
        </p:txBody>
      </p:sp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pic>
        <p:nvPicPr>
          <p:cNvPr id="10" name="Billede 6" descr="cid:6F4DC5A4-6DDC-49C5-976B-1E06D7A9B7A4@cs.au.dk">
            <a:extLst>
              <a:ext uri="{FF2B5EF4-FFF2-40B4-BE49-F238E27FC236}">
                <a16:creationId xmlns:a16="http://schemas.microsoft.com/office/drawing/2014/main" xmlns="" id="{16FD36D3-0E42-410E-8073-5C27C53E3858}"/>
              </a:ext>
            </a:extLst>
          </p:cNvPr>
          <p:cNvPicPr/>
          <p:nvPr/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7618" y="200699"/>
            <a:ext cx="1149182" cy="1169314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Pladsholder til sidefod 3">
            <a:extLst>
              <a:ext uri="{FF2B5EF4-FFF2-40B4-BE49-F238E27FC236}">
                <a16:creationId xmlns:a16="http://schemas.microsoft.com/office/drawing/2014/main" xmlns="" id="{2F2F2301-EE48-441E-9D70-65AAC829D6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da-DK" dirty="0"/>
              <a:t>AID-ICU</a:t>
            </a:r>
          </a:p>
        </p:txBody>
      </p:sp>
      <p:pic>
        <p:nvPicPr>
          <p:cNvPr id="12" name="Billede 5">
            <a:extLst>
              <a:ext uri="{FF2B5EF4-FFF2-40B4-BE49-F238E27FC236}">
                <a16:creationId xmlns:a16="http://schemas.microsoft.com/office/drawing/2014/main" xmlns="" id="{9C1AD9FC-E7EF-452C-A48E-28FB31B403D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311" y="6183204"/>
            <a:ext cx="1171996" cy="60616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563251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43192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da-DK" sz="3200" dirty="0">
                <a:latin typeface="Calibri" charset="0"/>
              </a:rPr>
              <a:t>Find tidligere tildelte medicinpakker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r>
              <a:rPr lang="da-DK" sz="2600" b="1" dirty="0"/>
              <a:t> </a:t>
            </a:r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2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lvl="1">
              <a:buFont typeface="Arial"/>
              <a:buChar char="•"/>
              <a:defRPr/>
            </a:pPr>
            <a:endParaRPr lang="da-DK" sz="2600" b="1" dirty="0"/>
          </a:p>
          <a:p>
            <a:pPr lvl="1">
              <a:buFont typeface="Arial"/>
              <a:buChar char="•"/>
              <a:defRPr/>
            </a:pPr>
            <a:endParaRPr lang="da-DK" sz="2600" b="1" dirty="0"/>
          </a:p>
        </p:txBody>
      </p:sp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pic>
        <p:nvPicPr>
          <p:cNvPr id="18" name="Billede 6" descr="cid:6F4DC5A4-6DDC-49C5-976B-1E06D7A9B7A4@cs.au.dk">
            <a:extLst>
              <a:ext uri="{FF2B5EF4-FFF2-40B4-BE49-F238E27FC236}">
                <a16:creationId xmlns:a16="http://schemas.microsoft.com/office/drawing/2014/main" xmlns="" id="{4AEB2D93-02F1-4B97-AF6B-F34BCE2137C2}"/>
              </a:ext>
            </a:extLst>
          </p:cNvPr>
          <p:cNvPicPr/>
          <p:nvPr/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7618" y="200699"/>
            <a:ext cx="1149182" cy="1169314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Pladsholder til sidefod 3">
            <a:extLst>
              <a:ext uri="{FF2B5EF4-FFF2-40B4-BE49-F238E27FC236}">
                <a16:creationId xmlns:a16="http://schemas.microsoft.com/office/drawing/2014/main" xmlns="" id="{A70DE715-B75C-476F-A9F8-793EA3545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da-DK" dirty="0"/>
              <a:t>AID-ICU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xmlns="" id="{9A0DD00D-D4F7-4A49-9B09-BBF86E45719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2100" y="1443952"/>
            <a:ext cx="8559800" cy="4318394"/>
          </a:xfrm>
          <a:prstGeom prst="rect">
            <a:avLst/>
          </a:prstGeom>
        </p:spPr>
      </p:pic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xmlns="" id="{533F9FB4-5110-4092-ADE5-AE323F72DCAE}"/>
              </a:ext>
            </a:extLst>
          </p:cNvPr>
          <p:cNvCxnSpPr>
            <a:cxnSpLocks/>
          </p:cNvCxnSpPr>
          <p:nvPr/>
        </p:nvCxnSpPr>
        <p:spPr>
          <a:xfrm flipH="1">
            <a:off x="3347864" y="2780928"/>
            <a:ext cx="360040" cy="368424"/>
          </a:xfrm>
          <a:prstGeom prst="straightConnector1">
            <a:avLst/>
          </a:prstGeom>
          <a:ln w="412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boks 1">
            <a:extLst>
              <a:ext uri="{FF2B5EF4-FFF2-40B4-BE49-F238E27FC236}">
                <a16:creationId xmlns:a16="http://schemas.microsoft.com/office/drawing/2014/main" xmlns="" id="{DECC178B-85E9-453D-8F79-C08C8CE869FC}"/>
              </a:ext>
            </a:extLst>
          </p:cNvPr>
          <p:cNvSpPr txBox="1"/>
          <p:nvPr/>
        </p:nvSpPr>
        <p:spPr>
          <a:xfrm>
            <a:off x="1992652" y="5711725"/>
            <a:ext cx="4853895" cy="1015663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da-DK" sz="2000" b="1" dirty="0">
                <a:latin typeface="Calibri" charset="0"/>
              </a:rPr>
              <a:t>Marker den aktuelle patient på listen ved at klikke på på rækken</a:t>
            </a:r>
          </a:p>
        </p:txBody>
      </p:sp>
      <p:pic>
        <p:nvPicPr>
          <p:cNvPr id="13" name="Billede 5">
            <a:extLst>
              <a:ext uri="{FF2B5EF4-FFF2-40B4-BE49-F238E27FC236}">
                <a16:creationId xmlns:a16="http://schemas.microsoft.com/office/drawing/2014/main" xmlns="" id="{2E49B11E-4016-420C-88F4-BBC8A6C8444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311" y="6183204"/>
            <a:ext cx="1171996" cy="60616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143744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r>
              <a:rPr lang="da-DK" sz="2600" b="1" dirty="0"/>
              <a:t> </a:t>
            </a:r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2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lvl="1">
              <a:buFont typeface="Arial"/>
              <a:buChar char="•"/>
              <a:defRPr/>
            </a:pPr>
            <a:endParaRPr lang="da-DK" sz="2600" b="1" dirty="0"/>
          </a:p>
          <a:p>
            <a:pPr lvl="1">
              <a:buFont typeface="Arial"/>
              <a:buChar char="•"/>
              <a:defRPr/>
            </a:pPr>
            <a:endParaRPr lang="da-DK" sz="2600" b="1" dirty="0"/>
          </a:p>
        </p:txBody>
      </p:sp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pic>
        <p:nvPicPr>
          <p:cNvPr id="18" name="Billede 6" descr="cid:6F4DC5A4-6DDC-49C5-976B-1E06D7A9B7A4@cs.au.dk">
            <a:extLst>
              <a:ext uri="{FF2B5EF4-FFF2-40B4-BE49-F238E27FC236}">
                <a16:creationId xmlns:a16="http://schemas.microsoft.com/office/drawing/2014/main" xmlns="" id="{4AEB2D93-02F1-4B97-AF6B-F34BCE2137C2}"/>
              </a:ext>
            </a:extLst>
          </p:cNvPr>
          <p:cNvPicPr/>
          <p:nvPr/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7618" y="200699"/>
            <a:ext cx="1149182" cy="1169314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Pladsholder til sidefod 3">
            <a:extLst>
              <a:ext uri="{FF2B5EF4-FFF2-40B4-BE49-F238E27FC236}">
                <a16:creationId xmlns:a16="http://schemas.microsoft.com/office/drawing/2014/main" xmlns="" id="{A70DE715-B75C-476F-A9F8-793EA3545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da-DK" dirty="0"/>
              <a:t>AID-ICU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F4E362E1-DDC5-45C8-9110-DE1A39920D6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1210" y="1465263"/>
            <a:ext cx="8741580" cy="4878526"/>
          </a:xfrm>
          <a:prstGeom prst="rect">
            <a:avLst/>
          </a:prstGeom>
        </p:spPr>
      </p:pic>
      <p:sp>
        <p:nvSpPr>
          <p:cNvPr id="2" name="Rektangel 1"/>
          <p:cNvSpPr/>
          <p:nvPr/>
        </p:nvSpPr>
        <p:spPr>
          <a:xfrm>
            <a:off x="515061" y="3839340"/>
            <a:ext cx="4306860" cy="923330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da-DK" b="1" dirty="0"/>
              <a:t>En liste over de medicinpakker/ampuller der er tildelt patienten, kan ses under listen over forsøgspersoner.</a:t>
            </a:r>
          </a:p>
        </p:txBody>
      </p:sp>
      <p:sp>
        <p:nvSpPr>
          <p:cNvPr id="16" name="Rektangel 15"/>
          <p:cNvSpPr/>
          <p:nvPr/>
        </p:nvSpPr>
        <p:spPr>
          <a:xfrm>
            <a:off x="3923928" y="6183204"/>
            <a:ext cx="2614672" cy="369332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da-DK" b="1" dirty="0"/>
              <a:t>Her kan du printe listen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xmlns="" id="{0115D9C4-4535-4F7B-A1A8-AB016513E6A3}"/>
              </a:ext>
            </a:extLst>
          </p:cNvPr>
          <p:cNvCxnSpPr>
            <a:cxnSpLocks/>
          </p:cNvCxnSpPr>
          <p:nvPr/>
        </p:nvCxnSpPr>
        <p:spPr>
          <a:xfrm>
            <a:off x="3275856" y="4758234"/>
            <a:ext cx="0" cy="467809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xmlns="" id="{F2AAC38E-7321-46BA-A025-EC2736B19288}"/>
              </a:ext>
            </a:extLst>
          </p:cNvPr>
          <p:cNvCxnSpPr>
            <a:cxnSpLocks/>
          </p:cNvCxnSpPr>
          <p:nvPr/>
        </p:nvCxnSpPr>
        <p:spPr>
          <a:xfrm flipV="1">
            <a:off x="6538600" y="6261100"/>
            <a:ext cx="503275" cy="130313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itel 1">
            <a:extLst>
              <a:ext uri="{FF2B5EF4-FFF2-40B4-BE49-F238E27FC236}">
                <a16:creationId xmlns:a16="http://schemas.microsoft.com/office/drawing/2014/main" xmlns="" id="{3A3B42CA-D089-4432-BC17-07EB4033D2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643192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da-DK" sz="3200" dirty="0">
                <a:latin typeface="Calibri" charset="0"/>
              </a:rPr>
              <a:t>Find tidligere tildelte medicinpakker</a:t>
            </a:r>
          </a:p>
        </p:txBody>
      </p:sp>
      <p:pic>
        <p:nvPicPr>
          <p:cNvPr id="17" name="Billede 5">
            <a:extLst>
              <a:ext uri="{FF2B5EF4-FFF2-40B4-BE49-F238E27FC236}">
                <a16:creationId xmlns:a16="http://schemas.microsoft.com/office/drawing/2014/main" xmlns="" id="{3FF4C69A-0E63-4895-ADE9-207A470E1AF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311" y="6183204"/>
            <a:ext cx="1171996" cy="60616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293798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4230DC30-EF2A-4391-AED5-400CE27C4E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210" y="1465263"/>
            <a:ext cx="8741580" cy="4878526"/>
          </a:xfrm>
          <a:prstGeom prst="rect">
            <a:avLst/>
          </a:prstGeom>
        </p:spPr>
      </p:pic>
      <p:sp>
        <p:nvSpPr>
          <p:cNvPr id="21505" name="Titel 1"/>
          <p:cNvSpPr>
            <a:spLocks noGrp="1"/>
          </p:cNvSpPr>
          <p:nvPr>
            <p:ph type="title"/>
          </p:nvPr>
        </p:nvSpPr>
        <p:spPr>
          <a:xfrm>
            <a:off x="280543" y="274637"/>
            <a:ext cx="7211144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da-DK" sz="3200" dirty="0">
                <a:latin typeface="Calibri" charset="0"/>
              </a:rPr>
              <a:t>Tryk ‘Add comment’ hvis der er problemer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r>
              <a:rPr lang="da-DK" sz="2600" b="1" dirty="0"/>
              <a:t> </a:t>
            </a:r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2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lvl="1">
              <a:buFont typeface="Arial"/>
              <a:buChar char="•"/>
              <a:defRPr/>
            </a:pPr>
            <a:endParaRPr lang="da-DK" sz="2600" b="1" dirty="0"/>
          </a:p>
          <a:p>
            <a:pPr lvl="1">
              <a:buFont typeface="Arial"/>
              <a:buChar char="•"/>
              <a:defRPr/>
            </a:pPr>
            <a:endParaRPr lang="da-DK" sz="2600" b="1" dirty="0"/>
          </a:p>
        </p:txBody>
      </p:sp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sp>
        <p:nvSpPr>
          <p:cNvPr id="2" name="Rektangel 1"/>
          <p:cNvSpPr/>
          <p:nvPr/>
        </p:nvSpPr>
        <p:spPr>
          <a:xfrm>
            <a:off x="455210" y="3429000"/>
            <a:ext cx="7506017" cy="1477328"/>
          </a:xfrm>
          <a:prstGeom prst="rect">
            <a:avLst/>
          </a:prstGeom>
          <a:ln w="8572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da-DK" b="1" dirty="0">
                <a:effectLst/>
              </a:rPr>
              <a:t>Hvis du oplever et problem med en ampul/pakke eller der opstår fejl ved administration af medicinen, </a:t>
            </a:r>
            <a:r>
              <a:rPr lang="da-DK" b="1" dirty="0" smtClean="0">
                <a:effectLst/>
              </a:rPr>
              <a:t>kan du skrive en kommentar </a:t>
            </a:r>
            <a:br>
              <a:rPr lang="da-DK" b="1" dirty="0" smtClean="0">
                <a:effectLst/>
              </a:rPr>
            </a:br>
            <a:r>
              <a:rPr lang="da-DK" b="1" dirty="0" smtClean="0">
                <a:effectLst/>
              </a:rPr>
              <a:t>(ud </a:t>
            </a:r>
            <a:r>
              <a:rPr lang="da-DK" b="1" dirty="0">
                <a:effectLst/>
              </a:rPr>
              <a:t>for det aktuelle pakke/ampul-nummer</a:t>
            </a:r>
            <a:r>
              <a:rPr lang="da-DK" b="1" dirty="0" smtClean="0">
                <a:effectLst/>
              </a:rPr>
              <a:t>).</a:t>
            </a:r>
          </a:p>
          <a:p>
            <a:endParaRPr lang="da-DK" b="1" dirty="0" smtClean="0">
              <a:effectLst/>
            </a:endParaRPr>
          </a:p>
          <a:p>
            <a:r>
              <a:rPr lang="da-DK" b="1" dirty="0" smtClean="0"/>
              <a:t>Hent en ny pakke, hvis der er behov.</a:t>
            </a:r>
            <a:endParaRPr lang="da-DK" b="1" dirty="0">
              <a:effectLst/>
            </a:endParaRPr>
          </a:p>
        </p:txBody>
      </p:sp>
      <p:pic>
        <p:nvPicPr>
          <p:cNvPr id="14" name="Billede 6" descr="cid:6F4DC5A4-6DDC-49C5-976B-1E06D7A9B7A4@cs.au.dk">
            <a:extLst>
              <a:ext uri="{FF2B5EF4-FFF2-40B4-BE49-F238E27FC236}">
                <a16:creationId xmlns:a16="http://schemas.microsoft.com/office/drawing/2014/main" xmlns="" id="{D44533A6-B43A-4DE7-8FF8-5E979FF09F19}"/>
              </a:ext>
            </a:extLst>
          </p:cNvPr>
          <p:cNvPicPr/>
          <p:nvPr/>
        </p:nvPicPr>
        <p:blipFill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7618" y="200699"/>
            <a:ext cx="1149182" cy="1169314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Pladsholder til sidefod 3">
            <a:extLst>
              <a:ext uri="{FF2B5EF4-FFF2-40B4-BE49-F238E27FC236}">
                <a16:creationId xmlns:a16="http://schemas.microsoft.com/office/drawing/2014/main" xmlns="" id="{1B416C06-5E0D-4133-9AFF-E1BB7417AB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da-DK" dirty="0"/>
              <a:t>AID-ICU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xmlns="" id="{459BB637-1840-4D74-B3E3-B8A9E320D635}"/>
              </a:ext>
            </a:extLst>
          </p:cNvPr>
          <p:cNvCxnSpPr>
            <a:cxnSpLocks/>
          </p:cNvCxnSpPr>
          <p:nvPr/>
        </p:nvCxnSpPr>
        <p:spPr>
          <a:xfrm>
            <a:off x="6948264" y="4906328"/>
            <a:ext cx="1163945" cy="754920"/>
          </a:xfrm>
          <a:prstGeom prst="straightConnector1">
            <a:avLst/>
          </a:prstGeom>
          <a:ln w="1270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Billede 5">
            <a:extLst>
              <a:ext uri="{FF2B5EF4-FFF2-40B4-BE49-F238E27FC236}">
                <a16:creationId xmlns:a16="http://schemas.microsoft.com/office/drawing/2014/main" xmlns="" id="{C3993EB1-C05F-47F9-9860-4C7D993BCED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311" y="6183204"/>
            <a:ext cx="1171996" cy="60616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038604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da-DK" sz="3200" dirty="0">
                <a:latin typeface="Calibri" charset="0"/>
              </a:rPr>
              <a:t>Opsummering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da-DK" sz="2400" b="1" dirty="0" smtClean="0"/>
              <a:t>Forsøgsmedicin hentes på </a:t>
            </a:r>
            <a:r>
              <a:rPr lang="da-DK" sz="2400" b="1" dirty="0" smtClean="0">
                <a:hlinkClick r:id="rId3"/>
              </a:rPr>
              <a:t>www.cric.nu/aid-icu</a:t>
            </a:r>
            <a:r>
              <a:rPr lang="da-DK" sz="2400" b="1" dirty="0" smtClean="0"/>
              <a:t>. </a:t>
            </a:r>
          </a:p>
          <a:p>
            <a:pPr>
              <a:defRPr/>
            </a:pPr>
            <a:endParaRPr lang="da-DK" sz="2400" b="1" dirty="0" smtClean="0"/>
          </a:p>
          <a:p>
            <a:pPr>
              <a:defRPr/>
            </a:pPr>
            <a:r>
              <a:rPr lang="da-DK" sz="2400" b="1" dirty="0"/>
              <a:t>Marker patienten, skriv dit navn, tryk ”</a:t>
            </a:r>
            <a:r>
              <a:rPr lang="da-DK" sz="2400" b="1" dirty="0" err="1"/>
              <a:t>Dispense</a:t>
            </a:r>
            <a:r>
              <a:rPr lang="da-DK" sz="2400" b="1" dirty="0"/>
              <a:t> </a:t>
            </a:r>
            <a:r>
              <a:rPr lang="da-DK" sz="2400" b="1" dirty="0" err="1"/>
              <a:t>trial</a:t>
            </a:r>
            <a:r>
              <a:rPr lang="da-DK" sz="2400" b="1" dirty="0"/>
              <a:t> </a:t>
            </a:r>
            <a:r>
              <a:rPr lang="da-DK" sz="2400" b="1" dirty="0" err="1"/>
              <a:t>medication</a:t>
            </a:r>
            <a:r>
              <a:rPr lang="da-DK" sz="2400" b="1" dirty="0"/>
              <a:t>”</a:t>
            </a:r>
          </a:p>
          <a:p>
            <a:pPr marL="0" indent="0">
              <a:buNone/>
              <a:defRPr/>
            </a:pPr>
            <a:endParaRPr lang="da-DK" sz="2400" b="1" dirty="0"/>
          </a:p>
          <a:p>
            <a:pPr>
              <a:defRPr/>
            </a:pPr>
            <a:r>
              <a:rPr lang="da-DK" sz="2400" b="1" dirty="0" smtClean="0"/>
              <a:t>Ved </a:t>
            </a:r>
            <a:r>
              <a:rPr lang="da-DK" sz="2400" b="1" dirty="0"/>
              <a:t>behov for </a:t>
            </a:r>
            <a:r>
              <a:rPr lang="da-DK" sz="2400" b="1" dirty="0" err="1"/>
              <a:t>p.n</a:t>
            </a:r>
            <a:r>
              <a:rPr lang="da-DK" sz="2400" b="1" dirty="0"/>
              <a:t>. trækkes yderligere pakker. Max dosis pr. dag er 20 </a:t>
            </a:r>
            <a:r>
              <a:rPr lang="da-DK" sz="2400" b="1" dirty="0" smtClean="0"/>
              <a:t>mg (3 x 0,5 ml fast</a:t>
            </a:r>
            <a:r>
              <a:rPr lang="da-DK" sz="2400" b="1" i="1" dirty="0" smtClean="0"/>
              <a:t>  og  </a:t>
            </a:r>
            <a:r>
              <a:rPr lang="da-DK" sz="2400" b="1" dirty="0" smtClean="0"/>
              <a:t>5 x 0,5 ml pn.)</a:t>
            </a:r>
            <a:endParaRPr lang="da-DK" sz="2400" b="1" dirty="0"/>
          </a:p>
          <a:p>
            <a:pPr marL="0" indent="0">
              <a:buNone/>
              <a:defRPr/>
            </a:pPr>
            <a:endParaRPr lang="da-DK" sz="2400" b="1" dirty="0"/>
          </a:p>
          <a:p>
            <a:pPr>
              <a:defRPr/>
            </a:pPr>
            <a:r>
              <a:rPr lang="da-DK" sz="2400" b="1" dirty="0"/>
              <a:t>Tilføj en kommentar hvis du oplever et problem med pakken/en af ampullerne i </a:t>
            </a:r>
            <a:r>
              <a:rPr lang="da-DK" sz="2400" b="1" dirty="0" smtClean="0"/>
              <a:t>pakken</a:t>
            </a:r>
            <a:endParaRPr lang="da-DK" sz="2600" b="1" dirty="0"/>
          </a:p>
        </p:txBody>
      </p:sp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pic>
        <p:nvPicPr>
          <p:cNvPr id="9" name="Billede 6" descr="cid:6F4DC5A4-6DDC-49C5-976B-1E06D7A9B7A4@cs.au.dk">
            <a:extLst>
              <a:ext uri="{FF2B5EF4-FFF2-40B4-BE49-F238E27FC236}">
                <a16:creationId xmlns:a16="http://schemas.microsoft.com/office/drawing/2014/main" xmlns="" id="{40D1F66F-457A-4E55-B10B-9EF6F8CCA922}"/>
              </a:ext>
            </a:extLst>
          </p:cNvPr>
          <p:cNvPicPr/>
          <p:nvPr/>
        </p:nvPicPr>
        <p:blipFill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7618" y="200699"/>
            <a:ext cx="1149182" cy="1169314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Pladsholder til sidefod 3">
            <a:extLst>
              <a:ext uri="{FF2B5EF4-FFF2-40B4-BE49-F238E27FC236}">
                <a16:creationId xmlns:a16="http://schemas.microsoft.com/office/drawing/2014/main" xmlns="" id="{718EB9C5-D09C-4B39-90AE-AFBC28521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da-DK" dirty="0"/>
              <a:t>AID-ICU</a:t>
            </a:r>
          </a:p>
        </p:txBody>
      </p:sp>
      <p:pic>
        <p:nvPicPr>
          <p:cNvPr id="13" name="Billede 5">
            <a:extLst>
              <a:ext uri="{FF2B5EF4-FFF2-40B4-BE49-F238E27FC236}">
                <a16:creationId xmlns:a16="http://schemas.microsoft.com/office/drawing/2014/main" xmlns="" id="{10D3B32C-B83F-4B44-80D6-FF263D06355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311" y="6183204"/>
            <a:ext cx="1171996" cy="60616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409439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da-DK" sz="3600" dirty="0">
                <a:latin typeface="Calibri" charset="0"/>
              </a:rPr>
              <a:t>Medicinmodul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r>
              <a:rPr lang="da-DK" sz="2600" b="1" dirty="0"/>
              <a:t> </a:t>
            </a:r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2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lvl="1">
              <a:buFont typeface="Arial"/>
              <a:buChar char="•"/>
              <a:defRPr/>
            </a:pPr>
            <a:endParaRPr lang="da-DK" sz="2600" b="1" dirty="0"/>
          </a:p>
          <a:p>
            <a:pPr lvl="1">
              <a:buFont typeface="Arial"/>
              <a:buChar char="•"/>
              <a:defRPr/>
            </a:pPr>
            <a:endParaRPr lang="da-DK" sz="2600" b="1" dirty="0"/>
          </a:p>
        </p:txBody>
      </p:sp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pic>
        <p:nvPicPr>
          <p:cNvPr id="8" name="Billede 7" descr="http://2.bp.blogspot.com/-hNk2IySRZW0/T7IsEmgjUcI/AAAAAAAAAD0/qQHQncU83bc/s1600/Spr%C3%B8jte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3984" y="2132856"/>
            <a:ext cx="3705200" cy="312913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Billede 6" descr="cid:6F4DC5A4-6DDC-49C5-976B-1E06D7A9B7A4@cs.au.dk">
            <a:extLst>
              <a:ext uri="{FF2B5EF4-FFF2-40B4-BE49-F238E27FC236}">
                <a16:creationId xmlns:a16="http://schemas.microsoft.com/office/drawing/2014/main" xmlns="" id="{16FD36D3-0E42-410E-8073-5C27C53E3858}"/>
              </a:ext>
            </a:extLst>
          </p:cNvPr>
          <p:cNvPicPr/>
          <p:nvPr/>
        </p:nvPicPr>
        <p:blipFill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7618" y="200699"/>
            <a:ext cx="1149182" cy="1169314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Pladsholder til sidefod 3">
            <a:extLst>
              <a:ext uri="{FF2B5EF4-FFF2-40B4-BE49-F238E27FC236}">
                <a16:creationId xmlns:a16="http://schemas.microsoft.com/office/drawing/2014/main" xmlns="" id="{2F2F2301-EE48-441E-9D70-65AAC829D6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da-DK" dirty="0"/>
              <a:t>AID-ICU</a:t>
            </a:r>
          </a:p>
        </p:txBody>
      </p:sp>
      <p:pic>
        <p:nvPicPr>
          <p:cNvPr id="12" name="Billede 5">
            <a:extLst>
              <a:ext uri="{FF2B5EF4-FFF2-40B4-BE49-F238E27FC236}">
                <a16:creationId xmlns:a16="http://schemas.microsoft.com/office/drawing/2014/main" xmlns="" id="{9C1AD9FC-E7EF-452C-A48E-28FB31B403D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311" y="6183204"/>
            <a:ext cx="1171996" cy="60616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421581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da-DK" sz="3600" dirty="0" smtClean="0">
                <a:latin typeface="Calibri" charset="0"/>
              </a:rPr>
              <a:t>Problem 1</a:t>
            </a:r>
            <a:endParaRPr lang="da-DK" sz="3600" dirty="0">
              <a:latin typeface="Calibri" charset="0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r>
              <a:rPr lang="da-DK" sz="2600" dirty="0" smtClean="0"/>
              <a:t>Patienten er delirøs og I har derfor inkluderet patienten i AID-ICU.</a:t>
            </a:r>
            <a:br>
              <a:rPr lang="da-DK" sz="2600" dirty="0" smtClean="0"/>
            </a:br>
            <a:endParaRPr lang="da-DK" sz="2600" dirty="0" smtClean="0"/>
          </a:p>
          <a:p>
            <a:pPr marL="457200" lvl="1" indent="0">
              <a:buNone/>
              <a:defRPr/>
            </a:pPr>
            <a:r>
              <a:rPr lang="da-DK" sz="2600" dirty="0" smtClean="0"/>
              <a:t>Du vil hente en ny pakke med 3 ampuller forsøgsmedicin.</a:t>
            </a:r>
            <a:endParaRPr lang="da-DK" sz="2600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r>
              <a:rPr lang="da-DK" sz="2600" b="1" dirty="0"/>
              <a:t> </a:t>
            </a:r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2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lvl="1">
              <a:buFont typeface="Arial"/>
              <a:buChar char="•"/>
              <a:defRPr/>
            </a:pPr>
            <a:endParaRPr lang="da-DK" sz="2600" b="1" dirty="0"/>
          </a:p>
          <a:p>
            <a:pPr lvl="1">
              <a:buFont typeface="Arial"/>
              <a:buChar char="•"/>
              <a:defRPr/>
            </a:pPr>
            <a:endParaRPr lang="da-DK" sz="2600" b="1" dirty="0"/>
          </a:p>
        </p:txBody>
      </p:sp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pic>
        <p:nvPicPr>
          <p:cNvPr id="10" name="Billede 6" descr="cid:6F4DC5A4-6DDC-49C5-976B-1E06D7A9B7A4@cs.au.dk">
            <a:extLst>
              <a:ext uri="{FF2B5EF4-FFF2-40B4-BE49-F238E27FC236}">
                <a16:creationId xmlns:a16="http://schemas.microsoft.com/office/drawing/2014/main" xmlns="" id="{16FD36D3-0E42-410E-8073-5C27C53E3858}"/>
              </a:ext>
            </a:extLst>
          </p:cNvPr>
          <p:cNvPicPr/>
          <p:nvPr/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7618" y="200699"/>
            <a:ext cx="1149182" cy="1169314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Pladsholder til sidefod 3">
            <a:extLst>
              <a:ext uri="{FF2B5EF4-FFF2-40B4-BE49-F238E27FC236}">
                <a16:creationId xmlns:a16="http://schemas.microsoft.com/office/drawing/2014/main" xmlns="" id="{2F2F2301-EE48-441E-9D70-65AAC829D6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da-DK" dirty="0"/>
              <a:t>AID-ICU</a:t>
            </a:r>
          </a:p>
        </p:txBody>
      </p:sp>
      <p:pic>
        <p:nvPicPr>
          <p:cNvPr id="12" name="Billede 5">
            <a:extLst>
              <a:ext uri="{FF2B5EF4-FFF2-40B4-BE49-F238E27FC236}">
                <a16:creationId xmlns:a16="http://schemas.microsoft.com/office/drawing/2014/main" xmlns="" id="{9C1AD9FC-E7EF-452C-A48E-28FB31B403D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311" y="6183204"/>
            <a:ext cx="1171996" cy="60616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182608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2985" y="1495970"/>
            <a:ext cx="6866165" cy="4631527"/>
          </a:xfrm>
          <a:prstGeom prst="rect">
            <a:avLst/>
          </a:prstGeom>
        </p:spPr>
      </p:pic>
      <p:sp>
        <p:nvSpPr>
          <p:cNvPr id="21505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4000" b="1" dirty="0"/>
              <a:t>Tilgå </a:t>
            </a:r>
            <a:r>
              <a:rPr lang="da-DK" sz="4000" b="1" u="sng" dirty="0"/>
              <a:t>www.cric.nu/aid-icu</a:t>
            </a:r>
            <a:endParaRPr lang="da-DK" sz="4000" u="sng" dirty="0">
              <a:latin typeface="Calibri" charset="0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2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lvl="1">
              <a:buFont typeface="Arial"/>
              <a:buChar char="•"/>
              <a:defRPr/>
            </a:pPr>
            <a:endParaRPr lang="da-DK" sz="2600" b="1" dirty="0"/>
          </a:p>
          <a:p>
            <a:pPr lvl="1">
              <a:buFont typeface="Arial"/>
              <a:buChar char="•"/>
              <a:defRPr/>
            </a:pPr>
            <a:endParaRPr lang="da-DK" sz="2600" b="1" dirty="0"/>
          </a:p>
        </p:txBody>
      </p:sp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pic>
        <p:nvPicPr>
          <p:cNvPr id="13" name="Billede 6" descr="cid:6F4DC5A4-6DDC-49C5-976B-1E06D7A9B7A4@cs.au.dk">
            <a:extLst>
              <a:ext uri="{FF2B5EF4-FFF2-40B4-BE49-F238E27FC236}">
                <a16:creationId xmlns:a16="http://schemas.microsoft.com/office/drawing/2014/main" xmlns="" id="{38FE4747-EBB0-44BD-9E6A-A1F34C54F2FB}"/>
              </a:ext>
            </a:extLst>
          </p:cNvPr>
          <p:cNvPicPr/>
          <p:nvPr/>
        </p:nvPicPr>
        <p:blipFill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7618" y="200699"/>
            <a:ext cx="1149182" cy="1169314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Pladsholder til sidefod 3">
            <a:extLst>
              <a:ext uri="{FF2B5EF4-FFF2-40B4-BE49-F238E27FC236}">
                <a16:creationId xmlns:a16="http://schemas.microsoft.com/office/drawing/2014/main" xmlns="" id="{4A58BF50-65E4-419E-8318-1E4026EBD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da-DK" dirty="0"/>
              <a:t>AID-ICU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xmlns="" id="{F94D71FE-45E4-4A05-9B47-ECB388A7790F}"/>
              </a:ext>
            </a:extLst>
          </p:cNvPr>
          <p:cNvCxnSpPr/>
          <p:nvPr/>
        </p:nvCxnSpPr>
        <p:spPr>
          <a:xfrm flipH="1">
            <a:off x="5436096" y="3645024"/>
            <a:ext cx="684000" cy="61200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Billede 5">
            <a:extLst>
              <a:ext uri="{FF2B5EF4-FFF2-40B4-BE49-F238E27FC236}">
                <a16:creationId xmlns:a16="http://schemas.microsoft.com/office/drawing/2014/main" xmlns="" id="{BD1FEE32-EC14-4D11-B71D-148206009FD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311" y="6183204"/>
            <a:ext cx="1171996" cy="60616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450778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da-DK" sz="3200" b="1" dirty="0">
                <a:latin typeface="Calibri" charset="0"/>
              </a:rPr>
              <a:t>Log på medicinmodulet</a:t>
            </a:r>
            <a:endParaRPr lang="da-DK" sz="3200" dirty="0">
              <a:latin typeface="Calibri" charset="0"/>
            </a:endParaRPr>
          </a:p>
        </p:txBody>
      </p:sp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sp>
        <p:nvSpPr>
          <p:cNvPr id="2" name="Tekstboks 1"/>
          <p:cNvSpPr txBox="1"/>
          <p:nvPr/>
        </p:nvSpPr>
        <p:spPr>
          <a:xfrm>
            <a:off x="1466683" y="4296569"/>
            <a:ext cx="6210632" cy="461665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sz="2400" b="1" dirty="0">
                <a:latin typeface="Calibri" charset="0"/>
              </a:rPr>
              <a:t>Brug afdelingens </a:t>
            </a:r>
            <a:r>
              <a:rPr lang="da-DK" sz="2400" b="1" u="sng" dirty="0">
                <a:latin typeface="Calibri" charset="0"/>
              </a:rPr>
              <a:t>fælles</a:t>
            </a:r>
            <a:r>
              <a:rPr lang="da-DK" sz="2400" b="1" dirty="0">
                <a:latin typeface="Calibri" charset="0"/>
              </a:rPr>
              <a:t> brugernavn og kodeord</a:t>
            </a:r>
            <a:endParaRPr lang="da-DK" sz="2400" b="1" u="sng" dirty="0">
              <a:latin typeface="Calibri" charset="0"/>
            </a:endParaRPr>
          </a:p>
        </p:txBody>
      </p:sp>
      <p:pic>
        <p:nvPicPr>
          <p:cNvPr id="10" name="Billede 6" descr="cid:6F4DC5A4-6DDC-49C5-976B-1E06D7A9B7A4@cs.au.dk">
            <a:extLst>
              <a:ext uri="{FF2B5EF4-FFF2-40B4-BE49-F238E27FC236}">
                <a16:creationId xmlns:a16="http://schemas.microsoft.com/office/drawing/2014/main" xmlns="" id="{EE01C88B-9392-40EE-B5FA-045176B19B67}"/>
              </a:ext>
            </a:extLst>
          </p:cNvPr>
          <p:cNvPicPr/>
          <p:nvPr/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7618" y="200699"/>
            <a:ext cx="1149182" cy="1169314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Pladsholder til sidefod 3">
            <a:extLst>
              <a:ext uri="{FF2B5EF4-FFF2-40B4-BE49-F238E27FC236}">
                <a16:creationId xmlns:a16="http://schemas.microsoft.com/office/drawing/2014/main" xmlns="" id="{5D28B5A7-A2DB-4EDC-966C-831F39F14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da-DK" dirty="0"/>
              <a:t>AID-ICU</a:t>
            </a:r>
          </a:p>
        </p:txBody>
      </p:sp>
      <p:pic>
        <p:nvPicPr>
          <p:cNvPr id="13" name="Billede 5">
            <a:extLst>
              <a:ext uri="{FF2B5EF4-FFF2-40B4-BE49-F238E27FC236}">
                <a16:creationId xmlns:a16="http://schemas.microsoft.com/office/drawing/2014/main" xmlns="" id="{646D5CFF-F758-43F6-BD27-5EF807C3D27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311" y="6183204"/>
            <a:ext cx="1171996" cy="606169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Billede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27647" y="1532209"/>
            <a:ext cx="4324350" cy="476250"/>
          </a:xfrm>
          <a:prstGeom prst="rect">
            <a:avLst/>
          </a:prstGeom>
        </p:spPr>
      </p:pic>
      <p:pic>
        <p:nvPicPr>
          <p:cNvPr id="8" name="Billed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691680" y="2128649"/>
            <a:ext cx="2571750" cy="1485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11153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el 1"/>
          <p:cNvSpPr>
            <a:spLocks noGrp="1"/>
          </p:cNvSpPr>
          <p:nvPr>
            <p:ph type="title"/>
          </p:nvPr>
        </p:nvSpPr>
        <p:spPr>
          <a:xfrm>
            <a:off x="199571" y="268774"/>
            <a:ext cx="7427168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da-DK" sz="3600" dirty="0">
                <a:latin typeface="Calibri" charset="0"/>
              </a:rPr>
              <a:t>Hent forsøgsmedicin i medicinmodulet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r>
              <a:rPr lang="da-DK" sz="2600" b="1" dirty="0"/>
              <a:t> </a:t>
            </a:r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2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lvl="1">
              <a:buFont typeface="Arial"/>
              <a:buChar char="•"/>
              <a:defRPr/>
            </a:pPr>
            <a:endParaRPr lang="da-DK" sz="2600" b="1" dirty="0"/>
          </a:p>
          <a:p>
            <a:pPr lvl="1">
              <a:buFont typeface="Arial"/>
              <a:buChar char="•"/>
              <a:defRPr/>
            </a:pPr>
            <a:endParaRPr lang="da-DK" sz="2600" b="1" dirty="0"/>
          </a:p>
        </p:txBody>
      </p:sp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pic>
        <p:nvPicPr>
          <p:cNvPr id="14" name="Billede 6" descr="cid:6F4DC5A4-6DDC-49C5-976B-1E06D7A9B7A4@cs.au.dk">
            <a:extLst>
              <a:ext uri="{FF2B5EF4-FFF2-40B4-BE49-F238E27FC236}">
                <a16:creationId xmlns:a16="http://schemas.microsoft.com/office/drawing/2014/main" xmlns="" id="{422F2925-E8FD-463B-9605-5550BD7F032B}"/>
              </a:ext>
            </a:extLst>
          </p:cNvPr>
          <p:cNvPicPr/>
          <p:nvPr/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7618" y="188640"/>
            <a:ext cx="1149182" cy="1169314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Pladsholder til sidefod 3">
            <a:extLst>
              <a:ext uri="{FF2B5EF4-FFF2-40B4-BE49-F238E27FC236}">
                <a16:creationId xmlns:a16="http://schemas.microsoft.com/office/drawing/2014/main" xmlns="" id="{7B3752A4-8E5D-4BC2-A64E-60539BA6F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da-DK" dirty="0"/>
              <a:t>AID-ICU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F1F32A31-CC4F-4F17-9B4B-B4682858380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2100" y="1503636"/>
            <a:ext cx="8559800" cy="4318394"/>
          </a:xfrm>
          <a:prstGeom prst="rect">
            <a:avLst/>
          </a:prstGeom>
        </p:spPr>
      </p:pic>
      <p:sp>
        <p:nvSpPr>
          <p:cNvPr id="11" name="AutoShape 2" descr="Billedresultat for hand cursor">
            <a:extLst>
              <a:ext uri="{FF2B5EF4-FFF2-40B4-BE49-F238E27FC236}">
                <a16:creationId xmlns:a16="http://schemas.microsoft.com/office/drawing/2014/main" xmlns="" id="{5998007E-99B4-4F36-B7D3-258C95DAC45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2" name="Tekstboks 1"/>
          <p:cNvSpPr txBox="1"/>
          <p:nvPr/>
        </p:nvSpPr>
        <p:spPr>
          <a:xfrm>
            <a:off x="1992652" y="5711725"/>
            <a:ext cx="4853895" cy="1015663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da-DK" sz="2000" b="1" dirty="0">
                <a:latin typeface="Calibri" charset="0"/>
              </a:rPr>
              <a:t>Marker en patient på listen ved at klikke på </a:t>
            </a:r>
            <a:r>
              <a:rPr lang="da-DK" sz="2000" b="1" dirty="0" smtClean="0">
                <a:latin typeface="Calibri" charset="0"/>
              </a:rPr>
              <a:t>navnet</a:t>
            </a:r>
            <a:endParaRPr lang="da-DK" sz="2000" b="1" dirty="0">
              <a:latin typeface="Calibri" charset="0"/>
            </a:endParaRP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xmlns="" id="{4C7CB9CF-F27E-41E8-8355-C2779754CEC5}"/>
              </a:ext>
            </a:extLst>
          </p:cNvPr>
          <p:cNvCxnSpPr>
            <a:cxnSpLocks/>
          </p:cNvCxnSpPr>
          <p:nvPr/>
        </p:nvCxnSpPr>
        <p:spPr>
          <a:xfrm flipH="1">
            <a:off x="3347864" y="2848189"/>
            <a:ext cx="360040" cy="368424"/>
          </a:xfrm>
          <a:prstGeom prst="straightConnector1">
            <a:avLst/>
          </a:prstGeom>
          <a:ln w="412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Billede 5">
            <a:extLst>
              <a:ext uri="{FF2B5EF4-FFF2-40B4-BE49-F238E27FC236}">
                <a16:creationId xmlns:a16="http://schemas.microsoft.com/office/drawing/2014/main" xmlns="" id="{2672315F-C577-4827-8609-9E63171C460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311" y="6183204"/>
            <a:ext cx="1171996" cy="60616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025790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r>
              <a:rPr lang="da-DK" sz="2600" b="1" dirty="0"/>
              <a:t> </a:t>
            </a:r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2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lvl="1">
              <a:buFont typeface="Arial"/>
              <a:buChar char="•"/>
              <a:defRPr/>
            </a:pPr>
            <a:endParaRPr lang="da-DK" sz="2600" b="1" dirty="0"/>
          </a:p>
          <a:p>
            <a:pPr lvl="1">
              <a:buFont typeface="Arial"/>
              <a:buChar char="•"/>
              <a:defRPr/>
            </a:pPr>
            <a:endParaRPr lang="da-DK" sz="2600" b="1" dirty="0"/>
          </a:p>
        </p:txBody>
      </p:sp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cxnSp>
        <p:nvCxnSpPr>
          <p:cNvPr id="12" name="Lige pilforbindelse 11"/>
          <p:cNvCxnSpPr/>
          <p:nvPr/>
        </p:nvCxnSpPr>
        <p:spPr>
          <a:xfrm flipH="1">
            <a:off x="6232002" y="3429000"/>
            <a:ext cx="1011356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Lige pilforbindelse 9"/>
          <p:cNvCxnSpPr/>
          <p:nvPr/>
        </p:nvCxnSpPr>
        <p:spPr>
          <a:xfrm flipH="1">
            <a:off x="6232002" y="3245743"/>
            <a:ext cx="1011356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Lige pilforbindelse 8"/>
          <p:cNvCxnSpPr/>
          <p:nvPr/>
        </p:nvCxnSpPr>
        <p:spPr>
          <a:xfrm flipH="1">
            <a:off x="6232002" y="2484337"/>
            <a:ext cx="716262" cy="309563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Billede 6" descr="cid:6F4DC5A4-6DDC-49C5-976B-1E06D7A9B7A4@cs.au.dk">
            <a:extLst>
              <a:ext uri="{FF2B5EF4-FFF2-40B4-BE49-F238E27FC236}">
                <a16:creationId xmlns:a16="http://schemas.microsoft.com/office/drawing/2014/main" xmlns="" id="{422F2925-E8FD-463B-9605-5550BD7F032B}"/>
              </a:ext>
            </a:extLst>
          </p:cNvPr>
          <p:cNvPicPr/>
          <p:nvPr/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7618" y="188640"/>
            <a:ext cx="1149182" cy="1169314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Pladsholder til sidefod 3">
            <a:extLst>
              <a:ext uri="{FF2B5EF4-FFF2-40B4-BE49-F238E27FC236}">
                <a16:creationId xmlns:a16="http://schemas.microsoft.com/office/drawing/2014/main" xmlns="" id="{7B3752A4-8E5D-4BC2-A64E-60539BA6F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da-DK" dirty="0"/>
              <a:t>AID-ICU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94AFBA48-94AF-4BB2-BE0E-8ABF03840D7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1141" y="1548494"/>
            <a:ext cx="8401717" cy="4543506"/>
          </a:xfrm>
          <a:prstGeom prst="rect">
            <a:avLst/>
          </a:prstGeom>
        </p:spPr>
      </p:pic>
      <p:sp>
        <p:nvSpPr>
          <p:cNvPr id="2" name="Tekstboks 1"/>
          <p:cNvSpPr txBox="1"/>
          <p:nvPr/>
        </p:nvSpPr>
        <p:spPr>
          <a:xfrm>
            <a:off x="3077283" y="5866706"/>
            <a:ext cx="3154719" cy="553998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a-DK" sz="2000" b="1" dirty="0">
                <a:latin typeface="Calibri" charset="0"/>
              </a:rPr>
              <a:t>2.       Skriv dit navn i feltet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xmlns="" id="{B5515174-A46C-4830-877C-7D4B2D49A056}"/>
              </a:ext>
            </a:extLst>
          </p:cNvPr>
          <p:cNvCxnSpPr>
            <a:cxnSpLocks/>
          </p:cNvCxnSpPr>
          <p:nvPr/>
        </p:nvCxnSpPr>
        <p:spPr>
          <a:xfrm flipH="1">
            <a:off x="7063338" y="4179514"/>
            <a:ext cx="360040" cy="368424"/>
          </a:xfrm>
          <a:prstGeom prst="straightConnector1">
            <a:avLst/>
          </a:prstGeom>
          <a:ln w="412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itel 1">
            <a:extLst>
              <a:ext uri="{FF2B5EF4-FFF2-40B4-BE49-F238E27FC236}">
                <a16:creationId xmlns:a16="http://schemas.microsoft.com/office/drawing/2014/main" xmlns="" id="{A62906F9-B3A0-45E7-9555-BBADE7930D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571" y="268774"/>
            <a:ext cx="7427168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da-DK" sz="3600" dirty="0">
                <a:latin typeface="Calibri" charset="0"/>
              </a:rPr>
              <a:t>Hent forsøgsmedicin i medicinmodulet</a:t>
            </a:r>
          </a:p>
        </p:txBody>
      </p:sp>
      <p:pic>
        <p:nvPicPr>
          <p:cNvPr id="18" name="Billede 5">
            <a:extLst>
              <a:ext uri="{FF2B5EF4-FFF2-40B4-BE49-F238E27FC236}">
                <a16:creationId xmlns:a16="http://schemas.microsoft.com/office/drawing/2014/main" xmlns="" id="{C84D3906-35FF-4DC6-A809-BB5F778E43F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311" y="6183204"/>
            <a:ext cx="1171996" cy="60616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726718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3318105D-A089-41E0-B44A-EEAE32D8AE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536" y="1569802"/>
            <a:ext cx="8558197" cy="4303551"/>
          </a:xfrm>
          <a:prstGeom prst="rect">
            <a:avLst/>
          </a:prstGeom>
        </p:spPr>
      </p:pic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r>
              <a:rPr lang="da-DK" sz="2600" b="1" dirty="0"/>
              <a:t> </a:t>
            </a:r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2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lvl="1">
              <a:buFont typeface="Arial"/>
              <a:buChar char="•"/>
              <a:defRPr/>
            </a:pPr>
            <a:endParaRPr lang="da-DK" sz="2600" b="1" dirty="0"/>
          </a:p>
          <a:p>
            <a:pPr lvl="1">
              <a:buFont typeface="Arial"/>
              <a:buChar char="•"/>
              <a:defRPr/>
            </a:pPr>
            <a:endParaRPr lang="da-DK" sz="2600" b="1" dirty="0"/>
          </a:p>
        </p:txBody>
      </p:sp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pic>
        <p:nvPicPr>
          <p:cNvPr id="14" name="Billede 6" descr="cid:6F4DC5A4-6DDC-49C5-976B-1E06D7A9B7A4@cs.au.dk">
            <a:extLst>
              <a:ext uri="{FF2B5EF4-FFF2-40B4-BE49-F238E27FC236}">
                <a16:creationId xmlns:a16="http://schemas.microsoft.com/office/drawing/2014/main" xmlns="" id="{422F2925-E8FD-463B-9605-5550BD7F032B}"/>
              </a:ext>
            </a:extLst>
          </p:cNvPr>
          <p:cNvPicPr/>
          <p:nvPr/>
        </p:nvPicPr>
        <p:blipFill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7618" y="188640"/>
            <a:ext cx="1149182" cy="1169314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Pladsholder til sidefod 3">
            <a:extLst>
              <a:ext uri="{FF2B5EF4-FFF2-40B4-BE49-F238E27FC236}">
                <a16:creationId xmlns:a16="http://schemas.microsoft.com/office/drawing/2014/main" xmlns="" id="{7B3752A4-8E5D-4BC2-A64E-60539BA6F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da-DK" dirty="0"/>
              <a:t>AID-ICU</a:t>
            </a:r>
          </a:p>
        </p:txBody>
      </p:sp>
      <p:sp>
        <p:nvSpPr>
          <p:cNvPr id="2" name="Tekstboks 1"/>
          <p:cNvSpPr txBox="1"/>
          <p:nvPr/>
        </p:nvSpPr>
        <p:spPr>
          <a:xfrm>
            <a:off x="1880700" y="5897448"/>
            <a:ext cx="5476898" cy="555887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a-DK" sz="2000" b="1" dirty="0">
                <a:latin typeface="Calibri" charset="0"/>
              </a:rPr>
              <a:t>3.      Klik ‘Dispense medicine pack to participant’</a:t>
            </a:r>
            <a:endParaRPr lang="da-DK" sz="2000" b="1" dirty="0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xmlns="" id="{CCC1451B-239B-48A4-B5BD-CFAEF60899AD}"/>
              </a:ext>
            </a:extLst>
          </p:cNvPr>
          <p:cNvCxnSpPr>
            <a:cxnSpLocks/>
          </p:cNvCxnSpPr>
          <p:nvPr/>
        </p:nvCxnSpPr>
        <p:spPr>
          <a:xfrm flipH="1">
            <a:off x="7357598" y="4437112"/>
            <a:ext cx="360040" cy="368424"/>
          </a:xfrm>
          <a:prstGeom prst="straightConnector1">
            <a:avLst/>
          </a:prstGeom>
          <a:ln w="412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itel 1">
            <a:extLst>
              <a:ext uri="{FF2B5EF4-FFF2-40B4-BE49-F238E27FC236}">
                <a16:creationId xmlns:a16="http://schemas.microsoft.com/office/drawing/2014/main" xmlns="" id="{AE0B5579-A62B-44BA-A12E-E6968184DB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571" y="268774"/>
            <a:ext cx="7427168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err="1">
                <a:latin typeface="Calibri" charset="0"/>
              </a:rPr>
              <a:t>Hent</a:t>
            </a:r>
            <a:r>
              <a:rPr lang="en-GB" sz="3600" dirty="0">
                <a:latin typeface="Calibri" charset="0"/>
              </a:rPr>
              <a:t> </a:t>
            </a:r>
            <a:r>
              <a:rPr lang="en-GB" sz="3600" dirty="0" err="1">
                <a:latin typeface="Calibri" charset="0"/>
              </a:rPr>
              <a:t>forsøgsmedicin</a:t>
            </a:r>
            <a:r>
              <a:rPr lang="en-GB" sz="3600" dirty="0">
                <a:latin typeface="Calibri" charset="0"/>
              </a:rPr>
              <a:t> I </a:t>
            </a:r>
            <a:r>
              <a:rPr lang="en-GB" sz="3600" dirty="0" err="1">
                <a:latin typeface="Calibri" charset="0"/>
              </a:rPr>
              <a:t>medicinmodulet</a:t>
            </a:r>
            <a:endParaRPr lang="en-GB" sz="3600" dirty="0">
              <a:latin typeface="Calibri" charset="0"/>
            </a:endParaRPr>
          </a:p>
        </p:txBody>
      </p:sp>
      <p:pic>
        <p:nvPicPr>
          <p:cNvPr id="12" name="Billede 5">
            <a:extLst>
              <a:ext uri="{FF2B5EF4-FFF2-40B4-BE49-F238E27FC236}">
                <a16:creationId xmlns:a16="http://schemas.microsoft.com/office/drawing/2014/main" xmlns="" id="{4B8E8F6B-0DDF-4FCC-B5DC-EE12F1B0CC0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311" y="6183204"/>
            <a:ext cx="1171996" cy="60616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30607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7222C141-3C8F-450B-AF72-3C1AD258A2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9762" y="2060848"/>
            <a:ext cx="5324475" cy="3228975"/>
          </a:xfrm>
          <a:prstGeom prst="rect">
            <a:avLst/>
          </a:prstGeom>
        </p:spPr>
      </p:pic>
      <p:sp>
        <p:nvSpPr>
          <p:cNvPr id="21505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err="1">
                <a:latin typeface="Calibri" charset="0"/>
              </a:rPr>
              <a:t>Bekræft</a:t>
            </a:r>
            <a:endParaRPr lang="en-GB" dirty="0">
              <a:latin typeface="Calibri" charset="0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r>
              <a:rPr lang="da-DK" sz="2600" b="1" dirty="0"/>
              <a:t> </a:t>
            </a:r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2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lvl="1">
              <a:buFont typeface="Arial"/>
              <a:buChar char="•"/>
              <a:defRPr/>
            </a:pPr>
            <a:endParaRPr lang="da-DK" sz="2600" b="1" dirty="0"/>
          </a:p>
          <a:p>
            <a:pPr lvl="1">
              <a:buFont typeface="Arial"/>
              <a:buChar char="•"/>
              <a:defRPr/>
            </a:pPr>
            <a:endParaRPr lang="da-DK" sz="2600" b="1" dirty="0"/>
          </a:p>
        </p:txBody>
      </p:sp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pic>
        <p:nvPicPr>
          <p:cNvPr id="13" name="Billede 6" descr="cid:6F4DC5A4-6DDC-49C5-976B-1E06D7A9B7A4@cs.au.dk">
            <a:extLst>
              <a:ext uri="{FF2B5EF4-FFF2-40B4-BE49-F238E27FC236}">
                <a16:creationId xmlns:a16="http://schemas.microsoft.com/office/drawing/2014/main" xmlns="" id="{99E7F8F6-FA7D-44E9-85E1-4B170BB33762}"/>
              </a:ext>
            </a:extLst>
          </p:cNvPr>
          <p:cNvPicPr/>
          <p:nvPr/>
        </p:nvPicPr>
        <p:blipFill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7618" y="200699"/>
            <a:ext cx="1149182" cy="1169314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Pladsholder til sidefod 3">
            <a:extLst>
              <a:ext uri="{FF2B5EF4-FFF2-40B4-BE49-F238E27FC236}">
                <a16:creationId xmlns:a16="http://schemas.microsoft.com/office/drawing/2014/main" xmlns="" id="{25024D72-3688-4578-B164-CADD15893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da-DK" dirty="0"/>
              <a:t>AID-ICU</a:t>
            </a:r>
          </a:p>
        </p:txBody>
      </p:sp>
      <p:pic>
        <p:nvPicPr>
          <p:cNvPr id="15" name="Billede 5">
            <a:extLst>
              <a:ext uri="{FF2B5EF4-FFF2-40B4-BE49-F238E27FC236}">
                <a16:creationId xmlns:a16="http://schemas.microsoft.com/office/drawing/2014/main" xmlns="" id="{ED369423-8527-4D6C-AE10-C2B9791DC09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311" y="6183204"/>
            <a:ext cx="1171996" cy="606169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ekstboks 1"/>
          <p:cNvSpPr txBox="1"/>
          <p:nvPr/>
        </p:nvSpPr>
        <p:spPr>
          <a:xfrm>
            <a:off x="1548155" y="5515048"/>
            <a:ext cx="6047687" cy="553998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a-DK" sz="2000" b="1" dirty="0" smtClean="0"/>
              <a:t>Der skelnes ikke mellem den faste medicin og pn. doser</a:t>
            </a:r>
            <a:endParaRPr lang="da-DK" sz="2000" b="1" dirty="0"/>
          </a:p>
        </p:txBody>
      </p:sp>
    </p:spTree>
    <p:extLst>
      <p:ext uri="{BB962C8B-B14F-4D97-AF65-F5344CB8AC3E}">
        <p14:creationId xmlns:p14="http://schemas.microsoft.com/office/powerpoint/2010/main" val="304973067"/>
      </p:ext>
    </p:extLst>
  </p:cSld>
  <p:clrMapOvr>
    <a:masterClrMapping/>
  </p:clrMapOvr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791</TotalTime>
  <Words>354</Words>
  <Application>Microsoft Office PowerPoint</Application>
  <PresentationFormat>Skærmshow (4:3)</PresentationFormat>
  <Paragraphs>144</Paragraphs>
  <Slides>15</Slides>
  <Notes>15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15</vt:i4>
      </vt:variant>
    </vt:vector>
  </HeadingPairs>
  <TitlesOfParts>
    <vt:vector size="18" baseType="lpstr">
      <vt:lpstr>Arial</vt:lpstr>
      <vt:lpstr>Calibri</vt:lpstr>
      <vt:lpstr>Kontortema</vt:lpstr>
      <vt:lpstr>Agents Intervening against Delirium in the Intensive Care Unit (AID-ICU) Forsøgsmedicin</vt:lpstr>
      <vt:lpstr>Medicinmodul</vt:lpstr>
      <vt:lpstr>Problem 1</vt:lpstr>
      <vt:lpstr>Tilgå www.cric.nu/aid-icu</vt:lpstr>
      <vt:lpstr>Log på medicinmodulet</vt:lpstr>
      <vt:lpstr>Hent forsøgsmedicin i medicinmodulet</vt:lpstr>
      <vt:lpstr>Hent forsøgsmedicin i medicinmodulet</vt:lpstr>
      <vt:lpstr>Hent forsøgsmedicin I medicinmodulet</vt:lpstr>
      <vt:lpstr>Bekræft</vt:lpstr>
      <vt:lpstr>Nummeret på den tildelte medicinpakke </vt:lpstr>
      <vt:lpstr>Problem 2</vt:lpstr>
      <vt:lpstr>Find tidligere tildelte medicinpakker</vt:lpstr>
      <vt:lpstr>Find tidligere tildelte medicinpakker</vt:lpstr>
      <vt:lpstr>Tryk ‘Add comment’ hvis der er problemer</vt:lpstr>
      <vt:lpstr>Opsummering</vt:lpstr>
    </vt:vector>
  </TitlesOfParts>
  <Company>Region Hovedstaden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Stress Ulcer Prophylaxis in the Intensive Care Unit (SUP-ICU) Screening and randomisation</dc:title>
  <dc:creator>Mette Krag</dc:creator>
  <cp:lastModifiedBy>Nina Christine Andersen-Ranberg</cp:lastModifiedBy>
  <cp:revision>49</cp:revision>
  <dcterms:created xsi:type="dcterms:W3CDTF">2015-07-29T13:26:08Z</dcterms:created>
  <dcterms:modified xsi:type="dcterms:W3CDTF">2019-04-12T10:43:43Z</dcterms:modified>
</cp:coreProperties>
</file>