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7" r:id="rId9"/>
    <p:sldId id="265" r:id="rId10"/>
    <p:sldId id="268" r:id="rId11"/>
    <p:sldId id="278" r:id="rId12"/>
    <p:sldId id="264" r:id="rId13"/>
    <p:sldId id="262" r:id="rId14"/>
    <p:sldId id="279" r:id="rId15"/>
    <p:sldId id="284" r:id="rId16"/>
    <p:sldId id="280" r:id="rId17"/>
    <p:sldId id="281" r:id="rId18"/>
    <p:sldId id="282" r:id="rId19"/>
    <p:sldId id="283" r:id="rId20"/>
    <p:sldId id="285" r:id="rId21"/>
    <p:sldId id="297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hristine Andersen-Ranberg" initials="NCA" lastIdx="2" clrIdx="0">
    <p:extLst>
      <p:ext uri="{19B8F6BF-5375-455C-9EA6-DF929625EA0E}">
        <p15:presenceInfo xmlns:p15="http://schemas.microsoft.com/office/powerpoint/2012/main" userId="S-1-5-21-2124253774-71482904-3017945337-132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B5BC7-6B73-1343-A95D-9FAD30023418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192175C-318B-904D-BD27-63E18C26D3B3}">
      <dgm:prSet phldrT="[Text]"/>
      <dgm:spPr/>
      <dgm:t>
        <a:bodyPr/>
        <a:lstStyle/>
        <a:p>
          <a:r>
            <a:rPr lang="en-US" dirty="0"/>
            <a:t>Systematic Review</a:t>
          </a:r>
        </a:p>
      </dgm:t>
    </dgm:pt>
    <dgm:pt modelId="{3FE00D58-8DFD-0545-AC42-9328201AD8C2}" type="parTrans" cxnId="{41A4C3EE-C230-F746-93D9-8AEF19DB3086}">
      <dgm:prSet/>
      <dgm:spPr/>
      <dgm:t>
        <a:bodyPr/>
        <a:lstStyle/>
        <a:p>
          <a:endParaRPr lang="en-US"/>
        </a:p>
      </dgm:t>
    </dgm:pt>
    <dgm:pt modelId="{63D8E8E4-63E8-AE4F-94E7-57D0FA79C2E0}" type="sibTrans" cxnId="{41A4C3EE-C230-F746-93D9-8AEF19DB3086}">
      <dgm:prSet/>
      <dgm:spPr/>
      <dgm:t>
        <a:bodyPr/>
        <a:lstStyle/>
        <a:p>
          <a:endParaRPr lang="en-US"/>
        </a:p>
      </dgm:t>
    </dgm:pt>
    <dgm:pt modelId="{BF8BA8D7-B48B-A448-83CF-4D49D1B7E7F0}">
      <dgm:prSet phldrT="[Text]"/>
      <dgm:spPr/>
      <dgm:t>
        <a:bodyPr/>
        <a:lstStyle/>
        <a:p>
          <a:r>
            <a:rPr lang="en-US" dirty="0"/>
            <a:t>Inception cohort study</a:t>
          </a:r>
        </a:p>
      </dgm:t>
    </dgm:pt>
    <dgm:pt modelId="{45071569-837D-A840-9968-07D2C9F4AE92}" type="parTrans" cxnId="{3F90EB67-58CB-BA42-9DE3-0F86DF00E14D}">
      <dgm:prSet/>
      <dgm:spPr/>
      <dgm:t>
        <a:bodyPr/>
        <a:lstStyle/>
        <a:p>
          <a:endParaRPr lang="en-US"/>
        </a:p>
      </dgm:t>
    </dgm:pt>
    <dgm:pt modelId="{37CC1280-5D4C-2449-ADD8-82271F059C0D}" type="sibTrans" cxnId="{3F90EB67-58CB-BA42-9DE3-0F86DF00E14D}">
      <dgm:prSet/>
      <dgm:spPr/>
      <dgm:t>
        <a:bodyPr/>
        <a:lstStyle/>
        <a:p>
          <a:endParaRPr lang="en-US"/>
        </a:p>
      </dgm:t>
    </dgm:pt>
    <dgm:pt modelId="{C69BC092-A670-CC49-AE04-7E0656ECDB3D}">
      <dgm:prSet phldrT="[Text]"/>
      <dgm:spPr/>
      <dgm:t>
        <a:bodyPr/>
        <a:lstStyle/>
        <a:p>
          <a:r>
            <a:rPr lang="en-US" dirty="0"/>
            <a:t>AID-ICU RCT</a:t>
          </a:r>
        </a:p>
        <a:p>
          <a:r>
            <a:rPr lang="en-US" dirty="0"/>
            <a:t>haloperidol vs. placebo</a:t>
          </a:r>
        </a:p>
      </dgm:t>
    </dgm:pt>
    <dgm:pt modelId="{1AEC445C-E364-314C-9D11-ACCF74C49A34}" type="parTrans" cxnId="{321694AB-9BCD-1B40-961B-1F3E467A4A17}">
      <dgm:prSet/>
      <dgm:spPr/>
      <dgm:t>
        <a:bodyPr/>
        <a:lstStyle/>
        <a:p>
          <a:endParaRPr lang="en-US"/>
        </a:p>
      </dgm:t>
    </dgm:pt>
    <dgm:pt modelId="{4F3C57B2-9588-CD44-BB58-0FF06C61029E}" type="sibTrans" cxnId="{321694AB-9BCD-1B40-961B-1F3E467A4A17}">
      <dgm:prSet/>
      <dgm:spPr/>
      <dgm:t>
        <a:bodyPr/>
        <a:lstStyle/>
        <a:p>
          <a:endParaRPr lang="en-US"/>
        </a:p>
      </dgm:t>
    </dgm:pt>
    <dgm:pt modelId="{6704F991-D359-B144-B5C4-B63C6F20DC5C}" type="pres">
      <dgm:prSet presAssocID="{C49B5BC7-6B73-1343-A95D-9FAD30023418}" presName="CompostProcess" presStyleCnt="0">
        <dgm:presLayoutVars>
          <dgm:dir/>
          <dgm:resizeHandles val="exact"/>
        </dgm:presLayoutVars>
      </dgm:prSet>
      <dgm:spPr/>
    </dgm:pt>
    <dgm:pt modelId="{5394B922-1D80-9347-A3D9-38B3921DCB18}" type="pres">
      <dgm:prSet presAssocID="{C49B5BC7-6B73-1343-A95D-9FAD30023418}" presName="arrow" presStyleLbl="bgShp" presStyleIdx="0" presStyleCnt="1"/>
      <dgm:spPr/>
    </dgm:pt>
    <dgm:pt modelId="{688623DB-DC50-1947-B5C6-D4E9F6D4C131}" type="pres">
      <dgm:prSet presAssocID="{C49B5BC7-6B73-1343-A95D-9FAD30023418}" presName="linearProcess" presStyleCnt="0"/>
      <dgm:spPr/>
    </dgm:pt>
    <dgm:pt modelId="{7C4BAF46-8E03-2140-8A38-2FC84CEBA945}" type="pres">
      <dgm:prSet presAssocID="{6192175C-318B-904D-BD27-63E18C26D3B3}" presName="textNode" presStyleLbl="node1" presStyleIdx="0" presStyleCnt="3">
        <dgm:presLayoutVars>
          <dgm:bulletEnabled val="1"/>
        </dgm:presLayoutVars>
      </dgm:prSet>
      <dgm:spPr/>
    </dgm:pt>
    <dgm:pt modelId="{CD878278-79AC-3B4D-9CCC-AA79F43018D7}" type="pres">
      <dgm:prSet presAssocID="{63D8E8E4-63E8-AE4F-94E7-57D0FA79C2E0}" presName="sibTrans" presStyleCnt="0"/>
      <dgm:spPr/>
    </dgm:pt>
    <dgm:pt modelId="{D8B70DCC-436F-4D4F-939E-F10FBA52BF89}" type="pres">
      <dgm:prSet presAssocID="{BF8BA8D7-B48B-A448-83CF-4D49D1B7E7F0}" presName="textNode" presStyleLbl="node1" presStyleIdx="1" presStyleCnt="3">
        <dgm:presLayoutVars>
          <dgm:bulletEnabled val="1"/>
        </dgm:presLayoutVars>
      </dgm:prSet>
      <dgm:spPr/>
    </dgm:pt>
    <dgm:pt modelId="{BDAAB67E-10CA-8A4D-AD0A-3E16BC3825E6}" type="pres">
      <dgm:prSet presAssocID="{37CC1280-5D4C-2449-ADD8-82271F059C0D}" presName="sibTrans" presStyleCnt="0"/>
      <dgm:spPr/>
    </dgm:pt>
    <dgm:pt modelId="{DFEE213B-C55A-1E4A-B29C-839D54733AAA}" type="pres">
      <dgm:prSet presAssocID="{C69BC092-A670-CC49-AE04-7E0656ECDB3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4F56216-142D-4054-842C-B88990319D3A}" type="presOf" srcId="{BF8BA8D7-B48B-A448-83CF-4D49D1B7E7F0}" destId="{D8B70DCC-436F-4D4F-939E-F10FBA52BF89}" srcOrd="0" destOrd="0" presId="urn:microsoft.com/office/officeart/2005/8/layout/hProcess9"/>
    <dgm:cxn modelId="{3F90EB67-58CB-BA42-9DE3-0F86DF00E14D}" srcId="{C49B5BC7-6B73-1343-A95D-9FAD30023418}" destId="{BF8BA8D7-B48B-A448-83CF-4D49D1B7E7F0}" srcOrd="1" destOrd="0" parTransId="{45071569-837D-A840-9968-07D2C9F4AE92}" sibTransId="{37CC1280-5D4C-2449-ADD8-82271F059C0D}"/>
    <dgm:cxn modelId="{67A78B8E-5CFB-4D59-BBF4-0059B4F3F7ED}" type="presOf" srcId="{C69BC092-A670-CC49-AE04-7E0656ECDB3D}" destId="{DFEE213B-C55A-1E4A-B29C-839D54733AAA}" srcOrd="0" destOrd="0" presId="urn:microsoft.com/office/officeart/2005/8/layout/hProcess9"/>
    <dgm:cxn modelId="{13B94498-2010-4B3B-9328-398784E7E815}" type="presOf" srcId="{6192175C-318B-904D-BD27-63E18C26D3B3}" destId="{7C4BAF46-8E03-2140-8A38-2FC84CEBA945}" srcOrd="0" destOrd="0" presId="urn:microsoft.com/office/officeart/2005/8/layout/hProcess9"/>
    <dgm:cxn modelId="{B2330F9B-A890-4902-85D8-2CC0B4C65832}" type="presOf" srcId="{C49B5BC7-6B73-1343-A95D-9FAD30023418}" destId="{6704F991-D359-B144-B5C4-B63C6F20DC5C}" srcOrd="0" destOrd="0" presId="urn:microsoft.com/office/officeart/2005/8/layout/hProcess9"/>
    <dgm:cxn modelId="{321694AB-9BCD-1B40-961B-1F3E467A4A17}" srcId="{C49B5BC7-6B73-1343-A95D-9FAD30023418}" destId="{C69BC092-A670-CC49-AE04-7E0656ECDB3D}" srcOrd="2" destOrd="0" parTransId="{1AEC445C-E364-314C-9D11-ACCF74C49A34}" sibTransId="{4F3C57B2-9588-CD44-BB58-0FF06C61029E}"/>
    <dgm:cxn modelId="{41A4C3EE-C230-F746-93D9-8AEF19DB3086}" srcId="{C49B5BC7-6B73-1343-A95D-9FAD30023418}" destId="{6192175C-318B-904D-BD27-63E18C26D3B3}" srcOrd="0" destOrd="0" parTransId="{3FE00D58-8DFD-0545-AC42-9328201AD8C2}" sibTransId="{63D8E8E4-63E8-AE4F-94E7-57D0FA79C2E0}"/>
    <dgm:cxn modelId="{297C99C4-7914-457D-B9D5-172190118C94}" type="presParOf" srcId="{6704F991-D359-B144-B5C4-B63C6F20DC5C}" destId="{5394B922-1D80-9347-A3D9-38B3921DCB18}" srcOrd="0" destOrd="0" presId="urn:microsoft.com/office/officeart/2005/8/layout/hProcess9"/>
    <dgm:cxn modelId="{53CA3A7C-E9BD-430E-84EC-0E28ACA22BB1}" type="presParOf" srcId="{6704F991-D359-B144-B5C4-B63C6F20DC5C}" destId="{688623DB-DC50-1947-B5C6-D4E9F6D4C131}" srcOrd="1" destOrd="0" presId="urn:microsoft.com/office/officeart/2005/8/layout/hProcess9"/>
    <dgm:cxn modelId="{D724C28C-90F7-40B7-B06A-D66C186B66F1}" type="presParOf" srcId="{688623DB-DC50-1947-B5C6-D4E9F6D4C131}" destId="{7C4BAF46-8E03-2140-8A38-2FC84CEBA945}" srcOrd="0" destOrd="0" presId="urn:microsoft.com/office/officeart/2005/8/layout/hProcess9"/>
    <dgm:cxn modelId="{EDAC8C9A-BD2E-405E-A59A-5CAFE9C6F82B}" type="presParOf" srcId="{688623DB-DC50-1947-B5C6-D4E9F6D4C131}" destId="{CD878278-79AC-3B4D-9CCC-AA79F43018D7}" srcOrd="1" destOrd="0" presId="urn:microsoft.com/office/officeart/2005/8/layout/hProcess9"/>
    <dgm:cxn modelId="{F48F8C4A-35A6-4E35-8040-107EAFDE689A}" type="presParOf" srcId="{688623DB-DC50-1947-B5C6-D4E9F6D4C131}" destId="{D8B70DCC-436F-4D4F-939E-F10FBA52BF89}" srcOrd="2" destOrd="0" presId="urn:microsoft.com/office/officeart/2005/8/layout/hProcess9"/>
    <dgm:cxn modelId="{FAD29DC2-B409-4304-86A4-6AC4222F33DC}" type="presParOf" srcId="{688623DB-DC50-1947-B5C6-D4E9F6D4C131}" destId="{BDAAB67E-10CA-8A4D-AD0A-3E16BC3825E6}" srcOrd="3" destOrd="0" presId="urn:microsoft.com/office/officeart/2005/8/layout/hProcess9"/>
    <dgm:cxn modelId="{81DF26FD-5E96-4124-B49C-F8E3FBF87252}" type="presParOf" srcId="{688623DB-DC50-1947-B5C6-D4E9F6D4C131}" destId="{DFEE213B-C55A-1E4A-B29C-839D54733A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B922-1D80-9347-A3D9-38B3921DCB18}">
      <dsp:nvSpPr>
        <dsp:cNvPr id="0" name=""/>
        <dsp:cNvSpPr/>
      </dsp:nvSpPr>
      <dsp:spPr>
        <a:xfrm>
          <a:off x="752474" y="0"/>
          <a:ext cx="8528050" cy="50376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4BAF46-8E03-2140-8A38-2FC84CEBA945}">
      <dsp:nvSpPr>
        <dsp:cNvPr id="0" name=""/>
        <dsp:cNvSpPr/>
      </dsp:nvSpPr>
      <dsp:spPr>
        <a:xfrm>
          <a:off x="311081" y="1511299"/>
          <a:ext cx="3009900" cy="20150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Systematic Review</a:t>
          </a:r>
        </a:p>
      </dsp:txBody>
      <dsp:txXfrm>
        <a:off x="409448" y="1609666"/>
        <a:ext cx="2813166" cy="1818332"/>
      </dsp:txXfrm>
    </dsp:sp>
    <dsp:sp modelId="{D8B70DCC-436F-4D4F-939E-F10FBA52BF89}">
      <dsp:nvSpPr>
        <dsp:cNvPr id="0" name=""/>
        <dsp:cNvSpPr/>
      </dsp:nvSpPr>
      <dsp:spPr>
        <a:xfrm>
          <a:off x="3511550" y="1511299"/>
          <a:ext cx="3009900" cy="20150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Inception cohort study</a:t>
          </a:r>
        </a:p>
      </dsp:txBody>
      <dsp:txXfrm>
        <a:off x="3609917" y="1609666"/>
        <a:ext cx="2813166" cy="1818332"/>
      </dsp:txXfrm>
    </dsp:sp>
    <dsp:sp modelId="{DFEE213B-C55A-1E4A-B29C-839D54733AAA}">
      <dsp:nvSpPr>
        <dsp:cNvPr id="0" name=""/>
        <dsp:cNvSpPr/>
      </dsp:nvSpPr>
      <dsp:spPr>
        <a:xfrm>
          <a:off x="6712018" y="1511299"/>
          <a:ext cx="3009900" cy="20150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AID-ICU RCT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haloperidol vs. placebo</a:t>
          </a:r>
        </a:p>
      </dsp:txBody>
      <dsp:txXfrm>
        <a:off x="6810385" y="1609666"/>
        <a:ext cx="2813166" cy="1818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4BB98-4684-45F5-BB0E-ED900309B95C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56DF-EFD2-4155-AD48-41B394760B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4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56DF-EFD2-4155-AD48-41B394760BB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2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2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88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6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7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85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067DDD-FC0E-44F9-8BD8-032743811A05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FD8179-158E-41CA-87B7-E4BFDAC94F17}" type="slidenum">
              <a:rPr lang="da-DK" smtClean="0"/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aid-icu" TargetMode="External"/><Relationship Id="rId5" Type="http://schemas.openxmlformats.org/officeDocument/2006/relationships/hyperlink" Target="mailto:aid-icu@cric.n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cid:6F4DC5A4-6DDC-49C5-976B-1E06D7A9B7A4@cs.au.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id-icu@cric.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cid:6F4DC5A4-6DDC-49C5-976B-1E06D7A9B7A4@cs.au.d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hot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hot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6F4DC5A4-6DDC-49C5-976B-1E06D7A9B7A4@cs.au.d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cid:6F4DC5A4-6DDC-49C5-976B-1E06D7A9B7A4@cs.au.d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AID-ICU" TargetMode="External"/><Relationship Id="rId2" Type="http://schemas.openxmlformats.org/officeDocument/2006/relationships/hyperlink" Target="mailto:AID-ICU@CRIC.N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6F4DC5A4-6DDC-49C5-976B-1E06D7A9B7A4@cs.au.d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cid:6F4DC5A4-6DDC-49C5-976B-1E06D7A9B7A4@cs.a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cid:6F4DC5A4-6DDC-49C5-976B-1E06D7A9B7A4@cs.au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5" y="847465"/>
            <a:ext cx="1816442" cy="17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593120" y="2866768"/>
            <a:ext cx="1091102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dirty="0"/>
              <a:t>Agents </a:t>
            </a:r>
            <a:r>
              <a:rPr lang="da-DK" sz="2800" b="1" dirty="0" err="1"/>
              <a:t>Intervening</a:t>
            </a:r>
            <a:r>
              <a:rPr lang="da-DK" sz="2800" b="1" dirty="0"/>
              <a:t> </a:t>
            </a:r>
            <a:r>
              <a:rPr lang="da-DK" sz="2800" b="1" dirty="0" err="1"/>
              <a:t>against</a:t>
            </a:r>
            <a:r>
              <a:rPr lang="da-DK" sz="2800" b="1" dirty="0"/>
              <a:t> Delirium in the Intensive Care Unit (AID-ICU)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235676" y="4510216"/>
            <a:ext cx="994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Nina Christine Andersen-Ranberg and Stine Estrup (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coordinating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investigators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Lone Musaeus Poulsen (sponsor)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Department of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Anaesthesiology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and Intensive Care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Medicine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Zealand University Hospital,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Koege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aid-icu@cric.nu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www.cric.nu/aid-icu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89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Methods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Design: Investigator-initiated, randomised multicentre placebo-controlled clinical trial with blinding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Setting: approx. 25 ICUs in Europe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Population: Adult ICU patients with diagnosed delirium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Start 2018 March, Zealand University Hospital </a:t>
            </a:r>
            <a:r>
              <a:rPr lang="en-GB" sz="2400" dirty="0" err="1"/>
              <a:t>Køge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79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2390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/>
          <p:cNvSpPr txBox="1"/>
          <p:nvPr/>
        </p:nvSpPr>
        <p:spPr>
          <a:xfrm>
            <a:off x="3780692" y="2303581"/>
            <a:ext cx="397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1000 patients </a:t>
            </a:r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3780692" y="3256085"/>
            <a:ext cx="1846386" cy="1078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5627078" y="3256085"/>
            <a:ext cx="1943099" cy="1140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972250" y="34311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Intervention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812695" y="34311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Control 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793629" y="4509653"/>
            <a:ext cx="3683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err="1"/>
              <a:t>Haloperidol</a:t>
            </a:r>
            <a:r>
              <a:rPr lang="da-DK" sz="2400" b="1" dirty="0"/>
              <a:t> 2.5mg x 3 </a:t>
            </a:r>
            <a:r>
              <a:rPr lang="da-DK" sz="2400" b="1" dirty="0" err="1"/>
              <a:t>daily</a:t>
            </a:r>
            <a:r>
              <a:rPr lang="da-DK" sz="2400" b="1" dirty="0"/>
              <a:t> 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721718" y="4536389"/>
            <a:ext cx="33179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Placebo: </a:t>
            </a:r>
            <a:r>
              <a:rPr lang="da-DK" sz="2400" b="1" dirty="0" err="1"/>
              <a:t>isotonic</a:t>
            </a:r>
            <a:r>
              <a:rPr lang="da-DK" sz="2400" b="1" dirty="0"/>
              <a:t> saline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1565031" y="5284177"/>
            <a:ext cx="868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Primary outcome: Days alive out of the hospital within 90 days</a:t>
            </a:r>
          </a:p>
        </p:txBody>
      </p:sp>
    </p:spTree>
    <p:extLst>
      <p:ext uri="{BB962C8B-B14F-4D97-AF65-F5344CB8AC3E}">
        <p14:creationId xmlns:p14="http://schemas.microsoft.com/office/powerpoint/2010/main" val="165971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483593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3600BFA3-28BA-4E63-8456-438159C80602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2390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52" y="0"/>
            <a:ext cx="8175263" cy="61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Contacts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/>
              <a:t>Coordinating Investigators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Nina Christine Andersen-Ranberg, 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Stine Estrup, 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Department of Anaesthesiology and Intensive Care Medicine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Zealand University Hospital, </a:t>
            </a:r>
            <a:r>
              <a:rPr lang="en-GB" sz="1800" dirty="0" err="1"/>
              <a:t>Koege</a:t>
            </a:r>
            <a:r>
              <a:rPr lang="en-GB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Phone: +45 9357 7750 (available 24/7)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Email: </a:t>
            </a:r>
            <a:r>
              <a:rPr lang="en-GB" sz="1800" dirty="0">
                <a:hlinkClick r:id="rId2"/>
              </a:rPr>
              <a:t>aid-icu@cric.nu</a:t>
            </a: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/>
              <a:t>Sponsor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Lone Musaeus Poulsen, MD, Head of ICU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Department of Anaesthesiology and Intensive Care Medicine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Zealand University Hospital, </a:t>
            </a:r>
            <a:r>
              <a:rPr lang="en-GB" sz="1800" dirty="0" err="1"/>
              <a:t>Koege</a:t>
            </a:r>
            <a:r>
              <a:rPr lang="en-GB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Phone: +45 4732 6451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Email: lmp@regionsjaelland.dk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6216163" y="3423562"/>
            <a:ext cx="52900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www.cric.nu/aid-icu</a:t>
            </a:r>
          </a:p>
        </p:txBody>
      </p:sp>
    </p:spTree>
    <p:extLst>
      <p:ext uri="{BB962C8B-B14F-4D97-AF65-F5344CB8AC3E}">
        <p14:creationId xmlns:p14="http://schemas.microsoft.com/office/powerpoint/2010/main" val="23904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258973"/>
            <a:ext cx="10058400" cy="1741528"/>
          </a:xfrm>
        </p:spPr>
        <p:txBody>
          <a:bodyPr>
            <a:normAutofit/>
          </a:bodyPr>
          <a:lstStyle/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Acute (unplanned) admission to the ICU</a:t>
            </a:r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Aged 18 years or above</a:t>
            </a:r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Diagnosed delirium with validated screening tool (CAM-ICU, ICDSC)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2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 criteria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065542"/>
            <a:ext cx="10148516" cy="409532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Contraindications to haloperidol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Habitual treatment with any antipsychotic medication or treatment with antipsychotics in the ICU prior to inclusion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Permanently incompetent (e.g. dementia, mental retardation)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Delirium assessment non-applicable (language barriers, blind, deaf)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Withdrawal from active therapy or brain death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Fertile women (&lt;50 years) with positive urine </a:t>
            </a:r>
            <a:r>
              <a:rPr lang="en-GB" sz="2400" dirty="0" err="1"/>
              <a:t>hCG</a:t>
            </a:r>
            <a:r>
              <a:rPr lang="en-GB" sz="2400" dirty="0"/>
              <a:t> or plasma </a:t>
            </a:r>
            <a:r>
              <a:rPr lang="en-GB" sz="2400" dirty="0" err="1"/>
              <a:t>hCG</a:t>
            </a:r>
            <a:endParaRPr lang="en-GB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Patients under coercive measures by regulatory authorities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Patients with alcohol induced delirium (delirium tremens)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Consent unobtainable according to national regulations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95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screening is essential!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123972"/>
            <a:ext cx="10058400" cy="3063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Screening for delirium twice daily should be implemented as standard care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1 time during the morning shift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1 time during the evening shift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Screen with validated screening tool </a:t>
            </a:r>
            <a:r>
              <a:rPr lang="en-GB" sz="2400" dirty="0">
                <a:sym typeface="Wingdings" panose="05000000000000000000" pitchFamily="2" charset="2"/>
              </a:rPr>
              <a:t> CAM-ICU or ICDSC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ym typeface="Wingdings" panose="05000000000000000000" pitchFamily="2" charset="2"/>
              </a:rPr>
              <a:t> When a patient is diagnosed with delirium  check if the patient comply with inclusion criteria.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8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CAM-ICU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7875" r="35162" b="8963"/>
          <a:stretch/>
        </p:blipFill>
        <p:spPr bwMode="auto">
          <a:xfrm>
            <a:off x="1143001" y="1914185"/>
            <a:ext cx="4890923" cy="441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16934" r="30026" b="7324"/>
          <a:stretch/>
        </p:blipFill>
        <p:spPr bwMode="auto">
          <a:xfrm>
            <a:off x="6033924" y="1913262"/>
            <a:ext cx="4892400" cy="441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85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ICDSC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337DD6A-7C8B-433E-A8F2-2A02FB40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95" y="1780870"/>
            <a:ext cx="5417143" cy="302571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338" y="1962237"/>
            <a:ext cx="5391428" cy="438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338" y="1798727"/>
            <a:ext cx="5417143" cy="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for participation in AID-ICU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35736" y="2123972"/>
            <a:ext cx="10262382" cy="30634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When patient is diagnosed with delirium </a:t>
            </a:r>
            <a:r>
              <a:rPr lang="en-GB" sz="2400" b="1" dirty="0">
                <a:sym typeface="Wingdings" panose="05000000000000000000" pitchFamily="2" charset="2"/>
              </a:rPr>
              <a:t> please check other inclusion criteria</a:t>
            </a:r>
          </a:p>
          <a:p>
            <a:pPr marL="0" indent="0" algn="ctr">
              <a:buNone/>
            </a:pPr>
            <a:r>
              <a:rPr lang="en-GB" sz="2400" b="1" dirty="0">
                <a:sym typeface="Wingdings" panose="05000000000000000000" pitchFamily="2" charset="2"/>
              </a:rPr>
              <a:t>If the patient fulfils all inclusion criteria, go to</a:t>
            </a:r>
          </a:p>
          <a:p>
            <a:pPr marL="0" indent="0" algn="ctr">
              <a:buNone/>
            </a:pPr>
            <a:endParaRPr lang="en-GB" sz="24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3600" b="1" dirty="0">
                <a:sym typeface="Wingdings" panose="05000000000000000000" pitchFamily="2" charset="2"/>
                <a:hlinkClick r:id="rId2"/>
              </a:rPr>
              <a:t>www.cric.nu/aid-icu</a:t>
            </a:r>
            <a:r>
              <a:rPr lang="en-GB" sz="3600" b="1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endParaRPr lang="en-GB" sz="24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2400" b="1" dirty="0">
                <a:sym typeface="Wingdings" panose="05000000000000000000" pitchFamily="2" charset="2"/>
              </a:rPr>
              <a:t>Where you can access the electronic CRF (</a:t>
            </a:r>
            <a:r>
              <a:rPr lang="en-GB" sz="2400" b="1" dirty="0" err="1">
                <a:sym typeface="Wingdings" panose="05000000000000000000" pitchFamily="2" charset="2"/>
              </a:rPr>
              <a:t>eCRF</a:t>
            </a:r>
            <a:r>
              <a:rPr lang="en-GB" sz="2400" b="1" dirty="0">
                <a:sym typeface="Wingdings" panose="05000000000000000000" pitchFamily="2" charset="2"/>
              </a:rPr>
              <a:t>) with your personal username and password.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r="15957" b="2949"/>
          <a:stretch/>
        </p:blipFill>
        <p:spPr>
          <a:xfrm>
            <a:off x="2107096" y="139149"/>
            <a:ext cx="7156174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Delirium in the Intensive Care Unit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Critically ill patients are at risk of developing delirium during ICU stay</a:t>
            </a:r>
            <a:br>
              <a:rPr lang="en-GB" sz="2400" dirty="0"/>
            </a:br>
            <a:r>
              <a:rPr lang="en-GB" sz="2400" dirty="0"/>
              <a:t>incidence: 32-84%</a:t>
            </a:r>
            <a:r>
              <a:rPr lang="en-GB" sz="2400" baseline="30000" dirty="0"/>
              <a:t>1,2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Delirium is associated with: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Increased morbidity</a:t>
            </a:r>
            <a:r>
              <a:rPr lang="en-GB" sz="2400" baseline="30000" dirty="0"/>
              <a:t>3,4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Increased days on mechanical ventilation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Longer hospital admittances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Long-term cognitive impairment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Long-term disability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Higher cost of care</a:t>
            </a:r>
          </a:p>
          <a:p>
            <a:pPr marL="566928" lvl="3" indent="0">
              <a:buNone/>
            </a:pPr>
            <a:r>
              <a:rPr lang="en-GB" sz="2400" dirty="0"/>
              <a:t>And is an independent predictor of mortality</a:t>
            </a:r>
            <a:r>
              <a:rPr lang="en-GB" sz="2400" baseline="30000" dirty="0"/>
              <a:t>5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7265724" y="3857414"/>
            <a:ext cx="35663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Delirium is expensive to the individual and society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5235" y="5683816"/>
            <a:ext cx="689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1) </a:t>
            </a:r>
            <a:r>
              <a:rPr lang="en-GB" sz="800" dirty="0" err="1"/>
              <a:t>Salluh</a:t>
            </a:r>
            <a:r>
              <a:rPr lang="en-GB" sz="800" dirty="0"/>
              <a:t>, J.I., et al., </a:t>
            </a:r>
            <a:r>
              <a:rPr lang="en-GB" sz="800" i="1" dirty="0"/>
              <a:t>Outcome of delirium in critically ill patients: systematic review and meta-analysis.</a:t>
            </a:r>
            <a:r>
              <a:rPr lang="en-GB" sz="800" dirty="0"/>
              <a:t> BMJ, 2015. </a:t>
            </a:r>
            <a:r>
              <a:rPr lang="en-GB" sz="800" b="1" dirty="0"/>
              <a:t>350</a:t>
            </a:r>
            <a:r>
              <a:rPr lang="en-GB" sz="800" dirty="0"/>
              <a:t>: p. h2538.</a:t>
            </a:r>
            <a:endParaRPr lang="da-DK" sz="800" dirty="0"/>
          </a:p>
          <a:p>
            <a:r>
              <a:rPr lang="en-GB" sz="800" dirty="0"/>
              <a:t>2) Brummel, N.E., et al., </a:t>
            </a:r>
            <a:r>
              <a:rPr lang="en-GB" sz="800" i="1" dirty="0"/>
              <a:t>Delirium in the ICU and subsequent long-term disability among survivors of mechanical ventilation.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2014. </a:t>
            </a:r>
            <a:r>
              <a:rPr lang="en-GB" sz="800" b="1" dirty="0"/>
              <a:t>42</a:t>
            </a:r>
            <a:r>
              <a:rPr lang="en-GB" sz="800" dirty="0"/>
              <a:t>(2): p. 369-77.</a:t>
            </a:r>
          </a:p>
          <a:p>
            <a:r>
              <a:rPr lang="en-GB" sz="800" dirty="0"/>
              <a:t>3) </a:t>
            </a:r>
            <a:r>
              <a:rPr lang="en-GB" sz="800" dirty="0" err="1"/>
              <a:t>Pandharipande</a:t>
            </a:r>
            <a:r>
              <a:rPr lang="en-GB" sz="800" dirty="0"/>
              <a:t>, P.P., et al., </a:t>
            </a:r>
            <a:r>
              <a:rPr lang="en-GB" sz="800" i="1" dirty="0"/>
              <a:t>Long-term cognitive impairment after critical illness.</a:t>
            </a:r>
            <a:r>
              <a:rPr lang="en-GB" sz="800" dirty="0"/>
              <a:t> N </a:t>
            </a:r>
            <a:r>
              <a:rPr lang="en-GB" sz="800" dirty="0" err="1"/>
              <a:t>Engl</a:t>
            </a:r>
            <a:r>
              <a:rPr lang="en-GB" sz="800" dirty="0"/>
              <a:t> J Med, 2013. </a:t>
            </a:r>
            <a:r>
              <a:rPr lang="en-GB" sz="800" b="1" dirty="0"/>
              <a:t>369</a:t>
            </a:r>
            <a:r>
              <a:rPr lang="en-GB" sz="800" dirty="0"/>
              <a:t>(14): p. 1306-16.</a:t>
            </a:r>
            <a:endParaRPr lang="da-DK" sz="800" dirty="0"/>
          </a:p>
          <a:p>
            <a:r>
              <a:rPr lang="en-GB" sz="800" dirty="0"/>
              <a:t>4) </a:t>
            </a:r>
            <a:r>
              <a:rPr lang="en-GB" sz="800" dirty="0" err="1"/>
              <a:t>Lat</a:t>
            </a:r>
            <a:r>
              <a:rPr lang="en-GB" sz="800" dirty="0"/>
              <a:t>, I., et al., </a:t>
            </a:r>
            <a:r>
              <a:rPr lang="en-GB" sz="800" i="1" dirty="0"/>
              <a:t>The impact of delirium on clinical outcomes in mechanically ventilated surgical and trauma patients.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2009. </a:t>
            </a:r>
            <a:r>
              <a:rPr lang="en-GB" sz="800" b="1" dirty="0"/>
              <a:t>37</a:t>
            </a:r>
            <a:r>
              <a:rPr lang="en-GB" sz="800" dirty="0"/>
              <a:t>(6): p. 1898-905.</a:t>
            </a:r>
            <a:endParaRPr lang="da-DK" sz="800" dirty="0"/>
          </a:p>
          <a:p>
            <a:r>
              <a:rPr lang="da-DK" sz="800" dirty="0"/>
              <a:t>5) </a:t>
            </a:r>
            <a:r>
              <a:rPr lang="en-GB" sz="800" dirty="0"/>
              <a:t>Ely, E.W., et al., </a:t>
            </a:r>
            <a:r>
              <a:rPr lang="en-GB" sz="800" i="1" dirty="0"/>
              <a:t>Delirium as a predictor of mortality in mechanically ventilated patients in the intensive care unit.</a:t>
            </a:r>
            <a:r>
              <a:rPr lang="en-GB" sz="800" dirty="0"/>
              <a:t> JAMA, 2004. </a:t>
            </a:r>
            <a:r>
              <a:rPr lang="en-GB" sz="800" b="1" dirty="0"/>
              <a:t>291</a:t>
            </a:r>
            <a:r>
              <a:rPr lang="en-GB" sz="800" dirty="0"/>
              <a:t>(14): p. 1753-62.</a:t>
            </a:r>
            <a:endParaRPr lang="da-DK" sz="800" dirty="0"/>
          </a:p>
          <a:p>
            <a:endParaRPr lang="da-DK" sz="8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88834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- primary trial guardian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123972"/>
            <a:ext cx="10058400" cy="3341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u="sng" dirty="0"/>
              <a:t>ALWAYS </a:t>
            </a:r>
            <a:r>
              <a:rPr lang="en-GB" sz="2200" dirty="0"/>
              <a:t>REMEMBER TO OBTAIN CONSENT FROM THE PRIMARY TRIAL GUARDIAN (‘FØRSTE FORSØGSVÆRGE’) </a:t>
            </a:r>
            <a:r>
              <a:rPr lang="en-GB" sz="2200" u="sng" dirty="0"/>
              <a:t>BEFORE</a:t>
            </a:r>
            <a:r>
              <a:rPr lang="en-GB" sz="2200" dirty="0"/>
              <a:t> RANDOMISATION.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sym typeface="Wingdings" panose="05000000000000000000" pitchFamily="2" charset="2"/>
              </a:rPr>
              <a:t> Can initially be oral consent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sym typeface="Wingdings" panose="05000000000000000000" pitchFamily="2" charset="2"/>
              </a:rPr>
              <a:t> State the full name of the primary trial guardian in the patient’s medical journal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sym typeface="Wingdings" panose="05000000000000000000" pitchFamily="2" charset="2"/>
              </a:rPr>
              <a:t> Informed consent should be obtained as soon as possible from the patient’s next of kin and the second trial guardian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1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kstfelt 32"/>
          <p:cNvSpPr txBox="1"/>
          <p:nvPr/>
        </p:nvSpPr>
        <p:spPr>
          <a:xfrm>
            <a:off x="9266757" y="4750539"/>
            <a:ext cx="21944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Placebo: NaCl 0.5 ml  x 3</a:t>
            </a:r>
          </a:p>
        </p:txBody>
      </p:sp>
      <p:sp>
        <p:nvSpPr>
          <p:cNvPr id="41" name="Nedadgående pil 40"/>
          <p:cNvSpPr/>
          <p:nvPr/>
        </p:nvSpPr>
        <p:spPr>
          <a:xfrm>
            <a:off x="4605104" y="3004689"/>
            <a:ext cx="2402822" cy="888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6"/>
          <p:cNvCxnSpPr/>
          <p:nvPr/>
        </p:nvCxnSpPr>
        <p:spPr>
          <a:xfrm flipV="1">
            <a:off x="1841547" y="2567881"/>
            <a:ext cx="3491075" cy="1"/>
          </a:xfrm>
          <a:prstGeom prst="straightConnector1">
            <a:avLst/>
          </a:prstGeom>
          <a:ln w="317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Interventions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559197" y="2262797"/>
            <a:ext cx="131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Acute ICU admittance </a:t>
            </a:r>
          </a:p>
        </p:txBody>
      </p:sp>
      <p:sp>
        <p:nvSpPr>
          <p:cNvPr id="9" name="Tekstfelt 20"/>
          <p:cNvSpPr txBox="1"/>
          <p:nvPr/>
        </p:nvSpPr>
        <p:spPr>
          <a:xfrm>
            <a:off x="1885978" y="2401296"/>
            <a:ext cx="294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Delirium screening x 2 </a:t>
            </a:r>
            <a:r>
              <a:rPr lang="da-DK" dirty="0" err="1"/>
              <a:t>daily</a:t>
            </a:r>
            <a:endParaRPr lang="da-DK" dirty="0"/>
          </a:p>
        </p:txBody>
      </p:sp>
      <p:cxnSp>
        <p:nvCxnSpPr>
          <p:cNvPr id="12" name="Lige pilforbindelse 27"/>
          <p:cNvCxnSpPr/>
          <p:nvPr/>
        </p:nvCxnSpPr>
        <p:spPr>
          <a:xfrm>
            <a:off x="8050730" y="4500107"/>
            <a:ext cx="698415" cy="604842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5"/>
          <p:cNvSpPr txBox="1"/>
          <p:nvPr/>
        </p:nvSpPr>
        <p:spPr>
          <a:xfrm>
            <a:off x="5277198" y="2257690"/>
            <a:ext cx="125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Positive for delirium</a:t>
            </a:r>
          </a:p>
        </p:txBody>
      </p:sp>
      <p:sp>
        <p:nvSpPr>
          <p:cNvPr id="23" name="Tekstfelt 23"/>
          <p:cNvSpPr txBox="1"/>
          <p:nvPr/>
        </p:nvSpPr>
        <p:spPr>
          <a:xfrm>
            <a:off x="7264352" y="4130774"/>
            <a:ext cx="173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Randomisation</a:t>
            </a:r>
            <a:endParaRPr lang="da-DK" dirty="0"/>
          </a:p>
        </p:txBody>
      </p:sp>
      <p:sp>
        <p:nvSpPr>
          <p:cNvPr id="31" name="Tekstfelt 19"/>
          <p:cNvSpPr txBox="1"/>
          <p:nvPr/>
        </p:nvSpPr>
        <p:spPr>
          <a:xfrm>
            <a:off x="5202027" y="3156601"/>
            <a:ext cx="127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Screening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9266758" y="3132999"/>
            <a:ext cx="21944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H</a:t>
            </a:r>
            <a:r>
              <a:rPr lang="en-US" sz="2000" dirty="0"/>
              <a:t>a</a:t>
            </a:r>
            <a:r>
              <a:rPr lang="da-DK" sz="2000" dirty="0" err="1"/>
              <a:t>loperidol</a:t>
            </a:r>
            <a:r>
              <a:rPr lang="da-DK" sz="2000" dirty="0"/>
              <a:t> 2.5 mg (0.5ml) x 3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262802" y="5237540"/>
            <a:ext cx="29375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P.n. haloperidol/placebo to a total of 20 mg daily</a:t>
            </a:r>
          </a:p>
          <a:p>
            <a:r>
              <a:rPr lang="en-US" dirty="0"/>
              <a:t>(5 additional administrations)</a:t>
            </a:r>
          </a:p>
        </p:txBody>
      </p:sp>
      <p:sp>
        <p:nvSpPr>
          <p:cNvPr id="42" name="Tekstfelt 15"/>
          <p:cNvSpPr txBox="1"/>
          <p:nvPr/>
        </p:nvSpPr>
        <p:spPr>
          <a:xfrm>
            <a:off x="4898582" y="3994140"/>
            <a:ext cx="181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meet</a:t>
            </a:r>
            <a:r>
              <a:rPr lang="da-DK" dirty="0"/>
              <a:t> </a:t>
            </a:r>
            <a:r>
              <a:rPr lang="da-DK" dirty="0" err="1"/>
              <a:t>exclusion</a:t>
            </a:r>
            <a:r>
              <a:rPr lang="da-DK" dirty="0"/>
              <a:t> </a:t>
            </a:r>
            <a:r>
              <a:rPr lang="da-DK" dirty="0" err="1"/>
              <a:t>criteria</a:t>
            </a:r>
            <a:r>
              <a:rPr lang="da-DK" dirty="0"/>
              <a:t> </a:t>
            </a:r>
          </a:p>
        </p:txBody>
      </p:sp>
      <p:sp>
        <p:nvSpPr>
          <p:cNvPr id="43" name="Højrepil 42"/>
          <p:cNvSpPr/>
          <p:nvPr/>
        </p:nvSpPr>
        <p:spPr>
          <a:xfrm>
            <a:off x="6734415" y="4093381"/>
            <a:ext cx="529937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Lige pilforbindelse 27"/>
          <p:cNvCxnSpPr/>
          <p:nvPr/>
        </p:nvCxnSpPr>
        <p:spPr>
          <a:xfrm flipV="1">
            <a:off x="8050745" y="3496630"/>
            <a:ext cx="698400" cy="604800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27"/>
          <p:cNvCxnSpPr/>
          <p:nvPr/>
        </p:nvCxnSpPr>
        <p:spPr>
          <a:xfrm flipV="1">
            <a:off x="8749145" y="348694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27"/>
          <p:cNvCxnSpPr/>
          <p:nvPr/>
        </p:nvCxnSpPr>
        <p:spPr>
          <a:xfrm flipV="1">
            <a:off x="8749145" y="510448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9"/>
          <p:cNvSpPr txBox="1"/>
          <p:nvPr/>
        </p:nvSpPr>
        <p:spPr>
          <a:xfrm>
            <a:off x="3360879" y="5237540"/>
            <a:ext cx="37243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Escape medicine: </a:t>
            </a:r>
          </a:p>
          <a:p>
            <a:r>
              <a:rPr lang="en-US" dirty="0"/>
              <a:t>Propofol sedation, benzodiazepines and dexmedetomidine/</a:t>
            </a:r>
            <a:r>
              <a:rPr lang="el-GR" dirty="0"/>
              <a:t>α</a:t>
            </a:r>
            <a:r>
              <a:rPr lang="da-DK" dirty="0"/>
              <a:t>2-agonist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4FFB4-75C9-47E8-A554-BC56F679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Pausing</a:t>
            </a:r>
            <a:r>
              <a:rPr lang="da-DK" dirty="0"/>
              <a:t> and stopping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9E81BF-2178-42A9-8A8C-B7219964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Pausing criteria: 2 consecutive negative delirium scores </a:t>
            </a:r>
            <a:r>
              <a:rPr lang="en-US" sz="2200" u="sng" dirty="0"/>
              <a:t>in the same day </a:t>
            </a:r>
          </a:p>
          <a:p>
            <a:pPr marL="0" indent="0">
              <a:buNone/>
            </a:pPr>
            <a:r>
              <a:rPr lang="en-US" sz="2200" b="1" dirty="0"/>
              <a:t>OR </a:t>
            </a:r>
            <a:r>
              <a:rPr lang="en-US" sz="2200" dirty="0"/>
              <a:t>unexplained coma (and all other relevant medication stopped)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Stopping criteria: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Discharge from the ICU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Transfer to another ICU (non AID-ICU trial site)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Maximum of 90 day intervention period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Death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350A50-34C2-4E7B-B7A9-D48C4338E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:a16="http://schemas.microsoft.com/office/drawing/2014/main" id="{78655EDF-33A1-4376-94C5-AA8944993410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5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Administration of </a:t>
            </a:r>
            <a:r>
              <a:rPr lang="da-DK" dirty="0" err="1"/>
              <a:t>trial</a:t>
            </a:r>
            <a:r>
              <a:rPr lang="da-DK" dirty="0"/>
              <a:t> </a:t>
            </a:r>
            <a:r>
              <a:rPr lang="da-DK" dirty="0" err="1"/>
              <a:t>medicine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A057FF-2CB6-4C6A-8072-77973F03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err="1"/>
              <a:t>Dispensed</a:t>
            </a:r>
            <a:r>
              <a:rPr lang="da-DK" sz="2200" dirty="0"/>
              <a:t> from the database with a common login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Packs of 3 </a:t>
            </a:r>
            <a:r>
              <a:rPr lang="da-DK" sz="2200" dirty="0" err="1"/>
              <a:t>vials</a:t>
            </a:r>
            <a:r>
              <a:rPr lang="da-DK" sz="2200" dirty="0"/>
              <a:t>, all of </a:t>
            </a:r>
            <a:r>
              <a:rPr lang="da-DK" sz="2200" dirty="0" err="1"/>
              <a:t>which</a:t>
            </a:r>
            <a:r>
              <a:rPr lang="da-DK" sz="2200" dirty="0"/>
              <a:t> </a:t>
            </a:r>
            <a:r>
              <a:rPr lang="da-DK" sz="2200" dirty="0" err="1"/>
              <a:t>are</a:t>
            </a:r>
            <a:r>
              <a:rPr lang="da-DK" sz="2200" dirty="0"/>
              <a:t> </a:t>
            </a:r>
            <a:r>
              <a:rPr lang="da-DK" sz="2200" dirty="0" err="1"/>
              <a:t>used</a:t>
            </a:r>
            <a:r>
              <a:rPr lang="da-DK" sz="2200" dirty="0"/>
              <a:t> for a single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Extra </a:t>
            </a:r>
            <a:r>
              <a:rPr lang="da-DK" sz="2200" dirty="0" err="1"/>
              <a:t>packs</a:t>
            </a:r>
            <a:r>
              <a:rPr lang="da-DK" sz="2200" dirty="0"/>
              <a:t>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drawn</a:t>
            </a:r>
            <a:r>
              <a:rPr lang="da-DK" sz="2200" dirty="0"/>
              <a:t> as </a:t>
            </a:r>
            <a:r>
              <a:rPr lang="da-DK" sz="2200" dirty="0" err="1"/>
              <a:t>needed</a:t>
            </a:r>
            <a:endParaRPr lang="da-DK" sz="2200" dirty="0"/>
          </a:p>
          <a:p>
            <a:pPr>
              <a:buFont typeface="Wingdings" panose="05000000000000000000" pitchFamily="2" charset="2"/>
              <a:buChar char="§"/>
            </a:pPr>
            <a:endParaRPr lang="da-D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err="1"/>
              <a:t>Educational</a:t>
            </a:r>
            <a:r>
              <a:rPr lang="da-DK" sz="2200" dirty="0"/>
              <a:t> </a:t>
            </a:r>
            <a:r>
              <a:rPr lang="da-DK" sz="2200" dirty="0" err="1"/>
              <a:t>material</a:t>
            </a:r>
            <a:r>
              <a:rPr lang="da-DK" sz="2200" dirty="0"/>
              <a:t> is </a:t>
            </a:r>
            <a:r>
              <a:rPr lang="da-DK" sz="2200" dirty="0" err="1"/>
              <a:t>available</a:t>
            </a:r>
            <a:r>
              <a:rPr lang="da-DK" sz="2200" dirty="0"/>
              <a:t> from </a:t>
            </a:r>
            <a:r>
              <a:rPr lang="da-DK" sz="2200" dirty="0">
                <a:hlinkClick r:id="rId2"/>
              </a:rPr>
              <a:t>www.cric.nu/aid-icu</a:t>
            </a:r>
            <a:r>
              <a:rPr lang="da-DK" sz="2200" dirty="0"/>
              <a:t> </a:t>
            </a:r>
          </a:p>
          <a:p>
            <a:endParaRPr lang="da-DK" sz="2200" dirty="0"/>
          </a:p>
          <a:p>
            <a:endParaRPr lang="da-DK" sz="2200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183BB7A-AD9B-4D4D-A515-CF3DE699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90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AF29A-8DFD-4D38-A9E6-FCEDF481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Day forms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381815-6826-4B47-A8D7-7E8E431B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342900">
              <a:buFont typeface="Wingdings" panose="05000000000000000000" pitchFamily="2" charset="2"/>
              <a:buChar char="§"/>
              <a:defRPr/>
            </a:pPr>
            <a:endParaRPr lang="en-GB" sz="2200" b="1" dirty="0"/>
          </a:p>
          <a:p>
            <a:pPr marL="400050" indent="-342900">
              <a:buFont typeface="Wingdings" panose="05000000000000000000" pitchFamily="2" charset="2"/>
              <a:buChar char="§"/>
              <a:defRPr/>
            </a:pPr>
            <a:r>
              <a:rPr lang="en-GB" sz="2200" dirty="0"/>
              <a:t>Found in the </a:t>
            </a:r>
            <a:r>
              <a:rPr lang="en-GB" sz="2200" dirty="0" err="1"/>
              <a:t>eCRF</a:t>
            </a:r>
            <a:r>
              <a:rPr lang="en-GB" sz="2200" dirty="0"/>
              <a:t> at </a:t>
            </a:r>
            <a:r>
              <a:rPr lang="en-GB" sz="2200" dirty="0">
                <a:hlinkClick r:id="rId2"/>
              </a:rPr>
              <a:t>www.cric.nu/aid-icu</a:t>
            </a:r>
            <a:endParaRPr lang="en-GB" sz="2200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2200" dirty="0"/>
          </a:p>
          <a:p>
            <a:pPr marL="400050" indent="-342900">
              <a:buFont typeface="Wingdings" panose="05000000000000000000" pitchFamily="2" charset="2"/>
              <a:buChar char="§"/>
              <a:defRPr/>
            </a:pPr>
            <a:r>
              <a:rPr lang="en-GB" sz="2200" dirty="0"/>
              <a:t>An ICU day is defined to be from 06:00 am to 06:00 am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2200" dirty="0"/>
          </a:p>
          <a:p>
            <a:pPr marL="400050" indent="-342900">
              <a:buFont typeface="Wingdings" panose="05000000000000000000" pitchFamily="2" charset="2"/>
              <a:buChar char="§"/>
              <a:defRPr/>
            </a:pPr>
            <a:r>
              <a:rPr lang="en-GB" sz="2200" dirty="0"/>
              <a:t>Daily forms should be filled out continuously throughout ICU admission</a:t>
            </a:r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62D4E20-DE8F-4BAE-9FF3-3152837C9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5E0246A0-1116-4D9F-878E-2FE0FD9F8D8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A21E7-2DE1-49A1-9534-A5D693DC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Withdrawal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10CA7A-63F7-4602-8632-A3B0E82E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4592" indent="0">
              <a:buNone/>
              <a:defRPr/>
            </a:pPr>
            <a:r>
              <a:rPr lang="en-GB" sz="2400" dirty="0"/>
              <a:t>A patient can be withdrawn from the trial if: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Consent is withdrawn or not given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experiences intolerable adverse reactions (including SAR and SUSAR) suspected to be related to the trial intervention.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Clinicians discretion in conjunction with the coordinating investigator decide it is in the patient’s interest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after inclusion is subject to involuntary hospitalization (coercive measures)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after inclusion experiences QTc prolongation.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lvl="4">
              <a:defRPr/>
            </a:pPr>
            <a:r>
              <a:rPr lang="en-GB" sz="2200" b="1" dirty="0"/>
              <a:t>Fill in the withdrawal form in the </a:t>
            </a:r>
            <a:r>
              <a:rPr lang="en-GB" sz="2200" b="1" dirty="0" err="1"/>
              <a:t>eCRF</a:t>
            </a:r>
            <a:r>
              <a:rPr lang="en-GB" sz="2200" b="1" dirty="0"/>
              <a:t> (</a:t>
            </a:r>
            <a:r>
              <a:rPr lang="en-GB" sz="2200" b="1" dirty="0">
                <a:hlinkClick r:id="rId2"/>
              </a:rPr>
              <a:t>www.cric.nu/aid-icu</a:t>
            </a:r>
            <a:r>
              <a:rPr lang="en-GB" sz="2200" b="1" dirty="0"/>
              <a:t>)</a:t>
            </a:r>
          </a:p>
          <a:p>
            <a:pPr lvl="4">
              <a:defRPr/>
            </a:pPr>
            <a:r>
              <a:rPr lang="en-GB" sz="2200" b="1" dirty="0"/>
              <a:t>Continue data registration (day forms) unless consent for this is also withdrawn</a:t>
            </a:r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779929-A676-4072-91D9-CF2AD704F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16CDD10C-FEFD-4A3D-89FB-8CCAB012D6AB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16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E619-448C-4496-93DD-EEA0F55B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Discharge, transfer and </a:t>
            </a:r>
            <a:r>
              <a:rPr lang="da-DK" dirty="0" err="1"/>
              <a:t>death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BC24AD-3A51-41BA-9610-522B2CC2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When a patient is discharged from the ICU, transferred to another ICU or dies within the ICU</a:t>
            </a:r>
          </a:p>
          <a:p>
            <a:endParaRPr lang="en-GB" sz="2200" dirty="0"/>
          </a:p>
          <a:p>
            <a:r>
              <a:rPr lang="en-GB" sz="2200" dirty="0"/>
              <a:t>Complete the Discharge and Readmission form at </a:t>
            </a:r>
            <a:r>
              <a:rPr lang="en-GB" sz="2200" dirty="0">
                <a:hlinkClick r:id="rId2"/>
              </a:rPr>
              <a:t>www.cric.nu/aid-icu</a:t>
            </a:r>
            <a:endParaRPr lang="en-GB" sz="2200" dirty="0"/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80B580-828E-4E60-A51C-1B97942A8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AD6BE861-848E-4FCB-AE6A-1261801D0F30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66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F1F24-0D1E-40AC-87BF-408E310B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90-day </a:t>
            </a:r>
            <a:r>
              <a:rPr lang="da-DK" dirty="0" err="1"/>
              <a:t>follow-up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C51BBD-8224-4EF9-8D18-B7F2CD00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/>
              <a:t>Complete the 90-day follow-up form at </a:t>
            </a:r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>
                <a:hlinkClick r:id="rId2"/>
              </a:rPr>
              <a:t>www.cric.nu/aid-icu</a:t>
            </a:r>
            <a:endParaRPr lang="en-GB" dirty="0"/>
          </a:p>
          <a:p>
            <a:pPr marL="514350" indent="-457200">
              <a:buFontTx/>
              <a:buChar char="-"/>
              <a:defRPr/>
            </a:pPr>
            <a:endParaRPr lang="en-GB" sz="8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Readmission to hospital (days readmitted within the 90-day period)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214C703-CEC5-43D9-B139-5EF403C15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6C929C37-D668-4A34-82FE-D4CACD692CA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E37AC-4205-48DA-9DF8-5A09C037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One-</a:t>
            </a:r>
            <a:r>
              <a:rPr lang="da-DK" dirty="0" err="1"/>
              <a:t>year</a:t>
            </a:r>
            <a:r>
              <a:rPr lang="da-DK" dirty="0"/>
              <a:t> </a:t>
            </a:r>
            <a:r>
              <a:rPr lang="da-DK" dirty="0" err="1"/>
              <a:t>follow-up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80480F-D779-494B-8B34-EFDF5018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/>
              <a:t>Complete the one-year follow-up form at </a:t>
            </a:r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>
                <a:hlinkClick r:id="rId2"/>
              </a:rPr>
              <a:t>www.cric.nu/aid-icu</a:t>
            </a:r>
            <a:endParaRPr lang="en-GB" sz="3200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Mortality (also drawn from the CPR registry in Denmark)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 err="1"/>
              <a:t>EuroQoL</a:t>
            </a:r>
            <a:r>
              <a:rPr lang="en-GB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RBANS (cognitive function score) at selected sites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BE6787-3A4A-436F-99D3-D90A47613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9CFFBF28-97C7-4391-A511-8FE50FD67EF9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297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1BF81-FF3E-46AD-98D3-E9E5BF12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Trial </a:t>
            </a:r>
            <a:r>
              <a:rPr lang="da-DK" dirty="0" err="1"/>
              <a:t>documents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E23712-FDCD-4060-9B28-825D00DC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www.cric.nu/aid-icu</a:t>
            </a:r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0AB6B0-7472-4E06-8101-12EA189D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1" y="1823402"/>
            <a:ext cx="5294314" cy="4068024"/>
          </a:xfrm>
          <a:prstGeom prst="rect">
            <a:avLst/>
          </a:prstGeom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3DA6455-98B4-4778-842E-AC5828CE8787}"/>
              </a:ext>
            </a:extLst>
          </p:cNvPr>
          <p:cNvCxnSpPr/>
          <p:nvPr/>
        </p:nvCxnSpPr>
        <p:spPr>
          <a:xfrm flipH="1">
            <a:off x="8716510" y="4098402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7DE37F61-D400-4826-BB4B-26D559F9E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cid:6F4DC5A4-6DDC-49C5-976B-1E06D7A9B7A4@cs.au.dk">
            <a:extLst>
              <a:ext uri="{FF2B5EF4-FFF2-40B4-BE49-F238E27FC236}">
                <a16:creationId xmlns:a16="http://schemas.microsoft.com/office/drawing/2014/main" id="{BB649791-2B63-470B-A4AA-CB9819A598FF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50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Delirium and </a:t>
            </a:r>
            <a:r>
              <a:rPr lang="da-DK" dirty="0" err="1"/>
              <a:t>mortality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/>
          <p:nvPr/>
        </p:nvPicPr>
        <p:blipFill rotWithShape="1">
          <a:blip r:embed="rId5"/>
          <a:srcRect l="2272" t="14879" r="72652" b="6086"/>
          <a:stretch/>
        </p:blipFill>
        <p:spPr bwMode="auto">
          <a:xfrm>
            <a:off x="3033017" y="1813302"/>
            <a:ext cx="4957686" cy="4455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8377881" y="2586681"/>
            <a:ext cx="31386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Kaplan-Meier </a:t>
            </a:r>
            <a:r>
              <a:rPr lang="da-DK" sz="1400" dirty="0" err="1"/>
              <a:t>survival</a:t>
            </a:r>
            <a:r>
              <a:rPr lang="da-DK" sz="1400" dirty="0"/>
              <a:t> </a:t>
            </a:r>
            <a:r>
              <a:rPr lang="da-DK" sz="1400" dirty="0" err="1"/>
              <a:t>curve</a:t>
            </a:r>
            <a:r>
              <a:rPr lang="da-DK" sz="1400" dirty="0"/>
              <a:t> for 1-year </a:t>
            </a:r>
            <a:r>
              <a:rPr lang="da-DK" sz="1400" dirty="0" err="1"/>
              <a:t>mortality</a:t>
            </a:r>
            <a:r>
              <a:rPr lang="da-DK" sz="1400" dirty="0"/>
              <a:t> post-intensive </a:t>
            </a:r>
            <a:r>
              <a:rPr lang="da-DK" sz="1400" dirty="0" err="1"/>
              <a:t>care</a:t>
            </a:r>
            <a:r>
              <a:rPr lang="da-DK" sz="1400" dirty="0"/>
              <a:t> unit (ICU) admission (ICU delirium </a:t>
            </a:r>
            <a:r>
              <a:rPr lang="da-DK" sz="1400" dirty="0" err="1"/>
              <a:t>days</a:t>
            </a:r>
            <a:r>
              <a:rPr lang="da-DK" sz="1400" dirty="0"/>
              <a:t> </a:t>
            </a:r>
            <a:r>
              <a:rPr lang="da-DK" sz="1400" dirty="0" err="1"/>
              <a:t>predictor</a:t>
            </a:r>
            <a:r>
              <a:rPr lang="da-DK" sz="1400" dirty="0"/>
              <a:t>).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72995" y="5972432"/>
            <a:ext cx="442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err="1"/>
              <a:t>Pisani</a:t>
            </a:r>
            <a:r>
              <a:rPr lang="da-DK" sz="800" dirty="0"/>
              <a:t>, Kong, </a:t>
            </a:r>
            <a:r>
              <a:rPr lang="da-DK" sz="800" dirty="0" err="1"/>
              <a:t>Kasl</a:t>
            </a:r>
            <a:r>
              <a:rPr lang="da-DK" sz="800" dirty="0"/>
              <a:t>, et al.: Delirium and </a:t>
            </a:r>
            <a:r>
              <a:rPr lang="da-DK" sz="800" dirty="0" err="1"/>
              <a:t>Mortality</a:t>
            </a:r>
            <a:r>
              <a:rPr lang="da-DK" sz="800" dirty="0"/>
              <a:t> in </a:t>
            </a:r>
            <a:r>
              <a:rPr lang="da-DK" sz="800" dirty="0" err="1"/>
              <a:t>Older</a:t>
            </a:r>
            <a:r>
              <a:rPr lang="da-DK" sz="800" dirty="0"/>
              <a:t> ICU Patients. </a:t>
            </a:r>
            <a:r>
              <a:rPr lang="da-DK" sz="800" i="1" dirty="0"/>
              <a:t>American Journal of </a:t>
            </a:r>
            <a:r>
              <a:rPr lang="da-DK" sz="800" i="1" dirty="0" err="1"/>
              <a:t>respiratory</a:t>
            </a:r>
            <a:r>
              <a:rPr lang="da-DK" sz="800" i="1" dirty="0"/>
              <a:t> and </a:t>
            </a:r>
            <a:r>
              <a:rPr lang="da-DK" sz="800" i="1" dirty="0" err="1"/>
              <a:t>critical</a:t>
            </a:r>
            <a:r>
              <a:rPr lang="da-DK" sz="800" i="1" dirty="0"/>
              <a:t> </a:t>
            </a:r>
            <a:r>
              <a:rPr lang="da-DK" sz="800" i="1" dirty="0" err="1"/>
              <a:t>care</a:t>
            </a:r>
            <a:r>
              <a:rPr lang="da-DK" sz="800" i="1" dirty="0"/>
              <a:t> 2009. </a:t>
            </a:r>
            <a:r>
              <a:rPr lang="da-DK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27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D6B45-3366-484A-8D01-414BC26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Contact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832D66B-C35F-4FAB-86C6-A9D4BE61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41" y="1983474"/>
            <a:ext cx="6310517" cy="3137167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AID-ICU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+45 9357 7750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marL="201168" lvl="1" indent="0">
              <a:buNone/>
              <a:defRPr/>
            </a:pPr>
            <a:endParaRPr lang="da-DK" sz="2600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0786EB-A296-46AF-8DD9-398CBBF08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:a16="http://schemas.microsoft.com/office/drawing/2014/main" id="{EC3C8C5B-3AAC-4401-AD66-90306D16711B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EDD33-0900-419C-BBC7-556308F6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FAC804-3DA7-4DF4-B7F5-E38C383B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r>
              <a:rPr lang="da-DK" dirty="0">
                <a:hlinkClick r:id="rId2"/>
              </a:rPr>
              <a:t>AID-ICU@CRIC.NU</a:t>
            </a:r>
            <a:r>
              <a:rPr lang="da-DK" dirty="0"/>
              <a:t> </a:t>
            </a:r>
          </a:p>
          <a:p>
            <a:pPr algn="ctr"/>
            <a:endParaRPr lang="da-DK" dirty="0"/>
          </a:p>
          <a:p>
            <a:pPr algn="ctr"/>
            <a:r>
              <a:rPr lang="da-DK" dirty="0">
                <a:hlinkClick r:id="rId3"/>
              </a:rPr>
              <a:t>WWW.CRIC.NU/AID-ICU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FAABF5-2012-4F87-B7F3-30CBED71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:a16="http://schemas.microsoft.com/office/drawing/2014/main" id="{61E1380D-B416-4B5B-92BC-140AC66F7963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5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guidelines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1244010" y="1922481"/>
            <a:ext cx="702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/>
              <a:t>The Danish society of </a:t>
            </a:r>
            <a:r>
              <a:rPr lang="da-DK" sz="2400" dirty="0" err="1"/>
              <a:t>Anaesthesiology</a:t>
            </a:r>
            <a:r>
              <a:rPr lang="da-DK" sz="2400" dirty="0"/>
              <a:t> and Intensive Care </a:t>
            </a:r>
            <a:r>
              <a:rPr lang="da-DK" sz="2400" dirty="0" err="1"/>
              <a:t>Medicine</a:t>
            </a:r>
            <a:r>
              <a:rPr lang="da-DK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The Intensive Care Society in the UK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German guidelines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227438" y="4135395"/>
            <a:ext cx="873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400" dirty="0"/>
              <a:t>The American College of Critical Care </a:t>
            </a:r>
            <a:r>
              <a:rPr lang="da-DK" sz="2400" dirty="0" err="1"/>
              <a:t>Medicine</a:t>
            </a:r>
            <a:r>
              <a:rPr lang="da-DK" sz="2400" dirty="0"/>
              <a:t> and the Society of Critical Care </a:t>
            </a:r>
            <a:r>
              <a:rPr lang="da-DK" sz="2400" dirty="0" err="1"/>
              <a:t>Medicine</a:t>
            </a:r>
            <a:r>
              <a:rPr lang="da-DK" sz="2400" dirty="0"/>
              <a:t> (USA)</a:t>
            </a:r>
          </a:p>
          <a:p>
            <a:endParaRPr lang="da-DK" sz="2400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7677665" y="2751438"/>
            <a:ext cx="1565189" cy="24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9669307" y="2353368"/>
            <a:ext cx="222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Haloperidol</a:t>
            </a:r>
            <a:endParaRPr lang="da-DK" b="1" dirty="0"/>
          </a:p>
          <a:p>
            <a:r>
              <a:rPr lang="da-DK" b="1" dirty="0" err="1"/>
              <a:t>Olanzapin</a:t>
            </a:r>
            <a:endParaRPr lang="da-DK" b="1" dirty="0"/>
          </a:p>
          <a:p>
            <a:r>
              <a:rPr lang="da-DK" b="1" dirty="0" err="1"/>
              <a:t>Risperidon</a:t>
            </a:r>
            <a:endParaRPr lang="da-DK" b="1" dirty="0"/>
          </a:p>
          <a:p>
            <a:endParaRPr lang="da-DK" dirty="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254843" y="5034012"/>
            <a:ext cx="1305698" cy="3041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5941749" y="4975654"/>
            <a:ext cx="433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No </a:t>
            </a:r>
            <a:r>
              <a:rPr lang="da-DK" b="1" dirty="0" err="1"/>
              <a:t>evidence</a:t>
            </a:r>
            <a:r>
              <a:rPr lang="da-DK" b="1" dirty="0"/>
              <a:t> of </a:t>
            </a:r>
            <a:r>
              <a:rPr lang="da-DK" b="1" dirty="0" err="1"/>
              <a:t>haloperidol</a:t>
            </a:r>
            <a:endParaRPr lang="da-DK" b="1" dirty="0"/>
          </a:p>
          <a:p>
            <a:r>
              <a:rPr lang="da-DK" b="1" dirty="0" err="1"/>
              <a:t>Olanzapin</a:t>
            </a:r>
            <a:r>
              <a:rPr lang="da-DK" b="1" dirty="0"/>
              <a:t> </a:t>
            </a:r>
            <a:r>
              <a:rPr lang="da-DK" b="1" dirty="0" err="1"/>
              <a:t>may</a:t>
            </a:r>
            <a:r>
              <a:rPr lang="da-DK" b="1" dirty="0"/>
              <a:t> </a:t>
            </a:r>
            <a:r>
              <a:rPr lang="da-DK" b="1" dirty="0" err="1"/>
              <a:t>reduce</a:t>
            </a:r>
            <a:r>
              <a:rPr lang="da-DK" b="1" dirty="0"/>
              <a:t> delirium </a:t>
            </a:r>
            <a:r>
              <a:rPr lang="da-DK" b="1" dirty="0" err="1"/>
              <a:t>duration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16074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evidence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kstfelt 13"/>
          <p:cNvSpPr txBox="1"/>
          <p:nvPr/>
        </p:nvSpPr>
        <p:spPr>
          <a:xfrm>
            <a:off x="244549" y="1897297"/>
            <a:ext cx="3423684" cy="2870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Review </a:t>
            </a:r>
            <a:r>
              <a:rPr lang="da-DK" dirty="0" err="1"/>
              <a:t>article</a:t>
            </a:r>
            <a:r>
              <a:rPr lang="da-DK" dirty="0"/>
              <a:t>: </a:t>
            </a:r>
            <a:r>
              <a:rPr lang="da-DK" dirty="0" err="1"/>
              <a:t>Sedation</a:t>
            </a:r>
            <a:r>
              <a:rPr lang="da-DK" dirty="0"/>
              <a:t> and Delirium in the Intensive Care Unit. </a:t>
            </a:r>
          </a:p>
          <a:p>
            <a:r>
              <a:rPr lang="da-DK" i="1" dirty="0" err="1"/>
              <a:t>Reade</a:t>
            </a:r>
            <a:r>
              <a:rPr lang="da-DK" i="1" dirty="0"/>
              <a:t> et al. NEJM, 2014</a:t>
            </a:r>
          </a:p>
          <a:p>
            <a:endParaRPr lang="da-DK" dirty="0"/>
          </a:p>
          <a:p>
            <a:r>
              <a:rPr lang="da-DK" dirty="0"/>
              <a:t>”</a:t>
            </a:r>
            <a:r>
              <a:rPr lang="da-DK" dirty="0" err="1"/>
              <a:t>There</a:t>
            </a:r>
            <a:r>
              <a:rPr lang="da-DK" dirty="0"/>
              <a:t> is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evidence</a:t>
            </a:r>
            <a:r>
              <a:rPr lang="da-DK" dirty="0"/>
              <a:t> to guide the management of </a:t>
            </a:r>
            <a:r>
              <a:rPr lang="da-DK" dirty="0" err="1"/>
              <a:t>established</a:t>
            </a:r>
            <a:r>
              <a:rPr lang="da-DK" dirty="0"/>
              <a:t> delirium, and most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trials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categorized</a:t>
            </a:r>
            <a:r>
              <a:rPr lang="da-DK" dirty="0"/>
              <a:t> as pilot studies.” 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963115" y="1876131"/>
            <a:ext cx="337052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Intensive Care Unit Delirium – A </a:t>
            </a:r>
            <a:r>
              <a:rPr lang="da-DK" dirty="0" err="1"/>
              <a:t>review</a:t>
            </a:r>
            <a:r>
              <a:rPr lang="da-DK" dirty="0"/>
              <a:t> of </a:t>
            </a:r>
            <a:r>
              <a:rPr lang="da-DK" dirty="0" err="1"/>
              <a:t>diagnosis</a:t>
            </a:r>
            <a:r>
              <a:rPr lang="da-DK" dirty="0"/>
              <a:t>, </a:t>
            </a:r>
            <a:r>
              <a:rPr lang="da-DK" dirty="0" err="1"/>
              <a:t>prevention</a:t>
            </a:r>
            <a:r>
              <a:rPr lang="da-DK" dirty="0"/>
              <a:t> and </a:t>
            </a:r>
            <a:r>
              <a:rPr lang="da-DK" dirty="0" err="1"/>
              <a:t>treatment</a:t>
            </a:r>
            <a:r>
              <a:rPr lang="da-DK" dirty="0"/>
              <a:t>. </a:t>
            </a:r>
          </a:p>
          <a:p>
            <a:r>
              <a:rPr lang="da-DK" i="1" dirty="0" err="1"/>
              <a:t>Hayhurst</a:t>
            </a:r>
            <a:r>
              <a:rPr lang="da-DK" i="1" dirty="0"/>
              <a:t> et al. </a:t>
            </a:r>
            <a:r>
              <a:rPr lang="da-DK" i="1" dirty="0" err="1"/>
              <a:t>Anaesthesiology</a:t>
            </a:r>
            <a:r>
              <a:rPr lang="da-DK" i="1" dirty="0"/>
              <a:t> 2016</a:t>
            </a:r>
          </a:p>
          <a:p>
            <a:endParaRPr lang="da-DK" dirty="0"/>
          </a:p>
          <a:p>
            <a:r>
              <a:rPr lang="da-DK" dirty="0"/>
              <a:t>”</a:t>
            </a:r>
            <a:r>
              <a:rPr lang="da-DK" dirty="0" err="1"/>
              <a:t>Despite</a:t>
            </a:r>
            <a:r>
              <a:rPr lang="da-DK" dirty="0"/>
              <a:t> the </a:t>
            </a:r>
            <a:r>
              <a:rPr lang="da-DK" dirty="0" err="1"/>
              <a:t>abundance</a:t>
            </a:r>
            <a:r>
              <a:rPr lang="da-DK" dirty="0"/>
              <a:t> of </a:t>
            </a:r>
            <a:r>
              <a:rPr lang="da-DK" dirty="0" err="1"/>
              <a:t>litterature</a:t>
            </a:r>
            <a:r>
              <a:rPr lang="da-DK" dirty="0"/>
              <a:t> and research on delirium,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remains</a:t>
            </a:r>
            <a:r>
              <a:rPr lang="da-DK" dirty="0"/>
              <a:t> a paucity of large, </a:t>
            </a:r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controlled</a:t>
            </a:r>
            <a:r>
              <a:rPr lang="da-DK" dirty="0"/>
              <a:t> </a:t>
            </a:r>
            <a:r>
              <a:rPr lang="da-DK" dirty="0" err="1"/>
              <a:t>trials</a:t>
            </a:r>
            <a:r>
              <a:rPr lang="da-DK" dirty="0"/>
              <a:t> of </a:t>
            </a:r>
            <a:r>
              <a:rPr lang="da-DK" dirty="0" err="1"/>
              <a:t>pharmacologic</a:t>
            </a:r>
            <a:r>
              <a:rPr lang="da-DK" dirty="0"/>
              <a:t> </a:t>
            </a:r>
            <a:r>
              <a:rPr lang="da-DK" dirty="0" err="1"/>
              <a:t>treatment</a:t>
            </a:r>
            <a:r>
              <a:rPr lang="da-DK" dirty="0"/>
              <a:t> of delirium.”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628518" y="1897297"/>
            <a:ext cx="381708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/>
              <a:t>Pharmacological</a:t>
            </a:r>
            <a:r>
              <a:rPr lang="da-DK" dirty="0"/>
              <a:t> </a:t>
            </a:r>
            <a:r>
              <a:rPr lang="da-DK" dirty="0" err="1"/>
              <a:t>prevention</a:t>
            </a:r>
            <a:r>
              <a:rPr lang="da-DK" dirty="0"/>
              <a:t> and </a:t>
            </a:r>
            <a:r>
              <a:rPr lang="da-DK" dirty="0" err="1"/>
              <a:t>treatment</a:t>
            </a:r>
            <a:r>
              <a:rPr lang="da-DK" dirty="0"/>
              <a:t> of delirium in intensive </a:t>
            </a:r>
            <a:r>
              <a:rPr lang="da-DK" dirty="0" err="1"/>
              <a:t>care</a:t>
            </a:r>
            <a:r>
              <a:rPr lang="da-DK" dirty="0"/>
              <a:t> patients: A </a:t>
            </a:r>
            <a:r>
              <a:rPr lang="da-DK" dirty="0" err="1"/>
              <a:t>systematic</a:t>
            </a:r>
            <a:r>
              <a:rPr lang="da-DK" dirty="0"/>
              <a:t> </a:t>
            </a:r>
            <a:r>
              <a:rPr lang="da-DK" dirty="0" err="1"/>
              <a:t>review</a:t>
            </a:r>
            <a:r>
              <a:rPr lang="da-DK" dirty="0"/>
              <a:t>.</a:t>
            </a:r>
          </a:p>
          <a:p>
            <a:r>
              <a:rPr lang="da-DK" i="1" dirty="0"/>
              <a:t>Rodrigo et al. Journal of Critical Care, 2016. </a:t>
            </a:r>
          </a:p>
          <a:p>
            <a:endParaRPr lang="da-DK" dirty="0"/>
          </a:p>
          <a:p>
            <a:r>
              <a:rPr lang="da-DK" dirty="0"/>
              <a:t>”No single </a:t>
            </a:r>
            <a:r>
              <a:rPr lang="da-DK" dirty="0" err="1"/>
              <a:t>pharmacologic</a:t>
            </a:r>
            <a:r>
              <a:rPr lang="da-DK" dirty="0"/>
              <a:t> intervention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associated</a:t>
            </a:r>
            <a:r>
              <a:rPr lang="da-DK" dirty="0"/>
              <a:t> with </a:t>
            </a:r>
            <a:r>
              <a:rPr lang="da-DK" dirty="0" err="1"/>
              <a:t>reduction</a:t>
            </a:r>
            <a:r>
              <a:rPr lang="da-DK" dirty="0"/>
              <a:t> in </a:t>
            </a:r>
            <a:r>
              <a:rPr lang="da-DK" dirty="0" err="1"/>
              <a:t>mortality</a:t>
            </a:r>
            <a:r>
              <a:rPr lang="da-DK" dirty="0"/>
              <a:t> or hospital </a:t>
            </a:r>
            <a:r>
              <a:rPr lang="da-DK" dirty="0" err="1"/>
              <a:t>length</a:t>
            </a:r>
            <a:r>
              <a:rPr lang="da-DK" dirty="0"/>
              <a:t> of </a:t>
            </a:r>
            <a:r>
              <a:rPr lang="da-DK" dirty="0" err="1"/>
              <a:t>stay</a:t>
            </a:r>
            <a:r>
              <a:rPr lang="da-DK" dirty="0"/>
              <a:t>.” 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762000" y="5511431"/>
            <a:ext cx="97315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 evidence based treatment of ICU acquired delirium is currently available </a:t>
            </a:r>
          </a:p>
        </p:txBody>
      </p:sp>
    </p:spTree>
    <p:extLst>
      <p:ext uri="{BB962C8B-B14F-4D97-AF65-F5344CB8AC3E}">
        <p14:creationId xmlns:p14="http://schemas.microsoft.com/office/powerpoint/2010/main" val="19377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9158" y="591509"/>
            <a:ext cx="10058400" cy="1159425"/>
          </a:xfrm>
        </p:spPr>
        <p:txBody>
          <a:bodyPr/>
          <a:lstStyle/>
          <a:p>
            <a:r>
              <a:rPr lang="da-DK" dirty="0"/>
              <a:t>AID-ICU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3883942" cy="553155"/>
          </a:xfrm>
        </p:spPr>
        <p:txBody>
          <a:bodyPr>
            <a:normAutofit/>
          </a:bodyPr>
          <a:lstStyle/>
          <a:p>
            <a:r>
              <a:rPr lang="en-US" sz="2400" dirty="0"/>
              <a:t>AID-ICU involves 3 studies</a:t>
            </a:r>
          </a:p>
          <a:p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2205425"/>
              </p:ext>
            </p:extLst>
          </p:nvPr>
        </p:nvGraphicFramePr>
        <p:xfrm>
          <a:off x="1368783" y="1171222"/>
          <a:ext cx="10033000" cy="503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enstrebuet pil 4"/>
          <p:cNvSpPr/>
          <p:nvPr/>
        </p:nvSpPr>
        <p:spPr>
          <a:xfrm rot="5400000">
            <a:off x="5479120" y="1954313"/>
            <a:ext cx="1812325" cy="77621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reviews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5"/>
          <a:srcRect l="15540" t="19003" r="65270" b="53129"/>
          <a:stretch/>
        </p:blipFill>
        <p:spPr>
          <a:xfrm>
            <a:off x="172994" y="2339546"/>
            <a:ext cx="6736274" cy="2751438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>
          <a:xfrm>
            <a:off x="6534350" y="3847070"/>
            <a:ext cx="85252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2"/>
          <p:cNvSpPr/>
          <p:nvPr/>
        </p:nvSpPr>
        <p:spPr>
          <a:xfrm>
            <a:off x="7510437" y="2267285"/>
            <a:ext cx="4302623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Conclusion: The overall quality and quantity of the present evidence underline the necessity of conducting a truly systematic review on haloperidol and the </a:t>
            </a:r>
            <a:r>
              <a:rPr lang="en-US" b="1" dirty="0"/>
              <a:t>urgent need for a large pragmatic trial</a:t>
            </a:r>
            <a:r>
              <a:rPr lang="en-US" dirty="0"/>
              <a:t> with overall low risk of bias. This trial should examine treatment of delirium with haloperidol or </a:t>
            </a:r>
            <a:r>
              <a:rPr lang="en-US" dirty="0" err="1"/>
              <a:t>dexmedetomidine</a:t>
            </a:r>
            <a:r>
              <a:rPr lang="en-US" dirty="0"/>
              <a:t> on patient important outcomes (days alive out of hospital, mortality, duration of delirium, etc.).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91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Inception cohort study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/>
          <p:cNvSpPr txBox="1"/>
          <p:nvPr/>
        </p:nvSpPr>
        <p:spPr>
          <a:xfrm>
            <a:off x="1186852" y="2159245"/>
            <a:ext cx="6647094" cy="2308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14 day inception cohort study in 99 ICUs worldwide</a:t>
            </a:r>
          </a:p>
          <a:p>
            <a:endParaRPr lang="en-US" sz="2400" dirty="0"/>
          </a:p>
          <a:p>
            <a:r>
              <a:rPr lang="en-US" sz="2400" dirty="0"/>
              <a:t>Most frequent used agents to treat delirium: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Haloperidol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Benzodiazepines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Dexmedetomidine</a:t>
            </a:r>
            <a:endParaRPr lang="en-US" sz="2400" dirty="0"/>
          </a:p>
        </p:txBody>
      </p:sp>
      <p:sp>
        <p:nvSpPr>
          <p:cNvPr id="10" name="TextBox 14"/>
          <p:cNvSpPr txBox="1"/>
          <p:nvPr/>
        </p:nvSpPr>
        <p:spPr>
          <a:xfrm>
            <a:off x="7941190" y="4246685"/>
            <a:ext cx="2723879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Power calculations for AID-ICU RCT</a:t>
            </a:r>
          </a:p>
        </p:txBody>
      </p:sp>
      <p:cxnSp>
        <p:nvCxnSpPr>
          <p:cNvPr id="11" name="Straight Arrow Connector 16"/>
          <p:cNvCxnSpPr/>
          <p:nvPr/>
        </p:nvCxnSpPr>
        <p:spPr>
          <a:xfrm>
            <a:off x="6024576" y="3686191"/>
            <a:ext cx="1246662" cy="56049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7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AID-ICU trial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346" y="2758331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3522630" y="2112000"/>
            <a:ext cx="53808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To </a:t>
            </a:r>
            <a:r>
              <a:rPr lang="da-DK" dirty="0" err="1"/>
              <a:t>assess</a:t>
            </a:r>
            <a:r>
              <a:rPr lang="da-DK" dirty="0"/>
              <a:t> the </a:t>
            </a:r>
            <a:r>
              <a:rPr lang="da-DK" dirty="0" err="1"/>
              <a:t>benefits</a:t>
            </a:r>
            <a:r>
              <a:rPr lang="da-DK" dirty="0"/>
              <a:t> and harms of </a:t>
            </a:r>
            <a:r>
              <a:rPr lang="da-DK" dirty="0" err="1"/>
              <a:t>haloperidol</a:t>
            </a:r>
            <a:r>
              <a:rPr lang="da-DK" dirty="0"/>
              <a:t> </a:t>
            </a:r>
            <a:r>
              <a:rPr lang="da-DK" dirty="0" err="1"/>
              <a:t>treatment</a:t>
            </a:r>
            <a:r>
              <a:rPr lang="da-DK" dirty="0"/>
              <a:t> in </a:t>
            </a:r>
            <a:r>
              <a:rPr lang="da-DK" dirty="0" err="1"/>
              <a:t>critically</a:t>
            </a:r>
            <a:r>
              <a:rPr lang="da-DK" dirty="0"/>
              <a:t> </a:t>
            </a:r>
            <a:r>
              <a:rPr lang="da-DK" dirty="0" err="1"/>
              <a:t>ill</a:t>
            </a:r>
            <a:r>
              <a:rPr lang="da-DK" dirty="0"/>
              <a:t> </a:t>
            </a:r>
            <a:r>
              <a:rPr lang="da-DK" dirty="0" err="1"/>
              <a:t>adults</a:t>
            </a:r>
            <a:r>
              <a:rPr lang="da-DK" dirty="0"/>
              <a:t> with delirium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322480" y="3767103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/>
              <a:t>Benefits</a:t>
            </a:r>
            <a:endParaRPr lang="da-DK" sz="2400" b="1" dirty="0"/>
          </a:p>
        </p:txBody>
      </p:sp>
      <p:sp>
        <p:nvSpPr>
          <p:cNvPr id="12" name="Tekstfelt 11"/>
          <p:cNvSpPr txBox="1"/>
          <p:nvPr/>
        </p:nvSpPr>
        <p:spPr>
          <a:xfrm>
            <a:off x="8730330" y="3767102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Harms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5191348" y="5769479"/>
            <a:ext cx="220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/>
              <a:t>Mortality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14609933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3373</TotalTime>
  <Words>1558</Words>
  <Application>Microsoft Office PowerPoint</Application>
  <PresentationFormat>Widescreen</PresentationFormat>
  <Paragraphs>220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Retro</vt:lpstr>
      <vt:lpstr>PowerPoint Presentation</vt:lpstr>
      <vt:lpstr>Delirium in the Intensive Care Unit</vt:lpstr>
      <vt:lpstr>Delirium and mortality</vt:lpstr>
      <vt:lpstr>Current guidelines</vt:lpstr>
      <vt:lpstr>Current evidence</vt:lpstr>
      <vt:lpstr>AID-ICU</vt:lpstr>
      <vt:lpstr>Overview of reviews</vt:lpstr>
      <vt:lpstr>Inception cohort study</vt:lpstr>
      <vt:lpstr>Aim of the AID-ICU trial</vt:lpstr>
      <vt:lpstr>Methods</vt:lpstr>
      <vt:lpstr>Design </vt:lpstr>
      <vt:lpstr>PowerPoint Presentation</vt:lpstr>
      <vt:lpstr>Contacts</vt:lpstr>
      <vt:lpstr>Inclusion criteria</vt:lpstr>
      <vt:lpstr>Exclusion criteria</vt:lpstr>
      <vt:lpstr>Delirium screening is essential!</vt:lpstr>
      <vt:lpstr>CAM-ICU</vt:lpstr>
      <vt:lpstr>ICDSC</vt:lpstr>
      <vt:lpstr>Screening for participation in AID-ICU</vt:lpstr>
      <vt:lpstr>Consent - primary trial guardian</vt:lpstr>
      <vt:lpstr>Interventions</vt:lpstr>
      <vt:lpstr>Pausing and stopping</vt:lpstr>
      <vt:lpstr>Administration of trial medicine</vt:lpstr>
      <vt:lpstr>Day forms </vt:lpstr>
      <vt:lpstr>Withdrawal</vt:lpstr>
      <vt:lpstr>Discharge, transfer and death</vt:lpstr>
      <vt:lpstr>90-day follow-up</vt:lpstr>
      <vt:lpstr>One-year follow-up</vt:lpstr>
      <vt:lpstr>Trial documents</vt:lpstr>
      <vt:lpstr>Contact</vt:lpstr>
      <vt:lpstr>Thank you!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Nina Christine Andersen-Ranberg</dc:creator>
  <cp:lastModifiedBy>Birgit Agerholm Larsen</cp:lastModifiedBy>
  <cp:revision>63</cp:revision>
  <dcterms:created xsi:type="dcterms:W3CDTF">2017-11-29T11:26:57Z</dcterms:created>
  <dcterms:modified xsi:type="dcterms:W3CDTF">2018-02-08T12:03:54Z</dcterms:modified>
</cp:coreProperties>
</file>