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09" autoAdjust="0"/>
  </p:normalViewPr>
  <p:slideViewPr>
    <p:cSldViewPr snapToObjects="1">
      <p:cViewPr>
        <p:scale>
          <a:sx n="123" d="100"/>
          <a:sy n="123" d="100"/>
        </p:scale>
        <p:origin x="-12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9531D-0C58-455F-9B2C-0423809B2723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A571C-45C1-409D-B383-6F0632C8B6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7394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571C-45C1-409D-B383-6F0632C8B671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1689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902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38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870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709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755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021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305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298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914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26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002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4AD1B-8902-4B23-9A07-8F7F179A19FF}" type="datetimeFigureOut">
              <a:rPr lang="da-DK" smtClean="0"/>
              <a:t>14-11-2018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521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Lige forbindelse 77"/>
          <p:cNvCxnSpPr/>
          <p:nvPr/>
        </p:nvCxnSpPr>
        <p:spPr>
          <a:xfrm flipV="1">
            <a:off x="2742400" y="2566830"/>
            <a:ext cx="74405" cy="5208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Lige forbindelse 74"/>
          <p:cNvCxnSpPr/>
          <p:nvPr/>
        </p:nvCxnSpPr>
        <p:spPr>
          <a:xfrm>
            <a:off x="2667090" y="2213865"/>
            <a:ext cx="10471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>
            <a:off x="2562380" y="1592772"/>
            <a:ext cx="20942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Lige forbindelse 71"/>
          <p:cNvCxnSpPr/>
          <p:nvPr/>
        </p:nvCxnSpPr>
        <p:spPr>
          <a:xfrm flipH="1" flipV="1">
            <a:off x="116505" y="1116969"/>
            <a:ext cx="31114" cy="269901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Lige forbindelse 70"/>
          <p:cNvCxnSpPr/>
          <p:nvPr/>
        </p:nvCxnSpPr>
        <p:spPr>
          <a:xfrm flipV="1">
            <a:off x="273973" y="1704662"/>
            <a:ext cx="0" cy="185935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Lige forbindelse 69"/>
          <p:cNvCxnSpPr/>
          <p:nvPr/>
        </p:nvCxnSpPr>
        <p:spPr>
          <a:xfrm flipH="1">
            <a:off x="381164" y="2404432"/>
            <a:ext cx="2" cy="106957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Lige forbindelse 62"/>
          <p:cNvCxnSpPr/>
          <p:nvPr/>
        </p:nvCxnSpPr>
        <p:spPr>
          <a:xfrm>
            <a:off x="476545" y="3068960"/>
            <a:ext cx="0" cy="36004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utoShape 2"/>
          <p:cNvSpPr>
            <a:spLocks noChangeArrowheads="1"/>
          </p:cNvSpPr>
          <p:nvPr/>
        </p:nvSpPr>
        <p:spPr bwMode="auto">
          <a:xfrm>
            <a:off x="4717269" y="3383995"/>
            <a:ext cx="4310226" cy="310534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6552220" y="1133745"/>
            <a:ext cx="2306515" cy="4254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b="1" dirty="0">
                <a:latin typeface="Arial" charset="0"/>
                <a:ea typeface="ÇlÇr ñæí©" charset="0"/>
              </a:rPr>
              <a:t>Scandinavian Critical Care Trial Group (SCCTG)</a:t>
            </a:r>
            <a:endParaRPr kumimoji="0" lang="en-GB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116505" y="686070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ts val="1200"/>
              </a:spcBef>
              <a:spcAft>
                <a:spcPts val="300"/>
              </a:spcAft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Data Monitoring</a:t>
            </a:r>
            <a:r>
              <a:rPr kumimoji="0" lang="en-US" sz="1000" b="1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 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and </a:t>
            </a:r>
            <a:r>
              <a:rPr lang="en-US" sz="1000" b="1" dirty="0">
                <a:latin typeface="Arial" charset="0"/>
                <a:ea typeface="ÇlÇr ÉSÉVÉbÉN" charset="0"/>
              </a:rPr>
              <a:t>S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afety </a:t>
            </a:r>
            <a:r>
              <a:rPr lang="en-US" sz="1000" b="1" dirty="0">
                <a:latin typeface="Arial" charset="0"/>
                <a:ea typeface="ÇlÇr ÉSÉVÉbÉN" charset="0"/>
              </a:rPr>
              <a:t>C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ommittee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341530" y="1969958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ts val="1200"/>
              </a:spcBef>
              <a:spcAft>
                <a:spcPts val="300"/>
              </a:spcAft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Danish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 Medicines Agency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449680" y="2618910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" charset="0"/>
                <a:ea typeface="ÇlÇr ñæí©" charset="0"/>
              </a:rPr>
              <a:t>Regional Ethics Committees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0" name="AutoShape 5"/>
          <p:cNvSpPr>
            <a:spLocks noChangeArrowheads="1"/>
          </p:cNvSpPr>
          <p:nvPr/>
        </p:nvSpPr>
        <p:spPr bwMode="auto">
          <a:xfrm>
            <a:off x="251520" y="1316140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ts val="1200"/>
              </a:spcBef>
              <a:spcAft>
                <a:spcPts val="300"/>
              </a:spcAft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Good Clinical Practice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 (GCP) </a:t>
            </a:r>
            <a:r>
              <a:rPr lang="en-US" sz="1000" b="1" dirty="0">
                <a:latin typeface="Arial" charset="0"/>
                <a:ea typeface="ÇlÇr ÉSÉVÉbÉN" charset="0"/>
              </a:rPr>
              <a:t>unit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ÉSÉVÉbÉN" charset="0"/>
            </a:endParaRPr>
          </a:p>
        </p:txBody>
      </p:sp>
      <p:sp>
        <p:nvSpPr>
          <p:cNvPr id="76" name="AutoShape 3"/>
          <p:cNvSpPr>
            <a:spLocks noChangeArrowheads="1"/>
          </p:cNvSpPr>
          <p:nvPr/>
        </p:nvSpPr>
        <p:spPr bwMode="auto">
          <a:xfrm>
            <a:off x="5022051" y="3429000"/>
            <a:ext cx="3690410" cy="3655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CLASSIC trial 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National Investigators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53" name="AutoShape 13"/>
          <p:cNvSpPr>
            <a:spLocks noChangeArrowheads="1"/>
          </p:cNvSpPr>
          <p:nvPr/>
        </p:nvSpPr>
        <p:spPr bwMode="auto">
          <a:xfrm>
            <a:off x="7600619" y="4599130"/>
            <a:ext cx="1336867" cy="58506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Sweden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Maria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Cronhjort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57" name="AutoShape 13"/>
          <p:cNvSpPr>
            <a:spLocks noChangeArrowheads="1"/>
          </p:cNvSpPr>
          <p:nvPr/>
        </p:nvSpPr>
        <p:spPr bwMode="auto">
          <a:xfrm>
            <a:off x="7600619" y="3969060"/>
            <a:ext cx="1336867" cy="5400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UK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Marlies Ostermann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59" name="AutoShape 13"/>
          <p:cNvSpPr>
            <a:spLocks noChangeArrowheads="1"/>
          </p:cNvSpPr>
          <p:nvPr/>
        </p:nvSpPr>
        <p:spPr bwMode="auto">
          <a:xfrm>
            <a:off x="6301345" y="4599130"/>
            <a:ext cx="1213225" cy="5850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 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Netherlands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Iwan</a:t>
            </a: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van der Horst 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943" y="4644135"/>
            <a:ext cx="268287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AutoShape 13"/>
          <p:cNvSpPr>
            <a:spLocks noChangeArrowheads="1"/>
          </p:cNvSpPr>
          <p:nvPr/>
        </p:nvSpPr>
        <p:spPr bwMode="auto">
          <a:xfrm>
            <a:off x="6300193" y="3974212"/>
            <a:ext cx="1213225" cy="53490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Finland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Ville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Pettilä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943" y="4014065"/>
            <a:ext cx="268287" cy="176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" name="AutoShape 13"/>
          <p:cNvSpPr>
            <a:spLocks noChangeArrowheads="1"/>
          </p:cNvSpPr>
          <p:nvPr/>
        </p:nvSpPr>
        <p:spPr bwMode="auto">
          <a:xfrm>
            <a:off x="4842033" y="5279357"/>
            <a:ext cx="1314382" cy="4899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France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Michael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Darmon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67" name="AutoShape 13"/>
          <p:cNvSpPr>
            <a:spLocks noChangeArrowheads="1"/>
          </p:cNvSpPr>
          <p:nvPr/>
        </p:nvSpPr>
        <p:spPr bwMode="auto">
          <a:xfrm>
            <a:off x="4842031" y="4599130"/>
            <a:ext cx="1314384" cy="5850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Norway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Jon-Henrik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Laake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644135"/>
            <a:ext cx="26828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AutoShape 13"/>
          <p:cNvSpPr>
            <a:spLocks noChangeArrowheads="1"/>
          </p:cNvSpPr>
          <p:nvPr/>
        </p:nvSpPr>
        <p:spPr bwMode="auto">
          <a:xfrm>
            <a:off x="4842032" y="3969061"/>
            <a:ext cx="1325698" cy="5400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Denmark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Anders Perner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14065"/>
            <a:ext cx="268287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AutoShape 2"/>
          <p:cNvSpPr>
            <a:spLocks noChangeArrowheads="1"/>
          </p:cNvSpPr>
          <p:nvPr/>
        </p:nvSpPr>
        <p:spPr bwMode="auto">
          <a:xfrm>
            <a:off x="161291" y="3383996"/>
            <a:ext cx="4275694" cy="310534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Anders Perner,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Sponsor, Dept. of Intensive Care, Rigshospitalet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Tine Meyhoff,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Coordinating Investigator, Dept. of Intensive Care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Peter Hjortrup,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Dept. of Intensive Care, Rigshospitalet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Morten Hylander Møller,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Dept. of Intensive Care, Rigshospitalet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Birgit Agerholm Larsen,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Trial manager, CRIC</a:t>
            </a: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Theis Lange,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Statistician, Dept. of Biostatistics, University of Copenhagen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Jørn Wetterslev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, Trialist, Copenhagen Trial Unit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4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045" y="4014065"/>
            <a:ext cx="25733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971600" y="3429000"/>
            <a:ext cx="2313749" cy="3655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CLASSIC trial</a:t>
            </a: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Management Committee</a:t>
            </a: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2754587" y="909907"/>
            <a:ext cx="3572608" cy="174219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latin typeface="Arial" charset="0"/>
                <a:ea typeface="ÇlÇr ñæí©" charset="0"/>
              </a:rPr>
              <a:t>The ICUs at Rigshospitalet, Aalborg and Zealand University Hospital, Copenhagen Trial Unit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latin typeface="Arial" charset="0"/>
                <a:ea typeface="ÇlÇr ñæí©" charset="0"/>
              </a:rPr>
              <a:t>Dept. of Biostatistics, UCPH, VIVE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2906815" y="1043735"/>
            <a:ext cx="3330371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schemeClr val="tx1"/>
                </a:solidFill>
                <a:latin typeface="Arial" charset="0"/>
                <a:ea typeface="ÇlÇr ñæí©" charset="0"/>
              </a:rPr>
              <a:t>Centre fo</a:t>
            </a:r>
            <a:r>
              <a:rPr lang="en-GB" sz="1400" b="1" dirty="0">
                <a:latin typeface="Arial" charset="0"/>
                <a:ea typeface="ÇlÇr ñæí©" charset="0"/>
              </a:rPr>
              <a:t>r Research in Intensive Care (CRIC)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652" y="4644135"/>
            <a:ext cx="295125" cy="18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 descr="Billedresultat for frankrig fla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091" y="5319210"/>
            <a:ext cx="290984" cy="171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AutoShape 2"/>
          <p:cNvSpPr>
            <a:spLocks noChangeArrowheads="1"/>
          </p:cNvSpPr>
          <p:nvPr/>
        </p:nvSpPr>
        <p:spPr bwMode="auto">
          <a:xfrm>
            <a:off x="2494034" y="188640"/>
            <a:ext cx="4093714" cy="54502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</p:txBody>
      </p:sp>
      <p:sp>
        <p:nvSpPr>
          <p:cNvPr id="54" name="Tekstboks 53"/>
          <p:cNvSpPr txBox="1"/>
          <p:nvPr/>
        </p:nvSpPr>
        <p:spPr>
          <a:xfrm>
            <a:off x="2861809" y="300136"/>
            <a:ext cx="3330371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latin typeface="Arial" charset="0"/>
                <a:ea typeface="ÇlÇr ñæí©" charset="0"/>
              </a:rPr>
              <a:t>CRIC Steering Committee</a:t>
            </a:r>
          </a:p>
        </p:txBody>
      </p:sp>
      <p:cxnSp>
        <p:nvCxnSpPr>
          <p:cNvPr id="79" name="Lige forbindelse 78"/>
          <p:cNvCxnSpPr/>
          <p:nvPr/>
        </p:nvCxnSpPr>
        <p:spPr>
          <a:xfrm>
            <a:off x="6342800" y="1358770"/>
            <a:ext cx="20942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5" descr="Classic_new.jp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266853" y="3497565"/>
            <a:ext cx="810091" cy="318420"/>
          </a:xfrm>
          <a:prstGeom prst="rect">
            <a:avLst/>
          </a:prstGeom>
        </p:spPr>
      </p:pic>
      <p:pic>
        <p:nvPicPr>
          <p:cNvPr id="61" name="Picture 5" descr="Classic_new.jp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992379" y="3497565"/>
            <a:ext cx="810091" cy="318420"/>
          </a:xfrm>
          <a:prstGeom prst="rect">
            <a:avLst/>
          </a:prstGeom>
        </p:spPr>
      </p:pic>
      <p:grpSp>
        <p:nvGrpSpPr>
          <p:cNvPr id="58" name="Gruppe 6"/>
          <p:cNvGrpSpPr/>
          <p:nvPr/>
        </p:nvGrpSpPr>
        <p:grpSpPr>
          <a:xfrm>
            <a:off x="2906817" y="2168860"/>
            <a:ext cx="675073" cy="324134"/>
            <a:chOff x="1261913" y="1013827"/>
            <a:chExt cx="6550447" cy="3712769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95" t="12425" r="17350" b="19395"/>
            <a:stretch/>
          </p:blipFill>
          <p:spPr bwMode="auto">
            <a:xfrm>
              <a:off x="1261913" y="1013827"/>
              <a:ext cx="6478439" cy="3712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" name="Tekstboks 8"/>
            <p:cNvSpPr txBox="1"/>
            <p:nvPr/>
          </p:nvSpPr>
          <p:spPr>
            <a:xfrm>
              <a:off x="4499994" y="4127250"/>
              <a:ext cx="3312366" cy="5993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da-DK" sz="1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80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85" y="2258870"/>
            <a:ext cx="767042" cy="192227"/>
          </a:xfrm>
          <a:prstGeom prst="rect">
            <a:avLst/>
          </a:prstGeom>
        </p:spPr>
      </p:pic>
      <p:sp>
        <p:nvSpPr>
          <p:cNvPr id="77" name="AutoShape 13"/>
          <p:cNvSpPr>
            <a:spLocks noChangeArrowheads="1"/>
          </p:cNvSpPr>
          <p:nvPr/>
        </p:nvSpPr>
        <p:spPr bwMode="auto">
          <a:xfrm>
            <a:off x="6329105" y="5279357"/>
            <a:ext cx="1213225" cy="4899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Czech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Marek Nalos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154" y="5319210"/>
            <a:ext cx="264081" cy="17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AutoShape 13"/>
          <p:cNvSpPr>
            <a:spLocks noChangeArrowheads="1"/>
          </p:cNvSpPr>
          <p:nvPr/>
        </p:nvSpPr>
        <p:spPr bwMode="auto">
          <a:xfrm>
            <a:off x="7600619" y="5274205"/>
            <a:ext cx="1336866" cy="49505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Swiss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Stephan Jakob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736223" y="5319210"/>
            <a:ext cx="301162" cy="200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Lige forbindelse 7"/>
          <p:cNvCxnSpPr>
            <a:stCxn id="10" idx="2"/>
            <a:endCxn id="46" idx="0"/>
          </p:cNvCxnSpPr>
          <p:nvPr/>
        </p:nvCxnSpPr>
        <p:spPr>
          <a:xfrm>
            <a:off x="4540891" y="2652106"/>
            <a:ext cx="2331491" cy="7318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>
            <a:stCxn id="10" idx="2"/>
            <a:endCxn id="69" idx="0"/>
          </p:cNvCxnSpPr>
          <p:nvPr/>
        </p:nvCxnSpPr>
        <p:spPr>
          <a:xfrm flipH="1">
            <a:off x="2299138" y="2652106"/>
            <a:ext cx="2241753" cy="7318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forbindelse 17"/>
          <p:cNvCxnSpPr/>
          <p:nvPr/>
        </p:nvCxnSpPr>
        <p:spPr>
          <a:xfrm flipH="1">
            <a:off x="4436985" y="4914165"/>
            <a:ext cx="2802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forbindelse 19"/>
          <p:cNvCxnSpPr>
            <a:stCxn id="52" idx="2"/>
            <a:endCxn id="10" idx="0"/>
          </p:cNvCxnSpPr>
          <p:nvPr/>
        </p:nvCxnSpPr>
        <p:spPr>
          <a:xfrm>
            <a:off x="4540891" y="733668"/>
            <a:ext cx="0" cy="1762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utoShape 13"/>
          <p:cNvSpPr>
            <a:spLocks noChangeArrowheads="1"/>
          </p:cNvSpPr>
          <p:nvPr/>
        </p:nvSpPr>
        <p:spPr bwMode="auto">
          <a:xfrm>
            <a:off x="5654030" y="5859270"/>
            <a:ext cx="1213225" cy="4899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Spain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Richard Ferrer</a:t>
            </a:r>
          </a:p>
        </p:txBody>
      </p:sp>
      <p:pic>
        <p:nvPicPr>
          <p:cNvPr id="3" name="Picture 2" descr="Spaniens fla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130" y="5904275"/>
            <a:ext cx="301124" cy="19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AutoShape 13"/>
          <p:cNvSpPr>
            <a:spLocks noChangeArrowheads="1"/>
          </p:cNvSpPr>
          <p:nvPr/>
        </p:nvSpPr>
        <p:spPr bwMode="auto">
          <a:xfrm>
            <a:off x="6957265" y="5859270"/>
            <a:ext cx="1286708" cy="4899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Italy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Maurizio Cecconi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79" y="5904275"/>
            <a:ext cx="315036" cy="210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117081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190</Words>
  <Application>Microsoft Office PowerPoint</Application>
  <PresentationFormat>Skærmshow (4:3)</PresentationFormat>
  <Paragraphs>58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PowerPoint-præsentation</vt:lpstr>
    </vt:vector>
  </TitlesOfParts>
  <Company>Region Hovedstaden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Mette Krag</dc:creator>
  <cp:lastModifiedBy>Tine Sylvest Meyhoff</cp:lastModifiedBy>
  <cp:revision>88</cp:revision>
  <dcterms:created xsi:type="dcterms:W3CDTF">2015-06-02T07:28:31Z</dcterms:created>
  <dcterms:modified xsi:type="dcterms:W3CDTF">2018-11-14T10:44:36Z</dcterms:modified>
</cp:coreProperties>
</file>