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09" autoAdjust="0"/>
  </p:normalViewPr>
  <p:slideViewPr>
    <p:cSldViewPr snapToObjects="1">
      <p:cViewPr>
        <p:scale>
          <a:sx n="140" d="100"/>
          <a:sy n="140" d="100"/>
        </p:scale>
        <p:origin x="-768" y="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9531D-0C58-455F-9B2C-0423809B2723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A571C-45C1-409D-B383-6F0632C8B6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739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571C-45C1-409D-B383-6F0632C8B67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68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02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70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709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55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02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0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9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14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2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02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4AD1B-8902-4B23-9A07-8F7F179A19FF}" type="datetimeFigureOut">
              <a:rPr lang="da-DK" smtClean="0"/>
              <a:t>05-06-2019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Lige forbindelse 77"/>
          <p:cNvCxnSpPr/>
          <p:nvPr/>
        </p:nvCxnSpPr>
        <p:spPr>
          <a:xfrm flipV="1">
            <a:off x="2742400" y="2566830"/>
            <a:ext cx="74405" cy="5208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Lige forbindelse 74"/>
          <p:cNvCxnSpPr/>
          <p:nvPr/>
        </p:nvCxnSpPr>
        <p:spPr>
          <a:xfrm>
            <a:off x="2667090" y="2213865"/>
            <a:ext cx="10471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>
            <a:off x="2562380" y="1592772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/>
          <p:cNvCxnSpPr/>
          <p:nvPr/>
        </p:nvCxnSpPr>
        <p:spPr>
          <a:xfrm flipH="1" flipV="1">
            <a:off x="116505" y="1116969"/>
            <a:ext cx="31114" cy="269901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forbindelse 70"/>
          <p:cNvCxnSpPr/>
          <p:nvPr/>
        </p:nvCxnSpPr>
        <p:spPr>
          <a:xfrm flipV="1">
            <a:off x="273973" y="1704662"/>
            <a:ext cx="0" cy="185935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/>
          <p:cNvCxnSpPr/>
          <p:nvPr/>
        </p:nvCxnSpPr>
        <p:spPr>
          <a:xfrm flipH="1">
            <a:off x="381164" y="2404432"/>
            <a:ext cx="2" cy="106957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/>
          <p:cNvCxnSpPr/>
          <p:nvPr/>
        </p:nvCxnSpPr>
        <p:spPr>
          <a:xfrm>
            <a:off x="476545" y="3068960"/>
            <a:ext cx="0" cy="36004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4617005" y="3383995"/>
            <a:ext cx="4455495" cy="3240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6552220" y="1133745"/>
            <a:ext cx="2306515" cy="425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>
                <a:latin typeface="Arial" charset="0"/>
                <a:ea typeface="ÇlÇr ñæí©" charset="0"/>
              </a:rPr>
              <a:t>Scandinavian Critical Care Trial Group (SCCTG)</a:t>
            </a:r>
            <a:endParaRPr kumimoji="0" lang="en-GB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16505" y="68607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Data Monitoring</a:t>
            </a:r>
            <a:r>
              <a:rPr kumimoji="0" lang="en-US" sz="1000" b="1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and </a:t>
            </a:r>
            <a:r>
              <a:rPr lang="en-US" sz="1000" b="1" dirty="0">
                <a:latin typeface="Arial" charset="0"/>
                <a:ea typeface="ÇlÇr ÉSÉVÉbÉN" charset="0"/>
              </a:rPr>
              <a:t>S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afety </a:t>
            </a:r>
            <a:r>
              <a:rPr lang="en-US" sz="1000" b="1" dirty="0">
                <a:latin typeface="Arial" charset="0"/>
                <a:ea typeface="ÇlÇr ÉSÉVÉbÉN" charset="0"/>
              </a:rPr>
              <a:t>C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ommittee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41530" y="1969958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Danish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Medicines Agency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449680" y="261891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charset="0"/>
                <a:ea typeface="ÇlÇr ñæí©" charset="0"/>
              </a:rPr>
              <a:t>Regional Ethics Committees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0" name="AutoShape 5"/>
          <p:cNvSpPr>
            <a:spLocks noChangeArrowheads="1"/>
          </p:cNvSpPr>
          <p:nvPr/>
        </p:nvSpPr>
        <p:spPr bwMode="auto">
          <a:xfrm>
            <a:off x="251520" y="131614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Good Clinical Practice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(GCP) </a:t>
            </a:r>
            <a:r>
              <a:rPr lang="en-US" sz="1000" b="1" dirty="0">
                <a:latin typeface="Arial" charset="0"/>
                <a:ea typeface="ÇlÇr ÉSÉVÉbÉN" charset="0"/>
              </a:rPr>
              <a:t>unit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ÉSÉVÉbÉN" charset="0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5022051" y="3429000"/>
            <a:ext cx="3690410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Investigators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>
            <a:off x="7600619" y="4599130"/>
            <a:ext cx="1336867" cy="585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Sweden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Maria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Cronhjort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7" name="AutoShape 13"/>
          <p:cNvSpPr>
            <a:spLocks noChangeArrowheads="1"/>
          </p:cNvSpPr>
          <p:nvPr/>
        </p:nvSpPr>
        <p:spPr bwMode="auto">
          <a:xfrm>
            <a:off x="7600619" y="3969060"/>
            <a:ext cx="1336867" cy="5400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UK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Marlies Ostermann</a:t>
            </a:r>
          </a:p>
        </p:txBody>
      </p:sp>
      <p:sp>
        <p:nvSpPr>
          <p:cNvPr id="59" name="AutoShape 13"/>
          <p:cNvSpPr>
            <a:spLocks noChangeArrowheads="1"/>
          </p:cNvSpPr>
          <p:nvPr/>
        </p:nvSpPr>
        <p:spPr bwMode="auto">
          <a:xfrm>
            <a:off x="6301345" y="4599130"/>
            <a:ext cx="1213225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Netherlands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Iwan</a:t>
            </a: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van der Horst 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644135"/>
            <a:ext cx="26828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AutoShape 13"/>
          <p:cNvSpPr>
            <a:spLocks noChangeArrowheads="1"/>
          </p:cNvSpPr>
          <p:nvPr/>
        </p:nvSpPr>
        <p:spPr bwMode="auto">
          <a:xfrm>
            <a:off x="6300193" y="3974212"/>
            <a:ext cx="1213225" cy="53490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Finland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Ville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Pettilä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014065"/>
            <a:ext cx="268287" cy="17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AutoShape 13"/>
          <p:cNvSpPr>
            <a:spLocks noChangeArrowheads="1"/>
          </p:cNvSpPr>
          <p:nvPr/>
        </p:nvSpPr>
        <p:spPr bwMode="auto">
          <a:xfrm>
            <a:off x="4842033" y="5279357"/>
            <a:ext cx="1314382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France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Michael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Darmon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>
            <a:off x="4842031" y="4599130"/>
            <a:ext cx="1314384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Norway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Jon-Henrik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Laake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44135"/>
            <a:ext cx="268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AutoShape 13"/>
          <p:cNvSpPr>
            <a:spLocks noChangeArrowheads="1"/>
          </p:cNvSpPr>
          <p:nvPr/>
        </p:nvSpPr>
        <p:spPr bwMode="auto">
          <a:xfrm>
            <a:off x="4842032" y="3969061"/>
            <a:ext cx="1325698" cy="5400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Denmark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Anders Perner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14065"/>
            <a:ext cx="2682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147620" y="3383995"/>
            <a:ext cx="4379374" cy="3240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Anders Perner,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Sponsor,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Tine Meyhoff,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Coordinating Investigator, Dept. of Intensive Care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Peter Hjortrup,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Morten Hylander Møller,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Maj-Brit </a:t>
            </a:r>
            <a:r>
              <a:rPr lang="en-GB" sz="1000" b="1">
                <a:solidFill>
                  <a:srgbClr val="000000"/>
                </a:solidFill>
                <a:latin typeface="Arial" charset="0"/>
                <a:ea typeface="ÇlÇr ñæí©" charset="0"/>
              </a:rPr>
              <a:t>Nørregaard Kjær,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Trial manager, CRIC</a:t>
            </a: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Theis Lange,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Statistician, Dept. of Biostatistics, University of Copenhagen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Jørn Wetterslev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Trialist, Copenhagen Trial Unit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045" y="4014065"/>
            <a:ext cx="25733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971600" y="3429000"/>
            <a:ext cx="2313749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Management Committee</a:t>
            </a: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2754587" y="909907"/>
            <a:ext cx="3572608" cy="1742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The ICUs at Rigshospitalet, Aalborg and Zealand University Hospital, Copenhagen Trial Unit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Dept. of Biostatistics, UCPH, VIVE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2906815" y="1043735"/>
            <a:ext cx="3330371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Arial" charset="0"/>
                <a:ea typeface="ÇlÇr ñæí©" charset="0"/>
              </a:rPr>
              <a:t>Centre fo</a:t>
            </a:r>
            <a:r>
              <a:rPr lang="en-GB" sz="1400" b="1" dirty="0">
                <a:latin typeface="Arial" charset="0"/>
                <a:ea typeface="ÇlÇr ñæí©" charset="0"/>
              </a:rPr>
              <a:t>r Research in Intensive Care (CRIC)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652" y="4644135"/>
            <a:ext cx="295125" cy="18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Billedresultat for frankrig fla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91" y="5319210"/>
            <a:ext cx="290984" cy="17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AutoShape 2"/>
          <p:cNvSpPr>
            <a:spLocks noChangeArrowheads="1"/>
          </p:cNvSpPr>
          <p:nvPr/>
        </p:nvSpPr>
        <p:spPr bwMode="auto">
          <a:xfrm>
            <a:off x="2494034" y="188640"/>
            <a:ext cx="4093714" cy="54502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2861809" y="300136"/>
            <a:ext cx="333037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Arial" charset="0"/>
                <a:ea typeface="ÇlÇr ñæí©" charset="0"/>
              </a:rPr>
              <a:t>CRIC Steering Committee</a:t>
            </a:r>
          </a:p>
        </p:txBody>
      </p:sp>
      <p:cxnSp>
        <p:nvCxnSpPr>
          <p:cNvPr id="79" name="Lige forbindelse 78"/>
          <p:cNvCxnSpPr/>
          <p:nvPr/>
        </p:nvCxnSpPr>
        <p:spPr>
          <a:xfrm>
            <a:off x="6342800" y="1358770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266853" y="3497565"/>
            <a:ext cx="810091" cy="318420"/>
          </a:xfrm>
          <a:prstGeom prst="rect">
            <a:avLst/>
          </a:prstGeom>
        </p:spPr>
      </p:pic>
      <p:pic>
        <p:nvPicPr>
          <p:cNvPr id="61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992379" y="3497565"/>
            <a:ext cx="810091" cy="318420"/>
          </a:xfrm>
          <a:prstGeom prst="rect">
            <a:avLst/>
          </a:prstGeom>
        </p:spPr>
      </p:pic>
      <p:grpSp>
        <p:nvGrpSpPr>
          <p:cNvPr id="58" name="Gruppe 6"/>
          <p:cNvGrpSpPr/>
          <p:nvPr/>
        </p:nvGrpSpPr>
        <p:grpSpPr>
          <a:xfrm>
            <a:off x="2906817" y="2168860"/>
            <a:ext cx="675073" cy="324134"/>
            <a:chOff x="1261913" y="1013827"/>
            <a:chExt cx="6550447" cy="3712769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5" t="12425" r="17350" b="19395"/>
            <a:stretch/>
          </p:blipFill>
          <p:spPr bwMode="auto">
            <a:xfrm>
              <a:off x="1261913" y="1013827"/>
              <a:ext cx="6478439" cy="3712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Tekstboks 8"/>
            <p:cNvSpPr txBox="1"/>
            <p:nvPr/>
          </p:nvSpPr>
          <p:spPr>
            <a:xfrm>
              <a:off x="4499994" y="4127250"/>
              <a:ext cx="3312366" cy="5993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a-DK" sz="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0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85" y="2258870"/>
            <a:ext cx="767042" cy="192227"/>
          </a:xfrm>
          <a:prstGeom prst="rect">
            <a:avLst/>
          </a:prstGeom>
        </p:spPr>
      </p:pic>
      <p:sp>
        <p:nvSpPr>
          <p:cNvPr id="77" name="AutoShape 13"/>
          <p:cNvSpPr>
            <a:spLocks noChangeArrowheads="1"/>
          </p:cNvSpPr>
          <p:nvPr/>
        </p:nvSpPr>
        <p:spPr bwMode="auto">
          <a:xfrm>
            <a:off x="6329105" y="5279357"/>
            <a:ext cx="1213225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Czech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Marek Nalos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154" y="5319210"/>
            <a:ext cx="264081" cy="17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AutoShape 13"/>
          <p:cNvSpPr>
            <a:spLocks noChangeArrowheads="1"/>
          </p:cNvSpPr>
          <p:nvPr/>
        </p:nvSpPr>
        <p:spPr bwMode="auto">
          <a:xfrm>
            <a:off x="7600619" y="5274205"/>
            <a:ext cx="1336866" cy="4950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Swiss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Stephan Jakob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736223" y="5319210"/>
            <a:ext cx="301162" cy="20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Lige forbindelse 7"/>
          <p:cNvCxnSpPr>
            <a:stCxn id="10" idx="2"/>
            <a:endCxn id="46" idx="0"/>
          </p:cNvCxnSpPr>
          <p:nvPr/>
        </p:nvCxnSpPr>
        <p:spPr>
          <a:xfrm>
            <a:off x="4540891" y="2652106"/>
            <a:ext cx="2303862" cy="7318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>
            <a:stCxn id="10" idx="2"/>
            <a:endCxn id="69" idx="0"/>
          </p:cNvCxnSpPr>
          <p:nvPr/>
        </p:nvCxnSpPr>
        <p:spPr>
          <a:xfrm flipH="1">
            <a:off x="2337307" y="2652106"/>
            <a:ext cx="2203584" cy="7318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stCxn id="52" idx="2"/>
            <a:endCxn id="10" idx="0"/>
          </p:cNvCxnSpPr>
          <p:nvPr/>
        </p:nvCxnSpPr>
        <p:spPr>
          <a:xfrm>
            <a:off x="4540891" y="733668"/>
            <a:ext cx="0" cy="176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13"/>
          <p:cNvSpPr>
            <a:spLocks noChangeArrowheads="1"/>
          </p:cNvSpPr>
          <p:nvPr/>
        </p:nvSpPr>
        <p:spPr bwMode="auto">
          <a:xfrm>
            <a:off x="4842031" y="5859269"/>
            <a:ext cx="1314384" cy="585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Spain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Richard Ferrer</a:t>
            </a:r>
          </a:p>
        </p:txBody>
      </p:sp>
      <p:pic>
        <p:nvPicPr>
          <p:cNvPr id="3" name="Picture 2" descr="Spaniens fla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045" y="5904275"/>
            <a:ext cx="301124" cy="19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6327195" y="5859270"/>
            <a:ext cx="1196698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Italy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Maurizio Cecconi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09" y="5904275"/>
            <a:ext cx="315036" cy="21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AutoShape 13"/>
          <p:cNvSpPr>
            <a:spLocks noChangeArrowheads="1"/>
          </p:cNvSpPr>
          <p:nvPr/>
        </p:nvSpPr>
        <p:spPr bwMode="auto">
          <a:xfrm>
            <a:off x="7605771" y="5859270"/>
            <a:ext cx="1331713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Belgium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Manu Malbrain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22" name="Picture 2" descr="Flag of Belgium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678" y="5904275"/>
            <a:ext cx="250702" cy="21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11708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194</Words>
  <Application>Microsoft Office PowerPoint</Application>
  <PresentationFormat>Skærmshow (4:3)</PresentationFormat>
  <Paragraphs>60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Krag</dc:creator>
  <cp:lastModifiedBy>Tine Sylvest Meyhoff</cp:lastModifiedBy>
  <cp:revision>91</cp:revision>
  <dcterms:created xsi:type="dcterms:W3CDTF">2015-06-02T07:28:31Z</dcterms:created>
  <dcterms:modified xsi:type="dcterms:W3CDTF">2019-06-05T11:42:31Z</dcterms:modified>
</cp:coreProperties>
</file>