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09" autoAdjust="0"/>
  </p:normalViewPr>
  <p:slideViewPr>
    <p:cSldViewPr snapToObjects="1">
      <p:cViewPr varScale="1">
        <p:scale>
          <a:sx n="114" d="100"/>
          <a:sy n="114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2DFF5-78CB-46CE-BAF0-E1F892C5525D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0E53A-BF8C-4017-AB80-D36E9D3E14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835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0E53A-BF8C-4017-AB80-D36E9D3E149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037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02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70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709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55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02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0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9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14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2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02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4AD1B-8902-4B23-9A07-8F7F179A19FF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4291200" y="3537129"/>
            <a:ext cx="4612318" cy="30399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251519" y="826532"/>
            <a:ext cx="2306515" cy="425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latin typeface="Arial" charset="0"/>
                <a:ea typeface="ÇlÇr ÉSÉVÉbÉN" charset="0"/>
              </a:rPr>
              <a:t>Scandinavian Critical Care Trial Group (SCCTG)</a:t>
            </a:r>
            <a:endParaRPr lang="en-US" sz="1000" b="1" dirty="0">
              <a:solidFill>
                <a:srgbClr val="000000"/>
              </a:solidFill>
              <a:latin typeface="Arial" charset="0"/>
              <a:ea typeface="ÇlÇr ÉSÉVÉbÉN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52000" y="1454883"/>
            <a:ext cx="2306515" cy="180307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 b="1" u="sng" dirty="0">
                <a:latin typeface="Arial" charset="0"/>
                <a:ea typeface="ÇlÇr ñæí©" charset="0"/>
              </a:rPr>
              <a:t>Centre for Research in 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1000" b="1" u="sng" dirty="0">
                <a:latin typeface="Arial" charset="0"/>
                <a:ea typeface="ÇlÇr ñæí©" charset="0"/>
              </a:rPr>
              <a:t>Intensive Care </a:t>
            </a:r>
          </a:p>
          <a:p>
            <a:pPr algn="ctr">
              <a:lnSpc>
                <a:spcPct val="150000"/>
              </a:lnSpc>
            </a:pPr>
            <a:r>
              <a:rPr lang="da-DK" sz="900" b="1" dirty="0"/>
              <a:t>ICU, Rigshospitalet</a:t>
            </a:r>
          </a:p>
          <a:p>
            <a:pPr algn="ctr">
              <a:lnSpc>
                <a:spcPct val="150000"/>
              </a:lnSpc>
            </a:pPr>
            <a:r>
              <a:rPr lang="da-DK" sz="900" b="1" dirty="0"/>
              <a:t>ICU, Aalborg University Hospital</a:t>
            </a:r>
          </a:p>
          <a:p>
            <a:pPr algn="ctr">
              <a:lnSpc>
                <a:spcPct val="150000"/>
              </a:lnSpc>
            </a:pPr>
            <a:r>
              <a:rPr lang="da-DK" sz="900" b="1" dirty="0"/>
              <a:t>ICU, Zealand University Hospital </a:t>
            </a:r>
            <a:r>
              <a:rPr lang="da-DK" sz="900" b="1" dirty="0" err="1"/>
              <a:t>Koege</a:t>
            </a:r>
            <a:endParaRPr lang="da-DK" sz="900" b="1" dirty="0"/>
          </a:p>
          <a:p>
            <a:pPr algn="ctr">
              <a:lnSpc>
                <a:spcPct val="150000"/>
              </a:lnSpc>
            </a:pPr>
            <a:r>
              <a:rPr lang="da-DK" sz="900" b="1" dirty="0"/>
              <a:t>Copenhagen Trial Unit</a:t>
            </a:r>
          </a:p>
          <a:p>
            <a:pPr algn="ctr">
              <a:lnSpc>
                <a:spcPct val="150000"/>
              </a:lnSpc>
            </a:pPr>
            <a:r>
              <a:rPr lang="da-DK" sz="900" b="1" dirty="0"/>
              <a:t>Dept. of Biostatistics, UCPH</a:t>
            </a:r>
          </a:p>
          <a:p>
            <a:pPr algn="ctr">
              <a:lnSpc>
                <a:spcPct val="150000"/>
              </a:lnSpc>
            </a:pPr>
            <a:r>
              <a:rPr lang="da-DK" sz="900" b="1" dirty="0"/>
              <a:t>VIVE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6579596" y="821085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latin typeface="Arial" charset="0"/>
                <a:ea typeface="ÇlÇr ñæí©" charset="0"/>
              </a:rPr>
              <a:t>Monitoring and Safety Committee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6580800" y="2149977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ts val="1200"/>
              </a:spcBef>
              <a:spcAft>
                <a:spcPts val="300"/>
              </a:spcAft>
            </a:pPr>
            <a:r>
              <a:rPr lang="en-US" sz="1000" b="1" dirty="0">
                <a:latin typeface="Arial" charset="0"/>
                <a:ea typeface="ÇlÇr ÉSÉVÉbÉN" charset="0"/>
              </a:rPr>
              <a:t>Danish Medicines Agency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6579597" y="2810282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231F20"/>
                </a:solidFill>
                <a:latin typeface="Arial" charset="0"/>
                <a:ea typeface="ÇlÇr ñæí©" charset="0"/>
              </a:rPr>
              <a:t>Regional Ethics Committee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5" name="Tekstfelt 94"/>
          <p:cNvSpPr txBox="1"/>
          <p:nvPr/>
        </p:nvSpPr>
        <p:spPr>
          <a:xfrm>
            <a:off x="2306516" y="45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>
              <a:latin typeface="Arial"/>
              <a:cs typeface="Arial"/>
            </a:endParaRPr>
          </a:p>
        </p:txBody>
      </p:sp>
      <p:sp>
        <p:nvSpPr>
          <p:cNvPr id="60" name="AutoShape 5"/>
          <p:cNvSpPr>
            <a:spLocks noChangeArrowheads="1"/>
          </p:cNvSpPr>
          <p:nvPr/>
        </p:nvSpPr>
        <p:spPr bwMode="auto">
          <a:xfrm>
            <a:off x="6580800" y="1432659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ÉSÉVÉbÉN" charset="0"/>
            </a:endParaRPr>
          </a:p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Good Clinical Practice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(GCP) unit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ÉSÉVÉbÉN" charset="0"/>
            </a:endParaRPr>
          </a:p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5269578" y="3601791"/>
            <a:ext cx="2655294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Principal Investigators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5" name="AutoShape 3"/>
          <p:cNvSpPr>
            <a:spLocks noChangeArrowheads="1"/>
          </p:cNvSpPr>
          <p:nvPr/>
        </p:nvSpPr>
        <p:spPr bwMode="auto">
          <a:xfrm>
            <a:off x="2636785" y="233645"/>
            <a:ext cx="3865446" cy="32005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AID-ICU trial organisation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sp>
        <p:nvSpPr>
          <p:cNvPr id="65" name="AutoShape 13"/>
          <p:cNvSpPr>
            <a:spLocks noChangeArrowheads="1"/>
          </p:cNvSpPr>
          <p:nvPr/>
        </p:nvSpPr>
        <p:spPr bwMode="auto">
          <a:xfrm>
            <a:off x="5940000" y="3960000"/>
            <a:ext cx="1260000" cy="70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Finland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Johanna 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Hästbacka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68" name="AutoShape 13"/>
          <p:cNvSpPr>
            <a:spLocks noChangeArrowheads="1"/>
          </p:cNvSpPr>
          <p:nvPr/>
        </p:nvSpPr>
        <p:spPr bwMode="auto">
          <a:xfrm>
            <a:off x="4500000" y="3960000"/>
            <a:ext cx="1260000" cy="70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Denmark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Nina Andersen-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Ranberg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252000" y="3365639"/>
            <a:ext cx="3533100" cy="3211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9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9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Nina Andersen-Ranberg, 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Coordinating investigator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Zealand University Hospital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8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Stine Estrup, 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Investigator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Zealand University Hospital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Ole Mathiesen, I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nitiator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Anaesthesiology, Zealand University Hospital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8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Maj-Brit Nørregaard Kjær,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Project leader, CRIC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Lone Musaeus Poulsen, 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Sponsor, Initiator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Zealand University Hospital</a:t>
            </a: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8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Anders </a:t>
            </a:r>
            <a:r>
              <a:rPr lang="en-GB" sz="800" b="1" dirty="0" err="1">
                <a:solidFill>
                  <a:srgbClr val="000000"/>
                </a:solidFill>
                <a:latin typeface="Arial" charset="0"/>
                <a:ea typeface="ÇlÇr ñæí©" charset="0"/>
              </a:rPr>
              <a:t>Perner</a:t>
            </a: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Initiator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 4131, RH/CRIC/SCCTG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Jørn Wetterslev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Trialist, Copenhagen Trial Unit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800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b="1" dirty="0" err="1">
                <a:solidFill>
                  <a:srgbClr val="000000"/>
                </a:solidFill>
                <a:latin typeface="Arial" charset="0"/>
                <a:ea typeface="ÇlÇr ñæí©" charset="0"/>
              </a:rPr>
              <a:t>Bjørn</a:t>
            </a: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</a:t>
            </a:r>
            <a:r>
              <a:rPr lang="en-GB" sz="800" b="1" dirty="0" err="1">
                <a:solidFill>
                  <a:srgbClr val="000000"/>
                </a:solidFill>
                <a:latin typeface="Arial" charset="0"/>
                <a:ea typeface="ÇlÇr ñæí©" charset="0"/>
              </a:rPr>
              <a:t>Hylsebeck</a:t>
            </a: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</a:t>
            </a:r>
            <a:r>
              <a:rPr lang="en-GB" sz="800" b="1" dirty="0" err="1">
                <a:solidFill>
                  <a:srgbClr val="000000"/>
                </a:solidFill>
                <a:latin typeface="Arial" charset="0"/>
                <a:ea typeface="ÇlÇr ñæí©" charset="0"/>
              </a:rPr>
              <a:t>Ebdrup</a:t>
            </a:r>
            <a:r>
              <a:rPr lang="en-GB" sz="8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Investigator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Mental Health Centre </a:t>
            </a:r>
            <a:r>
              <a:rPr lang="en-GB" sz="800" dirty="0" err="1">
                <a:solidFill>
                  <a:srgbClr val="000000"/>
                </a:solidFill>
                <a:latin typeface="Arial" charset="0"/>
                <a:ea typeface="ÇlÇr ñæí©" charset="0"/>
              </a:rPr>
              <a:t>Glostrup</a:t>
            </a:r>
            <a:r>
              <a:rPr lang="en-GB" sz="8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38" name="Lige forbindelse 37"/>
          <p:cNvCxnSpPr/>
          <p:nvPr/>
        </p:nvCxnSpPr>
        <p:spPr>
          <a:xfrm>
            <a:off x="5202762" y="2758684"/>
            <a:ext cx="993133" cy="760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Lige forbindelse 41"/>
          <p:cNvCxnSpPr/>
          <p:nvPr/>
        </p:nvCxnSpPr>
        <p:spPr>
          <a:xfrm>
            <a:off x="2924957" y="2618910"/>
            <a:ext cx="1036834" cy="719771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512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611560" y="3389980"/>
            <a:ext cx="2779077" cy="4040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Management Committee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cxnSp>
        <p:nvCxnSpPr>
          <p:cNvPr id="52" name="Lige forbindelse 51"/>
          <p:cNvCxnSpPr/>
          <p:nvPr/>
        </p:nvCxnSpPr>
        <p:spPr>
          <a:xfrm flipV="1">
            <a:off x="2415477" y="2820898"/>
            <a:ext cx="581348" cy="37930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forbindelse 55"/>
          <p:cNvCxnSpPr/>
          <p:nvPr/>
        </p:nvCxnSpPr>
        <p:spPr>
          <a:xfrm>
            <a:off x="1428478" y="1261663"/>
            <a:ext cx="0" cy="20014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Lige forbindelse 61"/>
          <p:cNvCxnSpPr/>
          <p:nvPr/>
        </p:nvCxnSpPr>
        <p:spPr>
          <a:xfrm>
            <a:off x="2511050" y="826532"/>
            <a:ext cx="485775" cy="4422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/>
          <p:cNvCxnSpPr/>
          <p:nvPr/>
        </p:nvCxnSpPr>
        <p:spPr>
          <a:xfrm flipH="1" flipV="1">
            <a:off x="6167728" y="2843935"/>
            <a:ext cx="468645" cy="41402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/>
          <p:cNvCxnSpPr/>
          <p:nvPr/>
        </p:nvCxnSpPr>
        <p:spPr>
          <a:xfrm flipH="1" flipV="1">
            <a:off x="6368089" y="2393886"/>
            <a:ext cx="268284" cy="19056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forbindelse 70"/>
          <p:cNvCxnSpPr/>
          <p:nvPr/>
        </p:nvCxnSpPr>
        <p:spPr>
          <a:xfrm flipV="1">
            <a:off x="6368088" y="1461803"/>
            <a:ext cx="229137" cy="21200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/>
          <p:cNvCxnSpPr/>
          <p:nvPr/>
        </p:nvCxnSpPr>
        <p:spPr>
          <a:xfrm flipV="1">
            <a:off x="6156412" y="851363"/>
            <a:ext cx="440813" cy="40061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2782765" y="1251982"/>
            <a:ext cx="3572608" cy="158014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en-GB" sz="8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en-GB" sz="8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2906815" y="2308810"/>
            <a:ext cx="3330370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Steering Committee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117" y="1369333"/>
            <a:ext cx="939477" cy="939477"/>
          </a:xfrm>
          <a:prstGeom prst="rect">
            <a:avLst/>
          </a:prstGeom>
        </p:spPr>
      </p:pic>
      <p:sp>
        <p:nvSpPr>
          <p:cNvPr id="49" name="AutoShape 13"/>
          <p:cNvSpPr>
            <a:spLocks noChangeArrowheads="1"/>
          </p:cNvSpPr>
          <p:nvPr/>
        </p:nvSpPr>
        <p:spPr bwMode="auto">
          <a:xfrm>
            <a:off x="7380000" y="3960000"/>
            <a:ext cx="1260000" cy="70319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Norway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Luis George 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Romundstad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1" name="AutoShape 13"/>
          <p:cNvSpPr>
            <a:spLocks noChangeArrowheads="1"/>
          </p:cNvSpPr>
          <p:nvPr/>
        </p:nvSpPr>
        <p:spPr bwMode="auto">
          <a:xfrm>
            <a:off x="4500000" y="4788000"/>
            <a:ext cx="1260000" cy="70319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UK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Matthew Morgan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5" name="AutoShape 13"/>
          <p:cNvSpPr>
            <a:spLocks noChangeArrowheads="1"/>
          </p:cNvSpPr>
          <p:nvPr/>
        </p:nvSpPr>
        <p:spPr bwMode="auto">
          <a:xfrm>
            <a:off x="5940000" y="4788000"/>
            <a:ext cx="1260000" cy="70319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Spain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Jesus 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Cabellero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7" name="AutoShape 13"/>
          <p:cNvSpPr>
            <a:spLocks noChangeArrowheads="1"/>
          </p:cNvSpPr>
          <p:nvPr/>
        </p:nvSpPr>
        <p:spPr bwMode="auto">
          <a:xfrm>
            <a:off x="7380000" y="4788000"/>
            <a:ext cx="1260000" cy="70319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Italy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Giuseppe 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Citerio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>
            <a:off x="4500000" y="5616000"/>
            <a:ext cx="1260000" cy="70319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Germany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Matthias Kott</a:t>
            </a:r>
          </a:p>
        </p:txBody>
      </p:sp>
      <p:pic>
        <p:nvPicPr>
          <p:cNvPr id="1026" name="Picture 2" descr="France 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385" y="5606380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AutoShape 13"/>
          <p:cNvSpPr>
            <a:spLocks noChangeArrowheads="1"/>
          </p:cNvSpPr>
          <p:nvPr/>
        </p:nvSpPr>
        <p:spPr bwMode="auto">
          <a:xfrm>
            <a:off x="5940000" y="5616000"/>
            <a:ext cx="1260000" cy="702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France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b="1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Lara </a:t>
            </a:r>
            <a:r>
              <a:rPr lang="en-US" sz="9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Zafrani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32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085" y="3996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taly Flag 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05" y="4824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inland Flag Symb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245" y="3996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orway Flag Symbol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405" y="3996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United Kingdom Flag Symbo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085" y="4824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Spain Flag Symbo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245" y="4824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Germany Flag Symbo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085" y="5652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France Flag Symbol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245" y="5652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3798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428" y="5166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4482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4824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4140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5508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000" y="5850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8" descr="Denmark Flag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428" y="61920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11708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D574F43C00494080F0B7BB35DFCC72" ma:contentTypeVersion="0" ma:contentTypeDescription="Opret et nyt dokument." ma:contentTypeScope="" ma:versionID="9c94e2bd7af35cda9cad2a858e24a4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df5f8b7a12903fc150245522468e5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62BACF-621A-4CD5-9152-4FD0651E5C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61FD35-A781-4AB9-B8C5-5042538E9A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C9C342-096C-476C-9F75-79A099CBAB75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200</Words>
  <Application>Microsoft Office PowerPoint</Application>
  <PresentationFormat>Skærmshow (4:3)</PresentationFormat>
  <Paragraphs>75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ÇlÇr ÉSÉVÉbÉN</vt:lpstr>
      <vt:lpstr>ÇlÇr ñæí©</vt:lpstr>
      <vt:lpstr>Kontortema</vt:lpstr>
      <vt:lpstr>PowerPoint-præsentation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Krag</dc:creator>
  <cp:lastModifiedBy>Maj-Brit Nørregaard Kjær</cp:lastModifiedBy>
  <cp:revision>93</cp:revision>
  <dcterms:created xsi:type="dcterms:W3CDTF">2015-06-02T07:28:31Z</dcterms:created>
  <dcterms:modified xsi:type="dcterms:W3CDTF">2019-03-05T14:07:49Z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0x010100A5D574F43C00494080F0B7BB35DFCC72</vt:lpwstr>
  </property>
</Properties>
</file>