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68" r:id="rId3"/>
    <p:sldId id="269" r:id="rId4"/>
    <p:sldId id="270" r:id="rId5"/>
    <p:sldId id="271" r:id="rId6"/>
    <p:sldId id="279" r:id="rId7"/>
    <p:sldId id="280" r:id="rId8"/>
    <p:sldId id="272" r:id="rId9"/>
    <p:sldId id="273" r:id="rId10"/>
    <p:sldId id="274" r:id="rId11"/>
    <p:sldId id="275" r:id="rId12"/>
    <p:sldId id="292" r:id="rId13"/>
    <p:sldId id="276" r:id="rId14"/>
    <p:sldId id="277" r:id="rId15"/>
    <p:sldId id="293" r:id="rId16"/>
    <p:sldId id="283" r:id="rId17"/>
    <p:sldId id="284" r:id="rId18"/>
    <p:sldId id="288" r:id="rId19"/>
    <p:sldId id="289" r:id="rId20"/>
    <p:sldId id="328" r:id="rId21"/>
    <p:sldId id="290" r:id="rId22"/>
    <p:sldId id="311" r:id="rId23"/>
    <p:sldId id="300" r:id="rId24"/>
    <p:sldId id="327" r:id="rId25"/>
    <p:sldId id="294" r:id="rId26"/>
    <p:sldId id="314" r:id="rId27"/>
    <p:sldId id="317" r:id="rId28"/>
    <p:sldId id="315" r:id="rId29"/>
    <p:sldId id="318" r:id="rId30"/>
    <p:sldId id="316" r:id="rId31"/>
    <p:sldId id="321" r:id="rId32"/>
    <p:sldId id="322" r:id="rId33"/>
    <p:sldId id="331" r:id="rId34"/>
    <p:sldId id="329" r:id="rId35"/>
    <p:sldId id="320" r:id="rId36"/>
    <p:sldId id="323" r:id="rId37"/>
    <p:sldId id="330" r:id="rId38"/>
    <p:sldId id="313" r:id="rId39"/>
    <p:sldId id="298" r:id="rId40"/>
    <p:sldId id="299" r:id="rId41"/>
    <p:sldId id="309" r:id="rId42"/>
    <p:sldId id="291" r:id="rId43"/>
    <p:sldId id="310" r:id="rId4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Warrer Petersen" initials="MWP" lastIdx="3" clrIdx="0">
    <p:extLst>
      <p:ext uri="{19B8F6BF-5375-455C-9EA6-DF929625EA0E}">
        <p15:presenceInfo xmlns:p15="http://schemas.microsoft.com/office/powerpoint/2012/main" userId="S::marie.warrer.petersen.01@regionh.dk::2e826959-7c4c-4989-866a-cbde71e44763" providerId="AD"/>
      </p:ext>
    </p:extLst>
  </p:cmAuthor>
  <p:cmAuthor id="2" name="Maj-Brit Nørregaard Kjær" initials="MNK" lastIdx="3" clrIdx="1">
    <p:extLst>
      <p:ext uri="{19B8F6BF-5375-455C-9EA6-DF929625EA0E}">
        <p15:presenceInfo xmlns:p15="http://schemas.microsoft.com/office/powerpoint/2012/main" userId="S::Maj-Brit.Noerregaard.Kjaer@regionh.dk::0f01bc55-d76e-45b9-91ea-ddecc77c43da" providerId="AD"/>
      </p:ext>
    </p:extLst>
  </p:cmAuthor>
  <p:cmAuthor id="3" name="Gitte Kingo Vesterlund" initials="GKV" lastIdx="5" clrIdx="2">
    <p:extLst>
      <p:ext uri="{19B8F6BF-5375-455C-9EA6-DF929625EA0E}">
        <p15:presenceInfo xmlns:p15="http://schemas.microsoft.com/office/powerpoint/2012/main" userId="S::Gitte.Kingo.Vesterlund@regionh.dk::fe5646c5-5f35-4a86-8727-97038bc80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D1BE"/>
    <a:srgbClr val="006666"/>
    <a:srgbClr val="009999"/>
    <a:srgbClr val="66FFCC"/>
    <a:srgbClr val="00FFCC"/>
    <a:srgbClr val="0EE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6" autoAdjust="0"/>
    <p:restoredTop sz="81840" autoAdjust="0"/>
  </p:normalViewPr>
  <p:slideViewPr>
    <p:cSldViewPr snapToGrid="0">
      <p:cViewPr varScale="1">
        <p:scale>
          <a:sx n="58" d="100"/>
          <a:sy n="58" d="100"/>
        </p:scale>
        <p:origin x="13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4-05T14:51:30.179" idx="3">
    <p:pos x="5579" y="1744"/>
    <p:text>Her er kun nævnt 15</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7943F-7A2B-453A-B12C-73D4117B54E9}" type="doc">
      <dgm:prSet loTypeId="urn:microsoft.com/office/officeart/2005/8/layout/chevron1" loCatId="process" qsTypeId="urn:microsoft.com/office/officeart/2005/8/quickstyle/simple1" qsCatId="simple" csTypeId="urn:microsoft.com/office/officeart/2005/8/colors/accent1_2" csCatId="accent1" phldr="1"/>
      <dgm:spPr/>
    </dgm:pt>
    <dgm:pt modelId="{0045585B-A617-42F3-94DC-65440199A9D3}">
      <dgm:prSet phldrT="[Tekst]"/>
      <dgm:spPr>
        <a:solidFill>
          <a:srgbClr val="0DD1BE"/>
        </a:solidFill>
        <a:ln>
          <a:solidFill>
            <a:srgbClr val="0DD1BE"/>
          </a:solidFill>
        </a:ln>
      </dgm:spPr>
      <dgm:t>
        <a:bodyPr/>
        <a:lstStyle/>
        <a:p>
          <a:r>
            <a:rPr lang="da-DK" dirty="0" err="1"/>
            <a:t>Enrolment</a:t>
          </a:r>
          <a:r>
            <a:rPr lang="da-DK" dirty="0"/>
            <a:t> by student</a:t>
          </a:r>
        </a:p>
      </dgm:t>
    </dgm:pt>
    <dgm:pt modelId="{04FF013A-58DD-4C3C-9D99-60AFDA816A25}" type="parTrans" cxnId="{517AF147-D118-438E-8B14-66C5228695A1}">
      <dgm:prSet/>
      <dgm:spPr/>
      <dgm:t>
        <a:bodyPr/>
        <a:lstStyle/>
        <a:p>
          <a:endParaRPr lang="da-DK"/>
        </a:p>
      </dgm:t>
    </dgm:pt>
    <dgm:pt modelId="{D0F8181F-F707-43B3-8CF9-824017478499}" type="sibTrans" cxnId="{517AF147-D118-438E-8B14-66C5228695A1}">
      <dgm:prSet/>
      <dgm:spPr/>
      <dgm:t>
        <a:bodyPr/>
        <a:lstStyle/>
        <a:p>
          <a:endParaRPr lang="da-DK"/>
        </a:p>
      </dgm:t>
    </dgm:pt>
    <dgm:pt modelId="{5798104A-4849-4ADD-9FF2-B3E329634AE0}">
      <dgm:prSet phldrT="[Tekst]"/>
      <dgm:spPr>
        <a:solidFill>
          <a:srgbClr val="0DD1BE"/>
        </a:solidFill>
        <a:ln>
          <a:solidFill>
            <a:srgbClr val="0DD1BE"/>
          </a:solidFill>
        </a:ln>
      </dgm:spPr>
      <dgm:t>
        <a:bodyPr/>
        <a:lstStyle/>
        <a:p>
          <a:r>
            <a:rPr lang="da-DK" dirty="0"/>
            <a:t>Day 1-7</a:t>
          </a:r>
        </a:p>
      </dgm:t>
    </dgm:pt>
    <dgm:pt modelId="{6A7B54DC-BAE6-49E6-AB3E-450BE8D0D72D}" type="parTrans" cxnId="{5426FE4A-CFF4-41A3-9796-AE8D827BA299}">
      <dgm:prSet/>
      <dgm:spPr/>
      <dgm:t>
        <a:bodyPr/>
        <a:lstStyle/>
        <a:p>
          <a:endParaRPr lang="da-DK"/>
        </a:p>
      </dgm:t>
    </dgm:pt>
    <dgm:pt modelId="{C264CE67-0914-4B6C-BCDD-E26FA10DCA5C}" type="sibTrans" cxnId="{5426FE4A-CFF4-41A3-9796-AE8D827BA299}">
      <dgm:prSet/>
      <dgm:spPr/>
      <dgm:t>
        <a:bodyPr/>
        <a:lstStyle/>
        <a:p>
          <a:endParaRPr lang="da-DK"/>
        </a:p>
      </dgm:t>
    </dgm:pt>
    <dgm:pt modelId="{6E5CD53E-7FE6-4EF3-8EA2-FEB1638839E8}">
      <dgm:prSet phldrT="[Tekst]"/>
      <dgm:spPr>
        <a:solidFill>
          <a:srgbClr val="0DD1BE"/>
        </a:solidFill>
        <a:ln>
          <a:solidFill>
            <a:srgbClr val="0DD1BE"/>
          </a:solidFill>
        </a:ln>
      </dgm:spPr>
      <dgm:t>
        <a:bodyPr/>
        <a:lstStyle/>
        <a:p>
          <a:r>
            <a:rPr lang="da-DK" dirty="0"/>
            <a:t>Day 8-14</a:t>
          </a:r>
        </a:p>
      </dgm:t>
    </dgm:pt>
    <dgm:pt modelId="{704B83B0-6F45-4DDB-85F8-FB319C981F98}" type="parTrans" cxnId="{93E63D96-06D3-41C1-8087-A6D9B3FF0ACC}">
      <dgm:prSet/>
      <dgm:spPr/>
      <dgm:t>
        <a:bodyPr/>
        <a:lstStyle/>
        <a:p>
          <a:endParaRPr lang="da-DK"/>
        </a:p>
      </dgm:t>
    </dgm:pt>
    <dgm:pt modelId="{618D9C83-4029-4CE5-9F2E-8A8C0AB9E011}" type="sibTrans" cxnId="{93E63D96-06D3-41C1-8087-A6D9B3FF0ACC}">
      <dgm:prSet/>
      <dgm:spPr/>
      <dgm:t>
        <a:bodyPr/>
        <a:lstStyle/>
        <a:p>
          <a:endParaRPr lang="da-DK"/>
        </a:p>
      </dgm:t>
    </dgm:pt>
    <dgm:pt modelId="{A81BA95C-012A-47E4-B6AE-57888D7DDD8C}">
      <dgm:prSet phldrT="[Tekst]"/>
      <dgm:spPr>
        <a:solidFill>
          <a:srgbClr val="0DD1BE"/>
        </a:solidFill>
        <a:ln>
          <a:solidFill>
            <a:srgbClr val="0DD1BE"/>
          </a:solidFill>
        </a:ln>
      </dgm:spPr>
      <dgm:t>
        <a:bodyPr/>
        <a:lstStyle/>
        <a:p>
          <a:r>
            <a:rPr lang="da-DK" dirty="0" err="1"/>
            <a:t>Follow</a:t>
          </a:r>
          <a:r>
            <a:rPr lang="da-DK" dirty="0"/>
            <a:t> up 28 </a:t>
          </a:r>
          <a:r>
            <a:rPr lang="da-DK" dirty="0" err="1"/>
            <a:t>days</a:t>
          </a:r>
          <a:endParaRPr lang="da-DK" dirty="0"/>
        </a:p>
      </dgm:t>
    </dgm:pt>
    <dgm:pt modelId="{8BB5AD59-9E3E-4E50-8C66-7579EE6DFBEE}" type="parTrans" cxnId="{FADA5A91-4356-4ECF-9E35-CE19CAA46CDC}">
      <dgm:prSet/>
      <dgm:spPr/>
      <dgm:t>
        <a:bodyPr/>
        <a:lstStyle/>
        <a:p>
          <a:endParaRPr lang="da-DK"/>
        </a:p>
      </dgm:t>
    </dgm:pt>
    <dgm:pt modelId="{F08F8EF0-4435-4C65-B6FE-A344630B854E}" type="sibTrans" cxnId="{FADA5A91-4356-4ECF-9E35-CE19CAA46CDC}">
      <dgm:prSet/>
      <dgm:spPr/>
      <dgm:t>
        <a:bodyPr/>
        <a:lstStyle/>
        <a:p>
          <a:endParaRPr lang="da-DK"/>
        </a:p>
      </dgm:t>
    </dgm:pt>
    <dgm:pt modelId="{A1E8BCEE-F3C6-45B4-9393-A4A42CB74B4A}">
      <dgm:prSet phldrT="[Tekst]"/>
      <dgm:spPr>
        <a:solidFill>
          <a:srgbClr val="0DD1BE"/>
        </a:solidFill>
        <a:ln>
          <a:solidFill>
            <a:srgbClr val="0DD1BE"/>
          </a:solidFill>
        </a:ln>
      </dgm:spPr>
      <dgm:t>
        <a:bodyPr/>
        <a:lstStyle/>
        <a:p>
          <a:r>
            <a:rPr lang="da-DK" dirty="0" err="1"/>
            <a:t>Follow</a:t>
          </a:r>
          <a:r>
            <a:rPr lang="da-DK" dirty="0"/>
            <a:t> up 90 </a:t>
          </a:r>
          <a:r>
            <a:rPr lang="da-DK" dirty="0" err="1"/>
            <a:t>days</a:t>
          </a:r>
          <a:endParaRPr lang="da-DK" dirty="0"/>
        </a:p>
      </dgm:t>
    </dgm:pt>
    <dgm:pt modelId="{5EBEC61A-05A2-4509-8B6B-20BD395B843C}" type="parTrans" cxnId="{C8618018-2CA4-4C01-BC28-364A6BD2677B}">
      <dgm:prSet/>
      <dgm:spPr/>
      <dgm:t>
        <a:bodyPr/>
        <a:lstStyle/>
        <a:p>
          <a:endParaRPr lang="da-DK"/>
        </a:p>
      </dgm:t>
    </dgm:pt>
    <dgm:pt modelId="{72CCDF4D-4FB6-4675-8AFA-2A8DA5142EAA}" type="sibTrans" cxnId="{C8618018-2CA4-4C01-BC28-364A6BD2677B}">
      <dgm:prSet/>
      <dgm:spPr/>
      <dgm:t>
        <a:bodyPr/>
        <a:lstStyle/>
        <a:p>
          <a:endParaRPr lang="da-DK"/>
        </a:p>
      </dgm:t>
    </dgm:pt>
    <dgm:pt modelId="{A803BBDC-06D1-4299-9836-9739FF71CB2F}">
      <dgm:prSet phldrT="[Tekst]"/>
      <dgm:spPr>
        <a:solidFill>
          <a:srgbClr val="0DD1BE"/>
        </a:solidFill>
        <a:ln>
          <a:solidFill>
            <a:srgbClr val="0DD1BE"/>
          </a:solidFill>
        </a:ln>
      </dgm:spPr>
      <dgm:t>
        <a:bodyPr/>
        <a:lstStyle/>
        <a:p>
          <a:r>
            <a:rPr lang="da-DK" dirty="0" err="1"/>
            <a:t>Follow</a:t>
          </a:r>
          <a:r>
            <a:rPr lang="da-DK" dirty="0"/>
            <a:t> up </a:t>
          </a:r>
          <a:br>
            <a:rPr lang="da-DK" dirty="0"/>
          </a:br>
          <a:r>
            <a:rPr lang="da-DK" dirty="0"/>
            <a:t>1 </a:t>
          </a:r>
          <a:r>
            <a:rPr lang="da-DK" dirty="0" err="1"/>
            <a:t>year</a:t>
          </a:r>
          <a:endParaRPr lang="da-DK" dirty="0"/>
        </a:p>
      </dgm:t>
    </dgm:pt>
    <dgm:pt modelId="{40DFF454-BA84-4668-A4DF-7AB025F1EE64}" type="parTrans" cxnId="{5389D5E9-8461-4710-8F8E-3D95707B034E}">
      <dgm:prSet/>
      <dgm:spPr/>
      <dgm:t>
        <a:bodyPr/>
        <a:lstStyle/>
        <a:p>
          <a:endParaRPr lang="da-DK"/>
        </a:p>
      </dgm:t>
    </dgm:pt>
    <dgm:pt modelId="{FC4934DC-9751-4CEA-AF94-4C39C78FDF85}" type="sibTrans" cxnId="{5389D5E9-8461-4710-8F8E-3D95707B034E}">
      <dgm:prSet/>
      <dgm:spPr/>
      <dgm:t>
        <a:bodyPr/>
        <a:lstStyle/>
        <a:p>
          <a:endParaRPr lang="da-DK"/>
        </a:p>
      </dgm:t>
    </dgm:pt>
    <dgm:pt modelId="{EAF261D2-BB98-4244-90D5-F041C4ABB9BA}">
      <dgm:prSet phldrT="[Tekst]"/>
      <dgm:spPr>
        <a:solidFill>
          <a:srgbClr val="0DD1BE"/>
        </a:solidFill>
        <a:ln>
          <a:solidFill>
            <a:srgbClr val="0EE2CE"/>
          </a:solidFill>
        </a:ln>
      </dgm:spPr>
      <dgm:t>
        <a:bodyPr/>
        <a:lstStyle/>
        <a:p>
          <a:r>
            <a:rPr lang="da-DK" dirty="0"/>
            <a:t>Screening by </a:t>
          </a:r>
          <a:r>
            <a:rPr lang="da-DK" dirty="0" err="1"/>
            <a:t>clinicians</a:t>
          </a:r>
          <a:endParaRPr lang="da-DK" dirty="0"/>
        </a:p>
      </dgm:t>
    </dgm:pt>
    <dgm:pt modelId="{27BAC049-2615-45BB-AD53-E98281FEECEC}" type="parTrans" cxnId="{FD3AD306-DB57-4BCE-92B6-AEA2FD0CA0A3}">
      <dgm:prSet/>
      <dgm:spPr/>
      <dgm:t>
        <a:bodyPr/>
        <a:lstStyle/>
        <a:p>
          <a:endParaRPr lang="da-DK"/>
        </a:p>
      </dgm:t>
    </dgm:pt>
    <dgm:pt modelId="{8A5E838E-B983-45F5-A2D5-C240F5B90DFF}" type="sibTrans" cxnId="{FD3AD306-DB57-4BCE-92B6-AEA2FD0CA0A3}">
      <dgm:prSet/>
      <dgm:spPr/>
      <dgm:t>
        <a:bodyPr/>
        <a:lstStyle/>
        <a:p>
          <a:endParaRPr lang="da-DK"/>
        </a:p>
      </dgm:t>
    </dgm:pt>
    <dgm:pt modelId="{D32183B5-94E4-42EC-8966-EE8DDAB2CAE6}" type="pres">
      <dgm:prSet presAssocID="{F077943F-7A2B-453A-B12C-73D4117B54E9}" presName="Name0" presStyleCnt="0">
        <dgm:presLayoutVars>
          <dgm:dir/>
          <dgm:animLvl val="lvl"/>
          <dgm:resizeHandles val="exact"/>
        </dgm:presLayoutVars>
      </dgm:prSet>
      <dgm:spPr/>
    </dgm:pt>
    <dgm:pt modelId="{8ACEF3B8-7321-4CA4-A9DD-E9829239EEDD}" type="pres">
      <dgm:prSet presAssocID="{EAF261D2-BB98-4244-90D5-F041C4ABB9BA}" presName="parTxOnly" presStyleLbl="node1" presStyleIdx="0" presStyleCnt="7">
        <dgm:presLayoutVars>
          <dgm:chMax val="0"/>
          <dgm:chPref val="0"/>
          <dgm:bulletEnabled val="1"/>
        </dgm:presLayoutVars>
      </dgm:prSet>
      <dgm:spPr/>
    </dgm:pt>
    <dgm:pt modelId="{743B2E7B-5F43-43DF-9005-2ADF95378BFA}" type="pres">
      <dgm:prSet presAssocID="{8A5E838E-B983-45F5-A2D5-C240F5B90DFF}" presName="parTxOnlySpace" presStyleCnt="0"/>
      <dgm:spPr/>
    </dgm:pt>
    <dgm:pt modelId="{A9284C52-EF08-453E-934F-069117939DF8}" type="pres">
      <dgm:prSet presAssocID="{0045585B-A617-42F3-94DC-65440199A9D3}" presName="parTxOnly" presStyleLbl="node1" presStyleIdx="1" presStyleCnt="7">
        <dgm:presLayoutVars>
          <dgm:chMax val="0"/>
          <dgm:chPref val="0"/>
          <dgm:bulletEnabled val="1"/>
        </dgm:presLayoutVars>
      </dgm:prSet>
      <dgm:spPr/>
    </dgm:pt>
    <dgm:pt modelId="{78C8E43E-E9AD-45DB-A615-AA3DC26AAAA5}" type="pres">
      <dgm:prSet presAssocID="{D0F8181F-F707-43B3-8CF9-824017478499}" presName="parTxOnlySpace" presStyleCnt="0"/>
      <dgm:spPr/>
    </dgm:pt>
    <dgm:pt modelId="{7E8979D2-8F74-45EF-BA42-C7CA2600D5DE}" type="pres">
      <dgm:prSet presAssocID="{5798104A-4849-4ADD-9FF2-B3E329634AE0}" presName="parTxOnly" presStyleLbl="node1" presStyleIdx="2" presStyleCnt="7">
        <dgm:presLayoutVars>
          <dgm:chMax val="0"/>
          <dgm:chPref val="0"/>
          <dgm:bulletEnabled val="1"/>
        </dgm:presLayoutVars>
      </dgm:prSet>
      <dgm:spPr/>
    </dgm:pt>
    <dgm:pt modelId="{5B33FA03-562C-4410-9C06-3ED36A6BE797}" type="pres">
      <dgm:prSet presAssocID="{C264CE67-0914-4B6C-BCDD-E26FA10DCA5C}" presName="parTxOnlySpace" presStyleCnt="0"/>
      <dgm:spPr/>
    </dgm:pt>
    <dgm:pt modelId="{2F4D0B27-DE93-4560-8B6E-5B7CE0721804}" type="pres">
      <dgm:prSet presAssocID="{6E5CD53E-7FE6-4EF3-8EA2-FEB1638839E8}" presName="parTxOnly" presStyleLbl="node1" presStyleIdx="3" presStyleCnt="7">
        <dgm:presLayoutVars>
          <dgm:chMax val="0"/>
          <dgm:chPref val="0"/>
          <dgm:bulletEnabled val="1"/>
        </dgm:presLayoutVars>
      </dgm:prSet>
      <dgm:spPr/>
    </dgm:pt>
    <dgm:pt modelId="{366F40AC-B101-44CB-BC51-F6AF40FF5A52}" type="pres">
      <dgm:prSet presAssocID="{618D9C83-4029-4CE5-9F2E-8A8C0AB9E011}" presName="parTxOnlySpace" presStyleCnt="0"/>
      <dgm:spPr/>
    </dgm:pt>
    <dgm:pt modelId="{B92CC9A5-5F93-4A0F-9965-28C585DF9C6D}" type="pres">
      <dgm:prSet presAssocID="{A81BA95C-012A-47E4-B6AE-57888D7DDD8C}" presName="parTxOnly" presStyleLbl="node1" presStyleIdx="4" presStyleCnt="7">
        <dgm:presLayoutVars>
          <dgm:chMax val="0"/>
          <dgm:chPref val="0"/>
          <dgm:bulletEnabled val="1"/>
        </dgm:presLayoutVars>
      </dgm:prSet>
      <dgm:spPr/>
    </dgm:pt>
    <dgm:pt modelId="{6692BBF8-13F5-43C3-938C-A0A262742149}" type="pres">
      <dgm:prSet presAssocID="{F08F8EF0-4435-4C65-B6FE-A344630B854E}" presName="parTxOnlySpace" presStyleCnt="0"/>
      <dgm:spPr/>
    </dgm:pt>
    <dgm:pt modelId="{A99B0707-0C3C-4C04-9912-96F29DB5168A}" type="pres">
      <dgm:prSet presAssocID="{A1E8BCEE-F3C6-45B4-9393-A4A42CB74B4A}" presName="parTxOnly" presStyleLbl="node1" presStyleIdx="5" presStyleCnt="7">
        <dgm:presLayoutVars>
          <dgm:chMax val="0"/>
          <dgm:chPref val="0"/>
          <dgm:bulletEnabled val="1"/>
        </dgm:presLayoutVars>
      </dgm:prSet>
      <dgm:spPr/>
    </dgm:pt>
    <dgm:pt modelId="{CE069DB9-D1AE-4B8A-9AEC-E2F98AF82066}" type="pres">
      <dgm:prSet presAssocID="{72CCDF4D-4FB6-4675-8AFA-2A8DA5142EAA}" presName="parTxOnlySpace" presStyleCnt="0"/>
      <dgm:spPr/>
    </dgm:pt>
    <dgm:pt modelId="{890FFF88-9D0A-4C2C-9A8D-F3C7B5555811}" type="pres">
      <dgm:prSet presAssocID="{A803BBDC-06D1-4299-9836-9739FF71CB2F}" presName="parTxOnly" presStyleLbl="node1" presStyleIdx="6" presStyleCnt="7">
        <dgm:presLayoutVars>
          <dgm:chMax val="0"/>
          <dgm:chPref val="0"/>
          <dgm:bulletEnabled val="1"/>
        </dgm:presLayoutVars>
      </dgm:prSet>
      <dgm:spPr/>
    </dgm:pt>
  </dgm:ptLst>
  <dgm:cxnLst>
    <dgm:cxn modelId="{B7CDE902-4094-48A5-B168-B556E1E6CA53}" type="presOf" srcId="{A1E8BCEE-F3C6-45B4-9393-A4A42CB74B4A}" destId="{A99B0707-0C3C-4C04-9912-96F29DB5168A}" srcOrd="0" destOrd="0" presId="urn:microsoft.com/office/officeart/2005/8/layout/chevron1"/>
    <dgm:cxn modelId="{FD3AD306-DB57-4BCE-92B6-AEA2FD0CA0A3}" srcId="{F077943F-7A2B-453A-B12C-73D4117B54E9}" destId="{EAF261D2-BB98-4244-90D5-F041C4ABB9BA}" srcOrd="0" destOrd="0" parTransId="{27BAC049-2615-45BB-AD53-E98281FEECEC}" sibTransId="{8A5E838E-B983-45F5-A2D5-C240F5B90DFF}"/>
    <dgm:cxn modelId="{C8618018-2CA4-4C01-BC28-364A6BD2677B}" srcId="{F077943F-7A2B-453A-B12C-73D4117B54E9}" destId="{A1E8BCEE-F3C6-45B4-9393-A4A42CB74B4A}" srcOrd="5" destOrd="0" parTransId="{5EBEC61A-05A2-4509-8B6B-20BD395B843C}" sibTransId="{72CCDF4D-4FB6-4675-8AFA-2A8DA5142EAA}"/>
    <dgm:cxn modelId="{0D39F728-925D-4CE6-8ADD-3FCED0BB3112}" type="presOf" srcId="{A803BBDC-06D1-4299-9836-9739FF71CB2F}" destId="{890FFF88-9D0A-4C2C-9A8D-F3C7B5555811}" srcOrd="0" destOrd="0" presId="urn:microsoft.com/office/officeart/2005/8/layout/chevron1"/>
    <dgm:cxn modelId="{F3381830-A115-4B57-9575-405444FAB89A}" type="presOf" srcId="{EAF261D2-BB98-4244-90D5-F041C4ABB9BA}" destId="{8ACEF3B8-7321-4CA4-A9DD-E9829239EEDD}" srcOrd="0" destOrd="0" presId="urn:microsoft.com/office/officeart/2005/8/layout/chevron1"/>
    <dgm:cxn modelId="{07161437-0B0C-4075-8FA0-6C99DA43EF39}" type="presOf" srcId="{6E5CD53E-7FE6-4EF3-8EA2-FEB1638839E8}" destId="{2F4D0B27-DE93-4560-8B6E-5B7CE0721804}" srcOrd="0" destOrd="0" presId="urn:microsoft.com/office/officeart/2005/8/layout/chevron1"/>
    <dgm:cxn modelId="{517AF147-D118-438E-8B14-66C5228695A1}" srcId="{F077943F-7A2B-453A-B12C-73D4117B54E9}" destId="{0045585B-A617-42F3-94DC-65440199A9D3}" srcOrd="1" destOrd="0" parTransId="{04FF013A-58DD-4C3C-9D99-60AFDA816A25}" sibTransId="{D0F8181F-F707-43B3-8CF9-824017478499}"/>
    <dgm:cxn modelId="{5426FE4A-CFF4-41A3-9796-AE8D827BA299}" srcId="{F077943F-7A2B-453A-B12C-73D4117B54E9}" destId="{5798104A-4849-4ADD-9FF2-B3E329634AE0}" srcOrd="2" destOrd="0" parTransId="{6A7B54DC-BAE6-49E6-AB3E-450BE8D0D72D}" sibTransId="{C264CE67-0914-4B6C-BCDD-E26FA10DCA5C}"/>
    <dgm:cxn modelId="{56100A4C-32EF-4EBC-9D73-506484BD357E}" type="presOf" srcId="{0045585B-A617-42F3-94DC-65440199A9D3}" destId="{A9284C52-EF08-453E-934F-069117939DF8}" srcOrd="0" destOrd="0" presId="urn:microsoft.com/office/officeart/2005/8/layout/chevron1"/>
    <dgm:cxn modelId="{FADA5A91-4356-4ECF-9E35-CE19CAA46CDC}" srcId="{F077943F-7A2B-453A-B12C-73D4117B54E9}" destId="{A81BA95C-012A-47E4-B6AE-57888D7DDD8C}" srcOrd="4" destOrd="0" parTransId="{8BB5AD59-9E3E-4E50-8C66-7579EE6DFBEE}" sibTransId="{F08F8EF0-4435-4C65-B6FE-A344630B854E}"/>
    <dgm:cxn modelId="{93E63D96-06D3-41C1-8087-A6D9B3FF0ACC}" srcId="{F077943F-7A2B-453A-B12C-73D4117B54E9}" destId="{6E5CD53E-7FE6-4EF3-8EA2-FEB1638839E8}" srcOrd="3" destOrd="0" parTransId="{704B83B0-6F45-4DDB-85F8-FB319C981F98}" sibTransId="{618D9C83-4029-4CE5-9F2E-8A8C0AB9E011}"/>
    <dgm:cxn modelId="{A3F8A8AA-7041-4BBF-AB40-BECF60F44308}" type="presOf" srcId="{F077943F-7A2B-453A-B12C-73D4117B54E9}" destId="{D32183B5-94E4-42EC-8966-EE8DDAB2CAE6}" srcOrd="0" destOrd="0" presId="urn:microsoft.com/office/officeart/2005/8/layout/chevron1"/>
    <dgm:cxn modelId="{34CEBCB9-F650-49B9-84E5-5EF95952DCBC}" type="presOf" srcId="{A81BA95C-012A-47E4-B6AE-57888D7DDD8C}" destId="{B92CC9A5-5F93-4A0F-9965-28C585DF9C6D}" srcOrd="0" destOrd="0" presId="urn:microsoft.com/office/officeart/2005/8/layout/chevron1"/>
    <dgm:cxn modelId="{5389D5E9-8461-4710-8F8E-3D95707B034E}" srcId="{F077943F-7A2B-453A-B12C-73D4117B54E9}" destId="{A803BBDC-06D1-4299-9836-9739FF71CB2F}" srcOrd="6" destOrd="0" parTransId="{40DFF454-BA84-4668-A4DF-7AB025F1EE64}" sibTransId="{FC4934DC-9751-4CEA-AF94-4C39C78FDF85}"/>
    <dgm:cxn modelId="{50675CF5-B0F9-4C90-8C0D-4BEB046066D2}" type="presOf" srcId="{5798104A-4849-4ADD-9FF2-B3E329634AE0}" destId="{7E8979D2-8F74-45EF-BA42-C7CA2600D5DE}" srcOrd="0" destOrd="0" presId="urn:microsoft.com/office/officeart/2005/8/layout/chevron1"/>
    <dgm:cxn modelId="{8D16D7B4-9930-446A-8013-9BEEBB6860DB}" type="presParOf" srcId="{D32183B5-94E4-42EC-8966-EE8DDAB2CAE6}" destId="{8ACEF3B8-7321-4CA4-A9DD-E9829239EEDD}" srcOrd="0" destOrd="0" presId="urn:microsoft.com/office/officeart/2005/8/layout/chevron1"/>
    <dgm:cxn modelId="{6026AB6D-73DF-40E2-A090-34D91FE7D653}" type="presParOf" srcId="{D32183B5-94E4-42EC-8966-EE8DDAB2CAE6}" destId="{743B2E7B-5F43-43DF-9005-2ADF95378BFA}" srcOrd="1" destOrd="0" presId="urn:microsoft.com/office/officeart/2005/8/layout/chevron1"/>
    <dgm:cxn modelId="{CE559730-B744-41E1-A5FF-D52C63BAFCB0}" type="presParOf" srcId="{D32183B5-94E4-42EC-8966-EE8DDAB2CAE6}" destId="{A9284C52-EF08-453E-934F-069117939DF8}" srcOrd="2" destOrd="0" presId="urn:microsoft.com/office/officeart/2005/8/layout/chevron1"/>
    <dgm:cxn modelId="{7D0D95DA-E822-4209-AA39-C87078363772}" type="presParOf" srcId="{D32183B5-94E4-42EC-8966-EE8DDAB2CAE6}" destId="{78C8E43E-E9AD-45DB-A615-AA3DC26AAAA5}" srcOrd="3" destOrd="0" presId="urn:microsoft.com/office/officeart/2005/8/layout/chevron1"/>
    <dgm:cxn modelId="{5FA4031B-E461-4A0A-A250-76A41D10CB48}" type="presParOf" srcId="{D32183B5-94E4-42EC-8966-EE8DDAB2CAE6}" destId="{7E8979D2-8F74-45EF-BA42-C7CA2600D5DE}" srcOrd="4" destOrd="0" presId="urn:microsoft.com/office/officeart/2005/8/layout/chevron1"/>
    <dgm:cxn modelId="{3A739F2A-4CD8-4F2F-80DD-31F5F352DAD2}" type="presParOf" srcId="{D32183B5-94E4-42EC-8966-EE8DDAB2CAE6}" destId="{5B33FA03-562C-4410-9C06-3ED36A6BE797}" srcOrd="5" destOrd="0" presId="urn:microsoft.com/office/officeart/2005/8/layout/chevron1"/>
    <dgm:cxn modelId="{531435B4-9980-4FAE-86E9-323223897094}" type="presParOf" srcId="{D32183B5-94E4-42EC-8966-EE8DDAB2CAE6}" destId="{2F4D0B27-DE93-4560-8B6E-5B7CE0721804}" srcOrd="6" destOrd="0" presId="urn:microsoft.com/office/officeart/2005/8/layout/chevron1"/>
    <dgm:cxn modelId="{304C63FF-25B8-49FE-B36F-65FFB1C3F7CE}" type="presParOf" srcId="{D32183B5-94E4-42EC-8966-EE8DDAB2CAE6}" destId="{366F40AC-B101-44CB-BC51-F6AF40FF5A52}" srcOrd="7" destOrd="0" presId="urn:microsoft.com/office/officeart/2005/8/layout/chevron1"/>
    <dgm:cxn modelId="{4E21AD18-D6A7-4D73-AFEB-E544C9B3574A}" type="presParOf" srcId="{D32183B5-94E4-42EC-8966-EE8DDAB2CAE6}" destId="{B92CC9A5-5F93-4A0F-9965-28C585DF9C6D}" srcOrd="8" destOrd="0" presId="urn:microsoft.com/office/officeart/2005/8/layout/chevron1"/>
    <dgm:cxn modelId="{0C803C53-9CB3-41C9-8721-6E4410C769DA}" type="presParOf" srcId="{D32183B5-94E4-42EC-8966-EE8DDAB2CAE6}" destId="{6692BBF8-13F5-43C3-938C-A0A262742149}" srcOrd="9" destOrd="0" presId="urn:microsoft.com/office/officeart/2005/8/layout/chevron1"/>
    <dgm:cxn modelId="{75EB30C7-C669-4DD4-9DB5-E67BEEAE6DF7}" type="presParOf" srcId="{D32183B5-94E4-42EC-8966-EE8DDAB2CAE6}" destId="{A99B0707-0C3C-4C04-9912-96F29DB5168A}" srcOrd="10" destOrd="0" presId="urn:microsoft.com/office/officeart/2005/8/layout/chevron1"/>
    <dgm:cxn modelId="{46C1910E-F3FC-44D2-A186-A3FB442EA303}" type="presParOf" srcId="{D32183B5-94E4-42EC-8966-EE8DDAB2CAE6}" destId="{CE069DB9-D1AE-4B8A-9AEC-E2F98AF82066}" srcOrd="11" destOrd="0" presId="urn:microsoft.com/office/officeart/2005/8/layout/chevron1"/>
    <dgm:cxn modelId="{6AECD71C-3415-4804-AB75-6460779B8177}" type="presParOf" srcId="{D32183B5-94E4-42EC-8966-EE8DDAB2CAE6}" destId="{890FFF88-9D0A-4C2C-9A8D-F3C7B5555811}"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A1989-78CC-4974-BEAD-D20B758818E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a-DK"/>
        </a:p>
      </dgm:t>
    </dgm:pt>
    <dgm:pt modelId="{C2D86978-50E5-432A-A865-10C849A84F89}">
      <dgm:prSet phldrT="[Tekst]"/>
      <dgm:spPr>
        <a:solidFill>
          <a:srgbClr val="0DD1BE"/>
        </a:solidFill>
      </dgm:spPr>
      <dgm:t>
        <a:bodyPr/>
        <a:lstStyle/>
        <a:p>
          <a:r>
            <a:rPr lang="da-DK" dirty="0">
              <a:solidFill>
                <a:schemeClr val="bg1"/>
              </a:solidFill>
            </a:rPr>
            <a:t>Screening by </a:t>
          </a:r>
          <a:r>
            <a:rPr lang="da-DK" dirty="0" err="1">
              <a:solidFill>
                <a:schemeClr val="bg1"/>
              </a:solidFill>
            </a:rPr>
            <a:t>clinicians</a:t>
          </a:r>
          <a:endParaRPr lang="da-DK" dirty="0">
            <a:solidFill>
              <a:schemeClr val="bg1"/>
            </a:solidFill>
          </a:endParaRPr>
        </a:p>
      </dgm:t>
    </dgm:pt>
    <dgm:pt modelId="{AD9B6661-D8EB-425A-9634-FB20B95FB408}" type="parTrans" cxnId="{0060BBDA-682E-4891-91A5-7761D5AAA40F}">
      <dgm:prSet/>
      <dgm:spPr/>
      <dgm:t>
        <a:bodyPr/>
        <a:lstStyle/>
        <a:p>
          <a:endParaRPr lang="da-DK"/>
        </a:p>
      </dgm:t>
    </dgm:pt>
    <dgm:pt modelId="{FBF49524-3022-4570-87B3-B08000D2F1A5}" type="sibTrans" cxnId="{0060BBDA-682E-4891-91A5-7761D5AAA40F}">
      <dgm:prSet/>
      <dgm:spPr/>
      <dgm:t>
        <a:bodyPr/>
        <a:lstStyle/>
        <a:p>
          <a:endParaRPr lang="da-DK"/>
        </a:p>
      </dgm:t>
    </dgm:pt>
    <dgm:pt modelId="{E877253D-D0A5-4925-A93F-C6F9B8E578D1}">
      <dgm:prSet phldrT="[Tekst]"/>
      <dgm:spPr>
        <a:solidFill>
          <a:srgbClr val="0DD1BE"/>
        </a:solidFill>
        <a:ln>
          <a:solidFill>
            <a:srgbClr val="0EE2CE"/>
          </a:solidFill>
        </a:ln>
      </dgm:spPr>
      <dgm:t>
        <a:bodyPr/>
        <a:lstStyle/>
        <a:p>
          <a:r>
            <a:rPr lang="da-DK" dirty="0"/>
            <a:t>Randomisation</a:t>
          </a:r>
        </a:p>
      </dgm:t>
    </dgm:pt>
    <dgm:pt modelId="{915C7241-6EB8-452A-B6EA-5D7AC424BEF0}" type="parTrans" cxnId="{D27F4C70-D705-4A6D-8D0D-7C2753BC7B18}">
      <dgm:prSet/>
      <dgm:spPr/>
      <dgm:t>
        <a:bodyPr/>
        <a:lstStyle/>
        <a:p>
          <a:endParaRPr lang="da-DK"/>
        </a:p>
      </dgm:t>
    </dgm:pt>
    <dgm:pt modelId="{FC1D2C69-6D68-41A3-8A44-54BA651707D9}" type="sibTrans" cxnId="{D27F4C70-D705-4A6D-8D0D-7C2753BC7B18}">
      <dgm:prSet/>
      <dgm:spPr/>
      <dgm:t>
        <a:bodyPr/>
        <a:lstStyle/>
        <a:p>
          <a:endParaRPr lang="da-DK"/>
        </a:p>
      </dgm:t>
    </dgm:pt>
    <dgm:pt modelId="{BEA8AD0A-4A95-41BF-80A5-DDC579667303}">
      <dgm:prSet/>
      <dgm:spPr>
        <a:solidFill>
          <a:srgbClr val="0DD1BE"/>
        </a:solidFill>
      </dgm:spPr>
      <dgm:t>
        <a:bodyPr/>
        <a:lstStyle/>
        <a:p>
          <a:r>
            <a:rPr lang="da-DK" dirty="0">
              <a:solidFill>
                <a:schemeClr val="bg1"/>
              </a:solidFill>
            </a:rPr>
            <a:t>Screening in </a:t>
          </a:r>
          <a:r>
            <a:rPr lang="da-DK" dirty="0" err="1">
              <a:solidFill>
                <a:schemeClr val="bg1"/>
              </a:solidFill>
            </a:rPr>
            <a:t>eCRF</a:t>
          </a:r>
          <a:r>
            <a:rPr lang="da-DK" dirty="0">
              <a:solidFill>
                <a:schemeClr val="bg1"/>
              </a:solidFill>
            </a:rPr>
            <a:t> </a:t>
          </a:r>
        </a:p>
      </dgm:t>
    </dgm:pt>
    <dgm:pt modelId="{47A26023-C1E8-4537-A599-BC3F80CC015D}" type="parTrans" cxnId="{A3667B63-6F77-47A3-AAB6-C6F594FCDD04}">
      <dgm:prSet/>
      <dgm:spPr/>
      <dgm:t>
        <a:bodyPr/>
        <a:lstStyle/>
        <a:p>
          <a:endParaRPr lang="da-DK"/>
        </a:p>
      </dgm:t>
    </dgm:pt>
    <dgm:pt modelId="{BA89DDA7-1150-4064-9D39-F0867261898B}" type="sibTrans" cxnId="{A3667B63-6F77-47A3-AAB6-C6F594FCDD04}">
      <dgm:prSet/>
      <dgm:spPr/>
      <dgm:t>
        <a:bodyPr/>
        <a:lstStyle/>
        <a:p>
          <a:endParaRPr lang="da-DK"/>
        </a:p>
      </dgm:t>
    </dgm:pt>
    <dgm:pt modelId="{BCFDE1FE-F91F-42C7-B854-CBF005608341}">
      <dgm:prSet/>
      <dgm:spPr>
        <a:solidFill>
          <a:srgbClr val="0DD1BE"/>
        </a:solidFill>
      </dgm:spPr>
      <dgm:t>
        <a:bodyPr/>
        <a:lstStyle/>
        <a:p>
          <a:r>
            <a:rPr lang="da-DK" dirty="0" err="1">
              <a:solidFill>
                <a:schemeClr val="bg1"/>
              </a:solidFill>
            </a:rPr>
            <a:t>Informed</a:t>
          </a:r>
          <a:r>
            <a:rPr lang="da-DK" dirty="0">
              <a:solidFill>
                <a:schemeClr val="bg1"/>
              </a:solidFill>
            </a:rPr>
            <a:t> </a:t>
          </a:r>
          <a:r>
            <a:rPr lang="da-DK" dirty="0" err="1">
              <a:solidFill>
                <a:schemeClr val="bg1"/>
              </a:solidFill>
            </a:rPr>
            <a:t>consent</a:t>
          </a:r>
          <a:r>
            <a:rPr lang="da-DK" dirty="0">
              <a:solidFill>
                <a:schemeClr val="bg1"/>
              </a:solidFill>
            </a:rPr>
            <a:t> from trial guardian</a:t>
          </a:r>
        </a:p>
      </dgm:t>
    </dgm:pt>
    <dgm:pt modelId="{8732D7F4-6769-4B47-A9DE-89BB77D663C2}" type="parTrans" cxnId="{F2F2A261-258C-4974-926B-D2585E7A17B6}">
      <dgm:prSet/>
      <dgm:spPr/>
      <dgm:t>
        <a:bodyPr/>
        <a:lstStyle/>
        <a:p>
          <a:endParaRPr lang="da-DK"/>
        </a:p>
      </dgm:t>
    </dgm:pt>
    <dgm:pt modelId="{61D5CA86-954E-4101-91BE-B7080E920F51}" type="sibTrans" cxnId="{F2F2A261-258C-4974-926B-D2585E7A17B6}">
      <dgm:prSet/>
      <dgm:spPr/>
      <dgm:t>
        <a:bodyPr/>
        <a:lstStyle/>
        <a:p>
          <a:endParaRPr lang="da-DK"/>
        </a:p>
      </dgm:t>
    </dgm:pt>
    <dgm:pt modelId="{A9932270-9AF7-4F73-ACAE-F1B977F318AD}">
      <dgm:prSet phldrT="[Tekst]"/>
      <dgm:spPr>
        <a:solidFill>
          <a:srgbClr val="0DD1BE"/>
        </a:solidFill>
      </dgm:spPr>
      <dgm:t>
        <a:bodyPr/>
        <a:lstStyle/>
        <a:p>
          <a:r>
            <a:rPr lang="da-DK" dirty="0" err="1">
              <a:solidFill>
                <a:schemeClr val="bg1"/>
              </a:solidFill>
            </a:rPr>
            <a:t>Prepare</a:t>
          </a:r>
          <a:r>
            <a:rPr lang="da-DK" dirty="0">
              <a:solidFill>
                <a:schemeClr val="bg1"/>
              </a:solidFill>
            </a:rPr>
            <a:t> and  deliver </a:t>
          </a:r>
          <a:r>
            <a:rPr lang="da-DK" dirty="0" err="1">
              <a:solidFill>
                <a:schemeClr val="bg1"/>
              </a:solidFill>
            </a:rPr>
            <a:t>trial</a:t>
          </a:r>
          <a:r>
            <a:rPr lang="da-DK" dirty="0">
              <a:solidFill>
                <a:schemeClr val="bg1"/>
              </a:solidFill>
            </a:rPr>
            <a:t> </a:t>
          </a:r>
          <a:r>
            <a:rPr lang="da-DK" dirty="0" err="1">
              <a:solidFill>
                <a:schemeClr val="bg1"/>
              </a:solidFill>
            </a:rPr>
            <a:t>medication</a:t>
          </a:r>
          <a:endParaRPr lang="da-DK" dirty="0">
            <a:solidFill>
              <a:schemeClr val="bg1"/>
            </a:solidFill>
          </a:endParaRPr>
        </a:p>
      </dgm:t>
    </dgm:pt>
    <dgm:pt modelId="{A0287E9A-BF0B-4E31-BD5D-5689230594E5}" type="parTrans" cxnId="{D7B27C02-E2A8-49B3-808B-E6FE7585772A}">
      <dgm:prSet/>
      <dgm:spPr/>
      <dgm:t>
        <a:bodyPr/>
        <a:lstStyle/>
        <a:p>
          <a:endParaRPr lang="da-DK"/>
        </a:p>
      </dgm:t>
    </dgm:pt>
    <dgm:pt modelId="{0B5682EB-7D95-417E-87E7-3659B54BBB0A}" type="sibTrans" cxnId="{D7B27C02-E2A8-49B3-808B-E6FE7585772A}">
      <dgm:prSet/>
      <dgm:spPr/>
      <dgm:t>
        <a:bodyPr/>
        <a:lstStyle/>
        <a:p>
          <a:endParaRPr lang="da-DK"/>
        </a:p>
      </dgm:t>
    </dgm:pt>
    <dgm:pt modelId="{B8ECD672-FCD2-48E6-B6B7-2896EE91755F}">
      <dgm:prSet phldrT="[Tekst]"/>
      <dgm:spPr>
        <a:solidFill>
          <a:srgbClr val="0DD1BE"/>
        </a:solidFill>
      </dgm:spPr>
      <dgm:t>
        <a:bodyPr/>
        <a:lstStyle/>
        <a:p>
          <a:r>
            <a:rPr lang="da-DK" dirty="0" err="1">
              <a:solidFill>
                <a:schemeClr val="bg1"/>
              </a:solidFill>
            </a:rPr>
            <a:t>Obtain</a:t>
          </a:r>
          <a:r>
            <a:rPr lang="da-DK" dirty="0">
              <a:solidFill>
                <a:schemeClr val="bg1"/>
              </a:solidFill>
            </a:rPr>
            <a:t> </a:t>
          </a:r>
          <a:r>
            <a:rPr lang="da-DK" dirty="0" err="1">
              <a:solidFill>
                <a:schemeClr val="bg1"/>
              </a:solidFill>
            </a:rPr>
            <a:t>further</a:t>
          </a:r>
          <a:r>
            <a:rPr lang="da-DK" dirty="0">
              <a:solidFill>
                <a:schemeClr val="bg1"/>
              </a:solidFill>
            </a:rPr>
            <a:t> </a:t>
          </a:r>
          <a:r>
            <a:rPr lang="da-DK" dirty="0" err="1">
              <a:solidFill>
                <a:schemeClr val="bg1"/>
              </a:solidFill>
            </a:rPr>
            <a:t>informed</a:t>
          </a:r>
          <a:r>
            <a:rPr lang="da-DK" dirty="0">
              <a:solidFill>
                <a:schemeClr val="bg1"/>
              </a:solidFill>
            </a:rPr>
            <a:t> </a:t>
          </a:r>
          <a:r>
            <a:rPr lang="da-DK" dirty="0" err="1">
              <a:solidFill>
                <a:schemeClr val="bg1"/>
              </a:solidFill>
            </a:rPr>
            <a:t>consent</a:t>
          </a:r>
          <a:endParaRPr lang="da-DK" dirty="0">
            <a:solidFill>
              <a:schemeClr val="bg1"/>
            </a:solidFill>
          </a:endParaRPr>
        </a:p>
      </dgm:t>
    </dgm:pt>
    <dgm:pt modelId="{43D12C22-EB19-495D-8796-DF7A40DA70E5}" type="parTrans" cxnId="{272921C0-E8CB-4523-9CB2-09E47D60FAA1}">
      <dgm:prSet/>
      <dgm:spPr/>
      <dgm:t>
        <a:bodyPr/>
        <a:lstStyle/>
        <a:p>
          <a:endParaRPr lang="da-DK"/>
        </a:p>
      </dgm:t>
    </dgm:pt>
    <dgm:pt modelId="{E9962BB0-63E3-43A4-AE5D-04EB28E6816C}" type="sibTrans" cxnId="{272921C0-E8CB-4523-9CB2-09E47D60FAA1}">
      <dgm:prSet/>
      <dgm:spPr/>
      <dgm:t>
        <a:bodyPr/>
        <a:lstStyle/>
        <a:p>
          <a:endParaRPr lang="da-DK"/>
        </a:p>
      </dgm:t>
    </dgm:pt>
    <dgm:pt modelId="{41FC366C-EF03-4A42-BC27-5897AE6277A9}">
      <dgm:prSet phldrT="[Tekst]"/>
      <dgm:spPr>
        <a:solidFill>
          <a:srgbClr val="006666"/>
        </a:solidFill>
      </dgm:spPr>
      <dgm:t>
        <a:bodyPr/>
        <a:lstStyle/>
        <a:p>
          <a:r>
            <a:rPr lang="da-DK" dirty="0">
              <a:solidFill>
                <a:schemeClr val="bg1"/>
              </a:solidFill>
            </a:rPr>
            <a:t>Data </a:t>
          </a:r>
          <a:r>
            <a:rPr lang="da-DK" dirty="0" err="1">
              <a:solidFill>
                <a:schemeClr val="bg1"/>
              </a:solidFill>
            </a:rPr>
            <a:t>entry</a:t>
          </a:r>
          <a:endParaRPr lang="da-DK" dirty="0">
            <a:solidFill>
              <a:schemeClr val="bg1"/>
            </a:solidFill>
          </a:endParaRPr>
        </a:p>
      </dgm:t>
    </dgm:pt>
    <dgm:pt modelId="{431C87E1-AF2A-46A0-9C65-6BB0DDDCD156}" type="parTrans" cxnId="{31486FCB-6009-4D54-BC52-90BE4509CDEE}">
      <dgm:prSet/>
      <dgm:spPr/>
      <dgm:t>
        <a:bodyPr/>
        <a:lstStyle/>
        <a:p>
          <a:endParaRPr lang="da-DK"/>
        </a:p>
      </dgm:t>
    </dgm:pt>
    <dgm:pt modelId="{80665D8C-1522-4295-9A1C-03D651B063C8}" type="sibTrans" cxnId="{31486FCB-6009-4D54-BC52-90BE4509CDEE}">
      <dgm:prSet/>
      <dgm:spPr/>
      <dgm:t>
        <a:bodyPr/>
        <a:lstStyle/>
        <a:p>
          <a:endParaRPr lang="da-DK"/>
        </a:p>
      </dgm:t>
    </dgm:pt>
    <dgm:pt modelId="{84F78237-0729-45AA-9449-B967E2A1B930}" type="pres">
      <dgm:prSet presAssocID="{0D1A1989-78CC-4974-BEAD-D20B758818EF}" presName="Name0" presStyleCnt="0">
        <dgm:presLayoutVars>
          <dgm:dir/>
          <dgm:animLvl val="lvl"/>
          <dgm:resizeHandles val="exact"/>
        </dgm:presLayoutVars>
      </dgm:prSet>
      <dgm:spPr/>
    </dgm:pt>
    <dgm:pt modelId="{ECC05954-B3E0-40EF-A4F7-FE75CEF56F29}" type="pres">
      <dgm:prSet presAssocID="{C2D86978-50E5-432A-A865-10C849A84F89}" presName="parTxOnly" presStyleLbl="node1" presStyleIdx="0" presStyleCnt="7">
        <dgm:presLayoutVars>
          <dgm:chMax val="0"/>
          <dgm:chPref val="0"/>
          <dgm:bulletEnabled val="1"/>
        </dgm:presLayoutVars>
      </dgm:prSet>
      <dgm:spPr/>
    </dgm:pt>
    <dgm:pt modelId="{A6EFAA3C-2741-481B-8384-EF406738E648}" type="pres">
      <dgm:prSet presAssocID="{FBF49524-3022-4570-87B3-B08000D2F1A5}" presName="parTxOnlySpace" presStyleCnt="0"/>
      <dgm:spPr/>
    </dgm:pt>
    <dgm:pt modelId="{A7DCDDC6-8BB9-4BFF-8920-0D0BF11F296F}" type="pres">
      <dgm:prSet presAssocID="{BCFDE1FE-F91F-42C7-B854-CBF005608341}" presName="parTxOnly" presStyleLbl="node1" presStyleIdx="1" presStyleCnt="7">
        <dgm:presLayoutVars>
          <dgm:chMax val="0"/>
          <dgm:chPref val="0"/>
          <dgm:bulletEnabled val="1"/>
        </dgm:presLayoutVars>
      </dgm:prSet>
      <dgm:spPr/>
    </dgm:pt>
    <dgm:pt modelId="{FE42D5B4-4A6F-4346-A348-E67B7EB0CDBA}" type="pres">
      <dgm:prSet presAssocID="{61D5CA86-954E-4101-91BE-B7080E920F51}" presName="parTxOnlySpace" presStyleCnt="0"/>
      <dgm:spPr/>
    </dgm:pt>
    <dgm:pt modelId="{5E924331-5851-483E-B7C8-5458F0476C12}" type="pres">
      <dgm:prSet presAssocID="{BEA8AD0A-4A95-41BF-80A5-DDC579667303}" presName="parTxOnly" presStyleLbl="node1" presStyleIdx="2" presStyleCnt="7" custLinFactNeighborX="-2573" custLinFactNeighborY="0">
        <dgm:presLayoutVars>
          <dgm:chMax val="0"/>
          <dgm:chPref val="0"/>
          <dgm:bulletEnabled val="1"/>
        </dgm:presLayoutVars>
      </dgm:prSet>
      <dgm:spPr/>
    </dgm:pt>
    <dgm:pt modelId="{759EBBD1-C11A-4F28-A56F-CA6E31F9CF62}" type="pres">
      <dgm:prSet presAssocID="{BA89DDA7-1150-4064-9D39-F0867261898B}" presName="parTxOnlySpace" presStyleCnt="0"/>
      <dgm:spPr/>
    </dgm:pt>
    <dgm:pt modelId="{96DC69B3-F383-45AF-8EB6-B1300B6CCB23}" type="pres">
      <dgm:prSet presAssocID="{E877253D-D0A5-4925-A93F-C6F9B8E578D1}" presName="parTxOnly" presStyleLbl="node1" presStyleIdx="3" presStyleCnt="7">
        <dgm:presLayoutVars>
          <dgm:chMax val="0"/>
          <dgm:chPref val="0"/>
          <dgm:bulletEnabled val="1"/>
        </dgm:presLayoutVars>
      </dgm:prSet>
      <dgm:spPr/>
    </dgm:pt>
    <dgm:pt modelId="{AEA9A382-5EC1-452D-B18A-5FEC3EDC2817}" type="pres">
      <dgm:prSet presAssocID="{FC1D2C69-6D68-41A3-8A44-54BA651707D9}" presName="parTxOnlySpace" presStyleCnt="0"/>
      <dgm:spPr/>
    </dgm:pt>
    <dgm:pt modelId="{1BE71569-18A1-4FDE-A276-8C67238C55C1}" type="pres">
      <dgm:prSet presAssocID="{A9932270-9AF7-4F73-ACAE-F1B977F318AD}" presName="parTxOnly" presStyleLbl="node1" presStyleIdx="4" presStyleCnt="7">
        <dgm:presLayoutVars>
          <dgm:chMax val="0"/>
          <dgm:chPref val="0"/>
          <dgm:bulletEnabled val="1"/>
        </dgm:presLayoutVars>
      </dgm:prSet>
      <dgm:spPr/>
    </dgm:pt>
    <dgm:pt modelId="{8E6AB85A-BC95-48FE-8796-44EB3523DCF2}" type="pres">
      <dgm:prSet presAssocID="{0B5682EB-7D95-417E-87E7-3659B54BBB0A}" presName="parTxOnlySpace" presStyleCnt="0"/>
      <dgm:spPr/>
    </dgm:pt>
    <dgm:pt modelId="{4521C594-294A-4DE0-84A1-F9FC99061E0F}" type="pres">
      <dgm:prSet presAssocID="{B8ECD672-FCD2-48E6-B6B7-2896EE91755F}" presName="parTxOnly" presStyleLbl="node1" presStyleIdx="5" presStyleCnt="7">
        <dgm:presLayoutVars>
          <dgm:chMax val="0"/>
          <dgm:chPref val="0"/>
          <dgm:bulletEnabled val="1"/>
        </dgm:presLayoutVars>
      </dgm:prSet>
      <dgm:spPr/>
    </dgm:pt>
    <dgm:pt modelId="{9DC15E65-648B-4169-A2D7-073E74DCC12C}" type="pres">
      <dgm:prSet presAssocID="{E9962BB0-63E3-43A4-AE5D-04EB28E6816C}" presName="parTxOnlySpace" presStyleCnt="0"/>
      <dgm:spPr/>
    </dgm:pt>
    <dgm:pt modelId="{49F9CA02-24A2-41CB-B3FE-3AB461A58813}" type="pres">
      <dgm:prSet presAssocID="{41FC366C-EF03-4A42-BC27-5897AE6277A9}" presName="parTxOnly" presStyleLbl="node1" presStyleIdx="6" presStyleCnt="7">
        <dgm:presLayoutVars>
          <dgm:chMax val="0"/>
          <dgm:chPref val="0"/>
          <dgm:bulletEnabled val="1"/>
        </dgm:presLayoutVars>
      </dgm:prSet>
      <dgm:spPr/>
    </dgm:pt>
  </dgm:ptLst>
  <dgm:cxnLst>
    <dgm:cxn modelId="{D7B27C02-E2A8-49B3-808B-E6FE7585772A}" srcId="{0D1A1989-78CC-4974-BEAD-D20B758818EF}" destId="{A9932270-9AF7-4F73-ACAE-F1B977F318AD}" srcOrd="4" destOrd="0" parTransId="{A0287E9A-BF0B-4E31-BD5D-5689230594E5}" sibTransId="{0B5682EB-7D95-417E-87E7-3659B54BBB0A}"/>
    <dgm:cxn modelId="{F2F2A261-258C-4974-926B-D2585E7A17B6}" srcId="{0D1A1989-78CC-4974-BEAD-D20B758818EF}" destId="{BCFDE1FE-F91F-42C7-B854-CBF005608341}" srcOrd="1" destOrd="0" parTransId="{8732D7F4-6769-4B47-A9DE-89BB77D663C2}" sibTransId="{61D5CA86-954E-4101-91BE-B7080E920F51}"/>
    <dgm:cxn modelId="{A3667B63-6F77-47A3-AAB6-C6F594FCDD04}" srcId="{0D1A1989-78CC-4974-BEAD-D20B758818EF}" destId="{BEA8AD0A-4A95-41BF-80A5-DDC579667303}" srcOrd="2" destOrd="0" parTransId="{47A26023-C1E8-4537-A599-BC3F80CC015D}" sibTransId="{BA89DDA7-1150-4064-9D39-F0867261898B}"/>
    <dgm:cxn modelId="{D27F4C70-D705-4A6D-8D0D-7C2753BC7B18}" srcId="{0D1A1989-78CC-4974-BEAD-D20B758818EF}" destId="{E877253D-D0A5-4925-A93F-C6F9B8E578D1}" srcOrd="3" destOrd="0" parTransId="{915C7241-6EB8-452A-B6EA-5D7AC424BEF0}" sibTransId="{FC1D2C69-6D68-41A3-8A44-54BA651707D9}"/>
    <dgm:cxn modelId="{D0079584-C10A-4DFE-BB0C-B39C59242DD1}" type="presOf" srcId="{BCFDE1FE-F91F-42C7-B854-CBF005608341}" destId="{A7DCDDC6-8BB9-4BFF-8920-0D0BF11F296F}" srcOrd="0" destOrd="0" presId="urn:microsoft.com/office/officeart/2005/8/layout/chevron1"/>
    <dgm:cxn modelId="{D6639E8E-2203-48DC-A057-2411F9C98B5D}" type="presOf" srcId="{C2D86978-50E5-432A-A865-10C849A84F89}" destId="{ECC05954-B3E0-40EF-A4F7-FE75CEF56F29}" srcOrd="0" destOrd="0" presId="urn:microsoft.com/office/officeart/2005/8/layout/chevron1"/>
    <dgm:cxn modelId="{83BB3AA6-458F-49E1-881E-60D78DB9F597}" type="presOf" srcId="{41FC366C-EF03-4A42-BC27-5897AE6277A9}" destId="{49F9CA02-24A2-41CB-B3FE-3AB461A58813}" srcOrd="0" destOrd="0" presId="urn:microsoft.com/office/officeart/2005/8/layout/chevron1"/>
    <dgm:cxn modelId="{67276ABC-A520-49A4-A37D-410827491ED6}" type="presOf" srcId="{E877253D-D0A5-4925-A93F-C6F9B8E578D1}" destId="{96DC69B3-F383-45AF-8EB6-B1300B6CCB23}" srcOrd="0" destOrd="0" presId="urn:microsoft.com/office/officeart/2005/8/layout/chevron1"/>
    <dgm:cxn modelId="{272921C0-E8CB-4523-9CB2-09E47D60FAA1}" srcId="{0D1A1989-78CC-4974-BEAD-D20B758818EF}" destId="{B8ECD672-FCD2-48E6-B6B7-2896EE91755F}" srcOrd="5" destOrd="0" parTransId="{43D12C22-EB19-495D-8796-DF7A40DA70E5}" sibTransId="{E9962BB0-63E3-43A4-AE5D-04EB28E6816C}"/>
    <dgm:cxn modelId="{31486FCB-6009-4D54-BC52-90BE4509CDEE}" srcId="{0D1A1989-78CC-4974-BEAD-D20B758818EF}" destId="{41FC366C-EF03-4A42-BC27-5897AE6277A9}" srcOrd="6" destOrd="0" parTransId="{431C87E1-AF2A-46A0-9C65-6BB0DDDCD156}" sibTransId="{80665D8C-1522-4295-9A1C-03D651B063C8}"/>
    <dgm:cxn modelId="{A4180DCC-F912-412E-BB9D-3146AF853F7F}" type="presOf" srcId="{0D1A1989-78CC-4974-BEAD-D20B758818EF}" destId="{84F78237-0729-45AA-9449-B967E2A1B930}" srcOrd="0" destOrd="0" presId="urn:microsoft.com/office/officeart/2005/8/layout/chevron1"/>
    <dgm:cxn modelId="{439DF9D9-4C6B-49DA-8057-ED0EF4FDF9D4}" type="presOf" srcId="{BEA8AD0A-4A95-41BF-80A5-DDC579667303}" destId="{5E924331-5851-483E-B7C8-5458F0476C12}" srcOrd="0" destOrd="0" presId="urn:microsoft.com/office/officeart/2005/8/layout/chevron1"/>
    <dgm:cxn modelId="{0060BBDA-682E-4891-91A5-7761D5AAA40F}" srcId="{0D1A1989-78CC-4974-BEAD-D20B758818EF}" destId="{C2D86978-50E5-432A-A865-10C849A84F89}" srcOrd="0" destOrd="0" parTransId="{AD9B6661-D8EB-425A-9634-FB20B95FB408}" sibTransId="{FBF49524-3022-4570-87B3-B08000D2F1A5}"/>
    <dgm:cxn modelId="{E765C6EC-13CC-491F-8310-36FB82258B10}" type="presOf" srcId="{A9932270-9AF7-4F73-ACAE-F1B977F318AD}" destId="{1BE71569-18A1-4FDE-A276-8C67238C55C1}" srcOrd="0" destOrd="0" presId="urn:microsoft.com/office/officeart/2005/8/layout/chevron1"/>
    <dgm:cxn modelId="{1C0334FD-7987-4CF4-AF3C-0601CC614435}" type="presOf" srcId="{B8ECD672-FCD2-48E6-B6B7-2896EE91755F}" destId="{4521C594-294A-4DE0-84A1-F9FC99061E0F}" srcOrd="0" destOrd="0" presId="urn:microsoft.com/office/officeart/2005/8/layout/chevron1"/>
    <dgm:cxn modelId="{FAC56EF1-624B-4B48-ABCC-79A383290B90}" type="presParOf" srcId="{84F78237-0729-45AA-9449-B967E2A1B930}" destId="{ECC05954-B3E0-40EF-A4F7-FE75CEF56F29}" srcOrd="0" destOrd="0" presId="urn:microsoft.com/office/officeart/2005/8/layout/chevron1"/>
    <dgm:cxn modelId="{17FA0FCF-C27D-4219-9925-41B1CAB32CC9}" type="presParOf" srcId="{84F78237-0729-45AA-9449-B967E2A1B930}" destId="{A6EFAA3C-2741-481B-8384-EF406738E648}" srcOrd="1" destOrd="0" presId="urn:microsoft.com/office/officeart/2005/8/layout/chevron1"/>
    <dgm:cxn modelId="{4F1D3295-A20C-4F6E-9AAC-B9E3E8B1A46F}" type="presParOf" srcId="{84F78237-0729-45AA-9449-B967E2A1B930}" destId="{A7DCDDC6-8BB9-4BFF-8920-0D0BF11F296F}" srcOrd="2" destOrd="0" presId="urn:microsoft.com/office/officeart/2005/8/layout/chevron1"/>
    <dgm:cxn modelId="{0D8AB6FA-36C8-41A0-90EB-5AA483B20BE6}" type="presParOf" srcId="{84F78237-0729-45AA-9449-B967E2A1B930}" destId="{FE42D5B4-4A6F-4346-A348-E67B7EB0CDBA}" srcOrd="3" destOrd="0" presId="urn:microsoft.com/office/officeart/2005/8/layout/chevron1"/>
    <dgm:cxn modelId="{CB46F4A7-67C4-4D1E-A46B-E6C1B7B7DF0B}" type="presParOf" srcId="{84F78237-0729-45AA-9449-B967E2A1B930}" destId="{5E924331-5851-483E-B7C8-5458F0476C12}" srcOrd="4" destOrd="0" presId="urn:microsoft.com/office/officeart/2005/8/layout/chevron1"/>
    <dgm:cxn modelId="{1EF059A6-15F0-43B1-838D-995D0F926CEE}" type="presParOf" srcId="{84F78237-0729-45AA-9449-B967E2A1B930}" destId="{759EBBD1-C11A-4F28-A56F-CA6E31F9CF62}" srcOrd="5" destOrd="0" presId="urn:microsoft.com/office/officeart/2005/8/layout/chevron1"/>
    <dgm:cxn modelId="{DD0B8083-86D5-4798-AF38-B039564D5A1E}" type="presParOf" srcId="{84F78237-0729-45AA-9449-B967E2A1B930}" destId="{96DC69B3-F383-45AF-8EB6-B1300B6CCB23}" srcOrd="6" destOrd="0" presId="urn:microsoft.com/office/officeart/2005/8/layout/chevron1"/>
    <dgm:cxn modelId="{5D2144D2-385E-481E-A140-9BF3E31B78CA}" type="presParOf" srcId="{84F78237-0729-45AA-9449-B967E2A1B930}" destId="{AEA9A382-5EC1-452D-B18A-5FEC3EDC2817}" srcOrd="7" destOrd="0" presId="urn:microsoft.com/office/officeart/2005/8/layout/chevron1"/>
    <dgm:cxn modelId="{879E1061-65C3-456C-8632-F84C12611C84}" type="presParOf" srcId="{84F78237-0729-45AA-9449-B967E2A1B930}" destId="{1BE71569-18A1-4FDE-A276-8C67238C55C1}" srcOrd="8" destOrd="0" presId="urn:microsoft.com/office/officeart/2005/8/layout/chevron1"/>
    <dgm:cxn modelId="{6B6BD0A2-D00F-4EA9-9B24-2037BD471F35}" type="presParOf" srcId="{84F78237-0729-45AA-9449-B967E2A1B930}" destId="{8E6AB85A-BC95-48FE-8796-44EB3523DCF2}" srcOrd="9" destOrd="0" presId="urn:microsoft.com/office/officeart/2005/8/layout/chevron1"/>
    <dgm:cxn modelId="{75F53AFE-28DA-4892-AFCD-AC9A2854A9C8}" type="presParOf" srcId="{84F78237-0729-45AA-9449-B967E2A1B930}" destId="{4521C594-294A-4DE0-84A1-F9FC99061E0F}" srcOrd="10" destOrd="0" presId="urn:microsoft.com/office/officeart/2005/8/layout/chevron1"/>
    <dgm:cxn modelId="{A155FBD5-F392-445E-9CA0-8373D9157855}" type="presParOf" srcId="{84F78237-0729-45AA-9449-B967E2A1B930}" destId="{9DC15E65-648B-4169-A2D7-073E74DCC12C}" srcOrd="11" destOrd="0" presId="urn:microsoft.com/office/officeart/2005/8/layout/chevron1"/>
    <dgm:cxn modelId="{6A9CECD2-3674-403B-8E75-6C1EB799EDA1}" type="presParOf" srcId="{84F78237-0729-45AA-9449-B967E2A1B930}" destId="{49F9CA02-24A2-41CB-B3FE-3AB461A58813}" srcOrd="12"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EF3B8-7321-4CA4-A9DD-E9829239EEDD}">
      <dsp:nvSpPr>
        <dsp:cNvPr id="0" name=""/>
        <dsp:cNvSpPr/>
      </dsp:nvSpPr>
      <dsp:spPr>
        <a:xfrm>
          <a:off x="0" y="2560242"/>
          <a:ext cx="1770594" cy="708237"/>
        </a:xfrm>
        <a:prstGeom prst="chevron">
          <a:avLst/>
        </a:prstGeom>
        <a:solidFill>
          <a:srgbClr val="0DD1BE"/>
        </a:solidFill>
        <a:ln w="12700" cap="flat" cmpd="sng" algn="ctr">
          <a:solidFill>
            <a:srgbClr val="0EE2C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a:t>Screening by </a:t>
          </a:r>
          <a:r>
            <a:rPr lang="da-DK" sz="1500" kern="1200" dirty="0" err="1"/>
            <a:t>clinicians</a:t>
          </a:r>
          <a:endParaRPr lang="da-DK" sz="1500" kern="1200" dirty="0"/>
        </a:p>
      </dsp:txBody>
      <dsp:txXfrm>
        <a:off x="354119" y="2560242"/>
        <a:ext cx="1062357" cy="708237"/>
      </dsp:txXfrm>
    </dsp:sp>
    <dsp:sp modelId="{A9284C52-EF08-453E-934F-069117939DF8}">
      <dsp:nvSpPr>
        <dsp:cNvPr id="0" name=""/>
        <dsp:cNvSpPr/>
      </dsp:nvSpPr>
      <dsp:spPr>
        <a:xfrm>
          <a:off x="1593534" y="2560242"/>
          <a:ext cx="1770594" cy="708237"/>
        </a:xfrm>
        <a:prstGeom prst="chevron">
          <a:avLst/>
        </a:prstGeom>
        <a:solidFill>
          <a:srgbClr val="0DD1BE"/>
        </a:solidFill>
        <a:ln w="12700" cap="flat" cmpd="sng" algn="ctr">
          <a:solidFill>
            <a:srgbClr val="0DD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Enrolment</a:t>
          </a:r>
          <a:r>
            <a:rPr lang="da-DK" sz="1500" kern="1200" dirty="0"/>
            <a:t> by student</a:t>
          </a:r>
        </a:p>
      </dsp:txBody>
      <dsp:txXfrm>
        <a:off x="1947653" y="2560242"/>
        <a:ext cx="1062357" cy="708237"/>
      </dsp:txXfrm>
    </dsp:sp>
    <dsp:sp modelId="{7E8979D2-8F74-45EF-BA42-C7CA2600D5DE}">
      <dsp:nvSpPr>
        <dsp:cNvPr id="0" name=""/>
        <dsp:cNvSpPr/>
      </dsp:nvSpPr>
      <dsp:spPr>
        <a:xfrm>
          <a:off x="3187069" y="2560242"/>
          <a:ext cx="1770594" cy="708237"/>
        </a:xfrm>
        <a:prstGeom prst="chevron">
          <a:avLst/>
        </a:prstGeom>
        <a:solidFill>
          <a:srgbClr val="0DD1BE"/>
        </a:solidFill>
        <a:ln w="12700" cap="flat" cmpd="sng" algn="ctr">
          <a:solidFill>
            <a:srgbClr val="0DD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a:t>Day 1-7</a:t>
          </a:r>
        </a:p>
      </dsp:txBody>
      <dsp:txXfrm>
        <a:off x="3541188" y="2560242"/>
        <a:ext cx="1062357" cy="708237"/>
      </dsp:txXfrm>
    </dsp:sp>
    <dsp:sp modelId="{2F4D0B27-DE93-4560-8B6E-5B7CE0721804}">
      <dsp:nvSpPr>
        <dsp:cNvPr id="0" name=""/>
        <dsp:cNvSpPr/>
      </dsp:nvSpPr>
      <dsp:spPr>
        <a:xfrm>
          <a:off x="4780604" y="2560242"/>
          <a:ext cx="1770594" cy="708237"/>
        </a:xfrm>
        <a:prstGeom prst="chevron">
          <a:avLst/>
        </a:prstGeom>
        <a:solidFill>
          <a:srgbClr val="0DD1BE"/>
        </a:solidFill>
        <a:ln w="12700" cap="flat" cmpd="sng" algn="ctr">
          <a:solidFill>
            <a:srgbClr val="0DD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a:t>Day 8-14</a:t>
          </a:r>
        </a:p>
      </dsp:txBody>
      <dsp:txXfrm>
        <a:off x="5134723" y="2560242"/>
        <a:ext cx="1062357" cy="708237"/>
      </dsp:txXfrm>
    </dsp:sp>
    <dsp:sp modelId="{B92CC9A5-5F93-4A0F-9965-28C585DF9C6D}">
      <dsp:nvSpPr>
        <dsp:cNvPr id="0" name=""/>
        <dsp:cNvSpPr/>
      </dsp:nvSpPr>
      <dsp:spPr>
        <a:xfrm>
          <a:off x="6374139" y="2560242"/>
          <a:ext cx="1770594" cy="708237"/>
        </a:xfrm>
        <a:prstGeom prst="chevron">
          <a:avLst/>
        </a:prstGeom>
        <a:solidFill>
          <a:srgbClr val="0DD1BE"/>
        </a:solidFill>
        <a:ln w="12700" cap="flat" cmpd="sng" algn="ctr">
          <a:solidFill>
            <a:srgbClr val="0DD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Follow</a:t>
          </a:r>
          <a:r>
            <a:rPr lang="da-DK" sz="1500" kern="1200" dirty="0"/>
            <a:t> up 28 </a:t>
          </a:r>
          <a:r>
            <a:rPr lang="da-DK" sz="1500" kern="1200" dirty="0" err="1"/>
            <a:t>days</a:t>
          </a:r>
          <a:endParaRPr lang="da-DK" sz="1500" kern="1200" dirty="0"/>
        </a:p>
      </dsp:txBody>
      <dsp:txXfrm>
        <a:off x="6728258" y="2560242"/>
        <a:ext cx="1062357" cy="708237"/>
      </dsp:txXfrm>
    </dsp:sp>
    <dsp:sp modelId="{A99B0707-0C3C-4C04-9912-96F29DB5168A}">
      <dsp:nvSpPr>
        <dsp:cNvPr id="0" name=""/>
        <dsp:cNvSpPr/>
      </dsp:nvSpPr>
      <dsp:spPr>
        <a:xfrm>
          <a:off x="7967673" y="2560242"/>
          <a:ext cx="1770594" cy="708237"/>
        </a:xfrm>
        <a:prstGeom prst="chevron">
          <a:avLst/>
        </a:prstGeom>
        <a:solidFill>
          <a:srgbClr val="0DD1BE"/>
        </a:solidFill>
        <a:ln w="12700" cap="flat" cmpd="sng" algn="ctr">
          <a:solidFill>
            <a:srgbClr val="0DD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Follow</a:t>
          </a:r>
          <a:r>
            <a:rPr lang="da-DK" sz="1500" kern="1200" dirty="0"/>
            <a:t> up 90 </a:t>
          </a:r>
          <a:r>
            <a:rPr lang="da-DK" sz="1500" kern="1200" dirty="0" err="1"/>
            <a:t>days</a:t>
          </a:r>
          <a:endParaRPr lang="da-DK" sz="1500" kern="1200" dirty="0"/>
        </a:p>
      </dsp:txBody>
      <dsp:txXfrm>
        <a:off x="8321792" y="2560242"/>
        <a:ext cx="1062357" cy="708237"/>
      </dsp:txXfrm>
    </dsp:sp>
    <dsp:sp modelId="{890FFF88-9D0A-4C2C-9A8D-F3C7B5555811}">
      <dsp:nvSpPr>
        <dsp:cNvPr id="0" name=""/>
        <dsp:cNvSpPr/>
      </dsp:nvSpPr>
      <dsp:spPr>
        <a:xfrm>
          <a:off x="9561208" y="2560242"/>
          <a:ext cx="1770594" cy="708237"/>
        </a:xfrm>
        <a:prstGeom prst="chevron">
          <a:avLst/>
        </a:prstGeom>
        <a:solidFill>
          <a:srgbClr val="0DD1BE"/>
        </a:solidFill>
        <a:ln w="12700" cap="flat" cmpd="sng" algn="ctr">
          <a:solidFill>
            <a:srgbClr val="0DD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Follow</a:t>
          </a:r>
          <a:r>
            <a:rPr lang="da-DK" sz="1500" kern="1200" dirty="0"/>
            <a:t> up </a:t>
          </a:r>
          <a:br>
            <a:rPr lang="da-DK" sz="1500" kern="1200" dirty="0"/>
          </a:br>
          <a:r>
            <a:rPr lang="da-DK" sz="1500" kern="1200" dirty="0"/>
            <a:t>1 </a:t>
          </a:r>
          <a:r>
            <a:rPr lang="da-DK" sz="1500" kern="1200" dirty="0" err="1"/>
            <a:t>year</a:t>
          </a:r>
          <a:endParaRPr lang="da-DK" sz="1500" kern="1200" dirty="0"/>
        </a:p>
      </dsp:txBody>
      <dsp:txXfrm>
        <a:off x="9915327" y="2560242"/>
        <a:ext cx="1062357" cy="708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5954-B3E0-40EF-A4F7-FE75CEF56F29}">
      <dsp:nvSpPr>
        <dsp:cNvPr id="0" name=""/>
        <dsp:cNvSpPr/>
      </dsp:nvSpPr>
      <dsp:spPr>
        <a:xfrm>
          <a:off x="0" y="2364219"/>
          <a:ext cx="1725571" cy="690228"/>
        </a:xfrm>
        <a:prstGeom prst="chevron">
          <a:avLst/>
        </a:prstGeom>
        <a:solidFill>
          <a:srgbClr val="0DD1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rPr>
            <a:t>Screening by </a:t>
          </a:r>
          <a:r>
            <a:rPr lang="da-DK" sz="1200" kern="1200" dirty="0" err="1">
              <a:solidFill>
                <a:schemeClr val="bg1"/>
              </a:solidFill>
            </a:rPr>
            <a:t>clinicians</a:t>
          </a:r>
          <a:endParaRPr lang="da-DK" sz="1200" kern="1200" dirty="0">
            <a:solidFill>
              <a:schemeClr val="bg1"/>
            </a:solidFill>
          </a:endParaRPr>
        </a:p>
      </dsp:txBody>
      <dsp:txXfrm>
        <a:off x="345114" y="2364219"/>
        <a:ext cx="1035343" cy="690228"/>
      </dsp:txXfrm>
    </dsp:sp>
    <dsp:sp modelId="{A7DCDDC6-8BB9-4BFF-8920-0D0BF11F296F}">
      <dsp:nvSpPr>
        <dsp:cNvPr id="0" name=""/>
        <dsp:cNvSpPr/>
      </dsp:nvSpPr>
      <dsp:spPr>
        <a:xfrm>
          <a:off x="1553014" y="2364219"/>
          <a:ext cx="1725571" cy="690228"/>
        </a:xfrm>
        <a:prstGeom prst="chevron">
          <a:avLst/>
        </a:prstGeom>
        <a:solidFill>
          <a:srgbClr val="0DD1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err="1">
              <a:solidFill>
                <a:schemeClr val="bg1"/>
              </a:solidFill>
            </a:rPr>
            <a:t>Informed</a:t>
          </a:r>
          <a:r>
            <a:rPr lang="da-DK" sz="1200" kern="1200" dirty="0">
              <a:solidFill>
                <a:schemeClr val="bg1"/>
              </a:solidFill>
            </a:rPr>
            <a:t> </a:t>
          </a:r>
          <a:r>
            <a:rPr lang="da-DK" sz="1200" kern="1200" dirty="0" err="1">
              <a:solidFill>
                <a:schemeClr val="bg1"/>
              </a:solidFill>
            </a:rPr>
            <a:t>consent</a:t>
          </a:r>
          <a:r>
            <a:rPr lang="da-DK" sz="1200" kern="1200" dirty="0">
              <a:solidFill>
                <a:schemeClr val="bg1"/>
              </a:solidFill>
            </a:rPr>
            <a:t> from trial guardian</a:t>
          </a:r>
        </a:p>
      </dsp:txBody>
      <dsp:txXfrm>
        <a:off x="1898128" y="2364219"/>
        <a:ext cx="1035343" cy="690228"/>
      </dsp:txXfrm>
    </dsp:sp>
    <dsp:sp modelId="{5E924331-5851-483E-B7C8-5458F0476C12}">
      <dsp:nvSpPr>
        <dsp:cNvPr id="0" name=""/>
        <dsp:cNvSpPr/>
      </dsp:nvSpPr>
      <dsp:spPr>
        <a:xfrm>
          <a:off x="3101588" y="2364219"/>
          <a:ext cx="1725571" cy="690228"/>
        </a:xfrm>
        <a:prstGeom prst="chevron">
          <a:avLst/>
        </a:prstGeom>
        <a:solidFill>
          <a:srgbClr val="0DD1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rPr>
            <a:t>Screening in </a:t>
          </a:r>
          <a:r>
            <a:rPr lang="da-DK" sz="1200" kern="1200" dirty="0" err="1">
              <a:solidFill>
                <a:schemeClr val="bg1"/>
              </a:solidFill>
            </a:rPr>
            <a:t>eCRF</a:t>
          </a:r>
          <a:r>
            <a:rPr lang="da-DK" sz="1200" kern="1200" dirty="0">
              <a:solidFill>
                <a:schemeClr val="bg1"/>
              </a:solidFill>
            </a:rPr>
            <a:t> </a:t>
          </a:r>
        </a:p>
      </dsp:txBody>
      <dsp:txXfrm>
        <a:off x="3446702" y="2364219"/>
        <a:ext cx="1035343" cy="690228"/>
      </dsp:txXfrm>
    </dsp:sp>
    <dsp:sp modelId="{96DC69B3-F383-45AF-8EB6-B1300B6CCB23}">
      <dsp:nvSpPr>
        <dsp:cNvPr id="0" name=""/>
        <dsp:cNvSpPr/>
      </dsp:nvSpPr>
      <dsp:spPr>
        <a:xfrm>
          <a:off x="4659043" y="2364219"/>
          <a:ext cx="1725571" cy="690228"/>
        </a:xfrm>
        <a:prstGeom prst="chevron">
          <a:avLst/>
        </a:prstGeom>
        <a:solidFill>
          <a:srgbClr val="0DD1BE"/>
        </a:solidFill>
        <a:ln w="12700" cap="flat" cmpd="sng" algn="ctr">
          <a:solidFill>
            <a:srgbClr val="0EE2C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a:t>Randomisation</a:t>
          </a:r>
        </a:p>
      </dsp:txBody>
      <dsp:txXfrm>
        <a:off x="5004157" y="2364219"/>
        <a:ext cx="1035343" cy="690228"/>
      </dsp:txXfrm>
    </dsp:sp>
    <dsp:sp modelId="{1BE71569-18A1-4FDE-A276-8C67238C55C1}">
      <dsp:nvSpPr>
        <dsp:cNvPr id="0" name=""/>
        <dsp:cNvSpPr/>
      </dsp:nvSpPr>
      <dsp:spPr>
        <a:xfrm>
          <a:off x="6212057" y="2364219"/>
          <a:ext cx="1725571" cy="690228"/>
        </a:xfrm>
        <a:prstGeom prst="chevron">
          <a:avLst/>
        </a:prstGeom>
        <a:solidFill>
          <a:srgbClr val="0DD1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err="1">
              <a:solidFill>
                <a:schemeClr val="bg1"/>
              </a:solidFill>
            </a:rPr>
            <a:t>Prepare</a:t>
          </a:r>
          <a:r>
            <a:rPr lang="da-DK" sz="1200" kern="1200" dirty="0">
              <a:solidFill>
                <a:schemeClr val="bg1"/>
              </a:solidFill>
            </a:rPr>
            <a:t> and  deliver </a:t>
          </a:r>
          <a:r>
            <a:rPr lang="da-DK" sz="1200" kern="1200" dirty="0" err="1">
              <a:solidFill>
                <a:schemeClr val="bg1"/>
              </a:solidFill>
            </a:rPr>
            <a:t>trial</a:t>
          </a:r>
          <a:r>
            <a:rPr lang="da-DK" sz="1200" kern="1200" dirty="0">
              <a:solidFill>
                <a:schemeClr val="bg1"/>
              </a:solidFill>
            </a:rPr>
            <a:t> </a:t>
          </a:r>
          <a:r>
            <a:rPr lang="da-DK" sz="1200" kern="1200" dirty="0" err="1">
              <a:solidFill>
                <a:schemeClr val="bg1"/>
              </a:solidFill>
            </a:rPr>
            <a:t>medication</a:t>
          </a:r>
          <a:endParaRPr lang="da-DK" sz="1200" kern="1200" dirty="0">
            <a:solidFill>
              <a:schemeClr val="bg1"/>
            </a:solidFill>
          </a:endParaRPr>
        </a:p>
      </dsp:txBody>
      <dsp:txXfrm>
        <a:off x="6557171" y="2364219"/>
        <a:ext cx="1035343" cy="690228"/>
      </dsp:txXfrm>
    </dsp:sp>
    <dsp:sp modelId="{4521C594-294A-4DE0-84A1-F9FC99061E0F}">
      <dsp:nvSpPr>
        <dsp:cNvPr id="0" name=""/>
        <dsp:cNvSpPr/>
      </dsp:nvSpPr>
      <dsp:spPr>
        <a:xfrm>
          <a:off x="7765072" y="2364219"/>
          <a:ext cx="1725571" cy="690228"/>
        </a:xfrm>
        <a:prstGeom prst="chevron">
          <a:avLst/>
        </a:prstGeom>
        <a:solidFill>
          <a:srgbClr val="0DD1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err="1">
              <a:solidFill>
                <a:schemeClr val="bg1"/>
              </a:solidFill>
            </a:rPr>
            <a:t>Obtain</a:t>
          </a:r>
          <a:r>
            <a:rPr lang="da-DK" sz="1200" kern="1200" dirty="0">
              <a:solidFill>
                <a:schemeClr val="bg1"/>
              </a:solidFill>
            </a:rPr>
            <a:t> </a:t>
          </a:r>
          <a:r>
            <a:rPr lang="da-DK" sz="1200" kern="1200" dirty="0" err="1">
              <a:solidFill>
                <a:schemeClr val="bg1"/>
              </a:solidFill>
            </a:rPr>
            <a:t>further</a:t>
          </a:r>
          <a:r>
            <a:rPr lang="da-DK" sz="1200" kern="1200" dirty="0">
              <a:solidFill>
                <a:schemeClr val="bg1"/>
              </a:solidFill>
            </a:rPr>
            <a:t> </a:t>
          </a:r>
          <a:r>
            <a:rPr lang="da-DK" sz="1200" kern="1200" dirty="0" err="1">
              <a:solidFill>
                <a:schemeClr val="bg1"/>
              </a:solidFill>
            </a:rPr>
            <a:t>informed</a:t>
          </a:r>
          <a:r>
            <a:rPr lang="da-DK" sz="1200" kern="1200" dirty="0">
              <a:solidFill>
                <a:schemeClr val="bg1"/>
              </a:solidFill>
            </a:rPr>
            <a:t> </a:t>
          </a:r>
          <a:r>
            <a:rPr lang="da-DK" sz="1200" kern="1200" dirty="0" err="1">
              <a:solidFill>
                <a:schemeClr val="bg1"/>
              </a:solidFill>
            </a:rPr>
            <a:t>consent</a:t>
          </a:r>
          <a:endParaRPr lang="da-DK" sz="1200" kern="1200" dirty="0">
            <a:solidFill>
              <a:schemeClr val="bg1"/>
            </a:solidFill>
          </a:endParaRPr>
        </a:p>
      </dsp:txBody>
      <dsp:txXfrm>
        <a:off x="8110186" y="2364219"/>
        <a:ext cx="1035343" cy="690228"/>
      </dsp:txXfrm>
    </dsp:sp>
    <dsp:sp modelId="{49F9CA02-24A2-41CB-B3FE-3AB461A58813}">
      <dsp:nvSpPr>
        <dsp:cNvPr id="0" name=""/>
        <dsp:cNvSpPr/>
      </dsp:nvSpPr>
      <dsp:spPr>
        <a:xfrm>
          <a:off x="9318086" y="2364219"/>
          <a:ext cx="1725571" cy="690228"/>
        </a:xfrm>
        <a:prstGeom prst="chevron">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rPr>
            <a:t>Data </a:t>
          </a:r>
          <a:r>
            <a:rPr lang="da-DK" sz="1200" kern="1200" dirty="0" err="1">
              <a:solidFill>
                <a:schemeClr val="bg1"/>
              </a:solidFill>
            </a:rPr>
            <a:t>entry</a:t>
          </a:r>
          <a:endParaRPr lang="da-DK" sz="1200" kern="1200" dirty="0">
            <a:solidFill>
              <a:schemeClr val="bg1"/>
            </a:solidFill>
          </a:endParaRPr>
        </a:p>
      </dsp:txBody>
      <dsp:txXfrm>
        <a:off x="9663200" y="2364219"/>
        <a:ext cx="1035343" cy="6902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B1AE2-C7C7-4F4C-9192-C22773E76715}" type="datetimeFigureOut">
              <a:rPr lang="da-DK" smtClean="0"/>
              <a:t>11-04-2020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56EAE-301A-4468-A33C-371F5698D68A}" type="slidenum">
              <a:rPr lang="da-DK" smtClean="0"/>
              <a:t>‹nr.›</a:t>
            </a:fld>
            <a:endParaRPr lang="da-DK"/>
          </a:p>
        </p:txBody>
      </p:sp>
    </p:spTree>
    <p:extLst>
      <p:ext uri="{BB962C8B-B14F-4D97-AF65-F5344CB8AC3E}">
        <p14:creationId xmlns:p14="http://schemas.microsoft.com/office/powerpoint/2010/main" val="403828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Nævn titel på studie, udgående for 4131, koordinerende investigator Marie Warrer Petersen, Sponsor Anders Perner</a:t>
            </a:r>
          </a:p>
        </p:txBody>
      </p:sp>
      <p:sp>
        <p:nvSpPr>
          <p:cNvPr id="4" name="Pladsholder til slidenummer 3"/>
          <p:cNvSpPr>
            <a:spLocks noGrp="1"/>
          </p:cNvSpPr>
          <p:nvPr>
            <p:ph type="sldNum" sz="quarter" idx="5"/>
          </p:nvPr>
        </p:nvSpPr>
        <p:spPr/>
        <p:txBody>
          <a:bodyPr/>
          <a:lstStyle/>
          <a:p>
            <a:fld id="{86316981-4A8E-4BF6-BA50-2A3ED322C9A6}" type="slidenum">
              <a:rPr lang="da-DK" smtClean="0"/>
              <a:t>1</a:t>
            </a:fld>
            <a:endParaRPr lang="da-DK" dirty="0"/>
          </a:p>
        </p:txBody>
      </p:sp>
    </p:spTree>
    <p:extLst>
      <p:ext uri="{BB962C8B-B14F-4D97-AF65-F5344CB8AC3E}">
        <p14:creationId xmlns:p14="http://schemas.microsoft.com/office/powerpoint/2010/main" val="136330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Balance mellem skadelige og gavnlige virkninger af </a:t>
            </a:r>
            <a:r>
              <a:rPr lang="da-DK" dirty="0" err="1"/>
              <a:t>corticosteroider</a:t>
            </a:r>
            <a:r>
              <a:rPr lang="da-DK" dirty="0"/>
              <a:t> til patienter med COVID-19 er ukendt. De nuværende anbefalinger er primært baseret på evidens af lav-kvalitet og indirekte evidens fra andre patientpopulationer.  </a:t>
            </a:r>
          </a:p>
        </p:txBody>
      </p:sp>
      <p:sp>
        <p:nvSpPr>
          <p:cNvPr id="4" name="Pladsholder til slidenummer 3"/>
          <p:cNvSpPr>
            <a:spLocks noGrp="1"/>
          </p:cNvSpPr>
          <p:nvPr>
            <p:ph type="sldNum" sz="quarter" idx="5"/>
          </p:nvPr>
        </p:nvSpPr>
        <p:spPr/>
        <p:txBody>
          <a:bodyPr/>
          <a:lstStyle/>
          <a:p>
            <a:fld id="{21356EAE-301A-4468-A33C-371F5698D68A}" type="slidenum">
              <a:rPr lang="da-DK" smtClean="0"/>
              <a:t>11</a:t>
            </a:fld>
            <a:endParaRPr lang="da-DK"/>
          </a:p>
        </p:txBody>
      </p:sp>
    </p:spTree>
    <p:extLst>
      <p:ext uri="{BB962C8B-B14F-4D97-AF65-F5344CB8AC3E}">
        <p14:creationId xmlns:p14="http://schemas.microsoft.com/office/powerpoint/2010/main" val="4205541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Derfor er der behov for COVID STEROID forsøget</a:t>
            </a:r>
          </a:p>
        </p:txBody>
      </p:sp>
      <p:sp>
        <p:nvSpPr>
          <p:cNvPr id="4" name="Pladsholder til slidenummer 3"/>
          <p:cNvSpPr>
            <a:spLocks noGrp="1"/>
          </p:cNvSpPr>
          <p:nvPr>
            <p:ph type="sldNum" sz="quarter" idx="5"/>
          </p:nvPr>
        </p:nvSpPr>
        <p:spPr/>
        <p:txBody>
          <a:bodyPr/>
          <a:lstStyle/>
          <a:p>
            <a:fld id="{21356EAE-301A-4468-A33C-371F5698D68A}" type="slidenum">
              <a:rPr lang="da-DK" smtClean="0"/>
              <a:t>12</a:t>
            </a:fld>
            <a:endParaRPr lang="da-DK"/>
          </a:p>
        </p:txBody>
      </p:sp>
    </p:spTree>
    <p:extLst>
      <p:ext uri="{BB962C8B-B14F-4D97-AF65-F5344CB8AC3E}">
        <p14:creationId xmlns:p14="http://schemas.microsoft.com/office/powerpoint/2010/main" val="426711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Formålet med COVID STEROID forsøget er at belyse balancen mellem gavnlige og skadelige virkninger af hydrocortison til patienter med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Potentiel gavn som følge af </a:t>
            </a:r>
            <a:r>
              <a:rPr lang="da-DK" dirty="0" err="1"/>
              <a:t>anti-infl</a:t>
            </a:r>
            <a:r>
              <a:rPr lang="da-DK" dirty="0"/>
              <a:t>; måske i form af flere dage i live uden organunderstøttende behandling og lavere mortalitet.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Potentiel skade som følge af hæmmet immunrespons; måske i form af alvorlige bivirkninger og øget mortalitet. </a:t>
            </a:r>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13</a:t>
            </a:fld>
            <a:endParaRPr lang="da-DK"/>
          </a:p>
        </p:txBody>
      </p:sp>
    </p:spTree>
    <p:extLst>
      <p:ext uri="{BB962C8B-B14F-4D97-AF65-F5344CB8AC3E}">
        <p14:creationId xmlns:p14="http://schemas.microsoft.com/office/powerpoint/2010/main" val="133620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COVID STEROID forsøget er et dansk, multicenter, parallelgruppe, blindet RCT. </a:t>
            </a:r>
          </a:p>
          <a:p>
            <a:r>
              <a:rPr lang="da-DK" dirty="0"/>
              <a:t>1000 voksne patienter med COVID-19 og svær </a:t>
            </a:r>
            <a:r>
              <a:rPr lang="da-DK" dirty="0" err="1"/>
              <a:t>hypoxi</a:t>
            </a:r>
            <a:r>
              <a:rPr lang="da-DK" dirty="0"/>
              <a:t> randomiseres til 7 dages behandling med hydrocortison 200 mg dagligt vs. Placebo</a:t>
            </a:r>
          </a:p>
        </p:txBody>
      </p:sp>
      <p:sp>
        <p:nvSpPr>
          <p:cNvPr id="4" name="Pladsholder til slidenummer 3"/>
          <p:cNvSpPr>
            <a:spLocks noGrp="1"/>
          </p:cNvSpPr>
          <p:nvPr>
            <p:ph type="sldNum" sz="quarter" idx="5"/>
          </p:nvPr>
        </p:nvSpPr>
        <p:spPr/>
        <p:txBody>
          <a:bodyPr/>
          <a:lstStyle/>
          <a:p>
            <a:fld id="{21356EAE-301A-4468-A33C-371F5698D68A}" type="slidenum">
              <a:rPr lang="da-DK" smtClean="0"/>
              <a:t>14</a:t>
            </a:fld>
            <a:endParaRPr lang="da-DK"/>
          </a:p>
        </p:txBody>
      </p:sp>
    </p:spTree>
    <p:extLst>
      <p:ext uri="{BB962C8B-B14F-4D97-AF65-F5344CB8AC3E}">
        <p14:creationId xmlns:p14="http://schemas.microsoft.com/office/powerpoint/2010/main" val="297810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Forsøget udgår fra ITA 4131 RH. AP er sponsor og MWP er koordinerende investigator. </a:t>
            </a:r>
          </a:p>
          <a:p>
            <a:r>
              <a:rPr lang="da-DK" dirty="0"/>
              <a:t>Forsøget udføres på 16 hospitaler i DK, overvejende på ITA, men også på infektionsmedicinske og lungemedicinske afdelinger. </a:t>
            </a:r>
          </a:p>
        </p:txBody>
      </p:sp>
      <p:sp>
        <p:nvSpPr>
          <p:cNvPr id="4" name="Pladsholder til slidenummer 3"/>
          <p:cNvSpPr>
            <a:spLocks noGrp="1"/>
          </p:cNvSpPr>
          <p:nvPr>
            <p:ph type="sldNum" sz="quarter" idx="5"/>
          </p:nvPr>
        </p:nvSpPr>
        <p:spPr/>
        <p:txBody>
          <a:bodyPr/>
          <a:lstStyle/>
          <a:p>
            <a:fld id="{21356EAE-301A-4468-A33C-371F5698D68A}" type="slidenum">
              <a:rPr lang="da-DK" smtClean="0"/>
              <a:t>15</a:t>
            </a:fld>
            <a:endParaRPr lang="da-DK"/>
          </a:p>
        </p:txBody>
      </p:sp>
    </p:spTree>
    <p:extLst>
      <p:ext uri="{BB962C8B-B14F-4D97-AF65-F5344CB8AC3E}">
        <p14:creationId xmlns:p14="http://schemas.microsoft.com/office/powerpoint/2010/main" val="299703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indgå i COVID STEROID skal alle 3 inklusionskriterier opfyldes:</a:t>
            </a:r>
          </a:p>
          <a:p>
            <a:r>
              <a:rPr lang="en-US" dirty="0"/>
              <a:t>≥ 18 </a:t>
            </a:r>
            <a:r>
              <a:rPr lang="en-US" dirty="0" err="1"/>
              <a:t>år</a:t>
            </a:r>
            <a:r>
              <a:rPr lang="en-US" dirty="0"/>
              <a:t> </a:t>
            </a:r>
            <a:r>
              <a:rPr lang="da-DK" dirty="0"/>
              <a:t>OG bekræftet COVID-19 med behov for </a:t>
            </a:r>
            <a:r>
              <a:rPr lang="da-DK" dirty="0" err="1"/>
              <a:t>hospitalindlæggelse</a:t>
            </a:r>
            <a:r>
              <a:rPr lang="da-DK" dirty="0"/>
              <a:t> OG højt iltkrav enten som 1) MV, 2) NIV eller kontinuerligt CPAP for </a:t>
            </a:r>
            <a:r>
              <a:rPr lang="da-DK" dirty="0" err="1"/>
              <a:t>hypoxi</a:t>
            </a:r>
            <a:r>
              <a:rPr lang="da-DK" dirty="0"/>
              <a:t>, ELLER 3) andre former for iltbehandling med flow </a:t>
            </a:r>
            <a:r>
              <a:rPr lang="en-US" dirty="0"/>
              <a:t>≥10 L/min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16</a:t>
            </a:fld>
            <a:endParaRPr lang="da-DK"/>
          </a:p>
        </p:txBody>
      </p:sp>
    </p:spTree>
    <p:extLst>
      <p:ext uri="{BB962C8B-B14F-4D97-AF65-F5344CB8AC3E}">
        <p14:creationId xmlns:p14="http://schemas.microsoft.com/office/powerpoint/2010/main" val="61394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Patienten kan ikke indgå, hvis 1 eller flere af eksklusionskriterier er opfyldt. Uddybelser findes nedenfor: </a:t>
            </a:r>
          </a:p>
          <a:p>
            <a:pPr marL="228600" indent="-228600">
              <a:buAutoNum type="arabicParenR"/>
            </a:pPr>
            <a:r>
              <a:rPr lang="da-DK" dirty="0" err="1"/>
              <a:t>Systemtisk</a:t>
            </a:r>
            <a:r>
              <a:rPr lang="da-DK" dirty="0"/>
              <a:t> behandling = IV, IM, oral, per GI tube. Inkluderer ikke </a:t>
            </a:r>
            <a:r>
              <a:rPr lang="da-DK" dirty="0" err="1"/>
              <a:t>nebuliseret</a:t>
            </a:r>
            <a:r>
              <a:rPr lang="da-DK" dirty="0"/>
              <a:t>, inhalation eller </a:t>
            </a:r>
            <a:r>
              <a:rPr lang="da-DK" dirty="0" err="1"/>
              <a:t>transdermal</a:t>
            </a:r>
            <a:r>
              <a:rPr lang="da-DK" dirty="0"/>
              <a:t> </a:t>
            </a:r>
            <a:r>
              <a:rPr lang="da-DK" dirty="0" err="1"/>
              <a:t>corticosteroider</a:t>
            </a:r>
            <a:r>
              <a:rPr lang="da-DK" dirty="0"/>
              <a:t>. Hvis patienten får </a:t>
            </a:r>
            <a:r>
              <a:rPr lang="da-DK" dirty="0" err="1"/>
              <a:t>corticosteroid</a:t>
            </a:r>
            <a:r>
              <a:rPr lang="da-DK" dirty="0"/>
              <a:t> mod COVID-19, kan klinikeren vælge at seponere dette, hvorefter patienten kan indgå. Hvis klinikeren vælger ikke at fortsætte fast </a:t>
            </a:r>
            <a:r>
              <a:rPr lang="da-DK" dirty="0" err="1"/>
              <a:t>corticosteroidbehandling</a:t>
            </a:r>
            <a:r>
              <a:rPr lang="da-DK" dirty="0"/>
              <a:t> under aktuelle indlæggelse, kan patienten også indgå. </a:t>
            </a:r>
          </a:p>
          <a:p>
            <a:pPr marL="0" indent="0">
              <a:buNone/>
            </a:pPr>
            <a:r>
              <a:rPr lang="da-DK" dirty="0"/>
              <a:t>3) Invasiv svampeinfektion: positive plasmamarkører i blod (</a:t>
            </a:r>
            <a:r>
              <a:rPr lang="sv-SE" sz="1200" b="0" i="0" u="none" strike="noStrike" kern="1200" baseline="0" dirty="0" err="1">
                <a:solidFill>
                  <a:schemeClr val="tx1"/>
                </a:solidFill>
                <a:latin typeface="+mn-lt"/>
                <a:ea typeface="+mn-ea"/>
                <a:cs typeface="+mn-cs"/>
              </a:rPr>
              <a:t>candida</a:t>
            </a:r>
            <a:r>
              <a:rPr lang="sv-SE" sz="1200" b="0" i="0" u="none" strike="noStrike" kern="1200" baseline="0" dirty="0">
                <a:solidFill>
                  <a:schemeClr val="tx1"/>
                </a:solidFill>
                <a:latin typeface="+mn-lt"/>
                <a:ea typeface="+mn-ea"/>
                <a:cs typeface="+mn-cs"/>
              </a:rPr>
              <a:t> mannan antigen, </a:t>
            </a:r>
            <a:r>
              <a:rPr lang="sv-SE" sz="1200" b="0" i="0" u="none" strike="noStrike" kern="1200" baseline="0" dirty="0" err="1">
                <a:solidFill>
                  <a:schemeClr val="tx1"/>
                </a:solidFill>
                <a:latin typeface="+mn-lt"/>
                <a:ea typeface="+mn-ea"/>
                <a:cs typeface="+mn-cs"/>
              </a:rPr>
              <a:t>galactomannan</a:t>
            </a:r>
            <a:r>
              <a:rPr lang="sv-SE" sz="1200" b="0" i="0" u="none" strike="noStrike" kern="1200" baseline="0" dirty="0">
                <a:solidFill>
                  <a:schemeClr val="tx1"/>
                </a:solidFill>
                <a:latin typeface="+mn-lt"/>
                <a:ea typeface="+mn-ea"/>
                <a:cs typeface="+mn-cs"/>
              </a:rPr>
              <a:t> antigen) eller positiv dyrkning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blod, </a:t>
            </a:r>
            <a:r>
              <a:rPr lang="sv-SE" sz="1200" b="0" i="0" u="none" strike="noStrike" kern="1200" baseline="0" dirty="0" err="1">
                <a:solidFill>
                  <a:schemeClr val="tx1"/>
                </a:solidFill>
                <a:latin typeface="+mn-lt"/>
                <a:ea typeface="+mn-ea"/>
                <a:cs typeface="+mn-cs"/>
              </a:rPr>
              <a:t>peritonealvæske</a:t>
            </a:r>
            <a:r>
              <a:rPr lang="sv-SE" sz="1200" b="0" i="0" u="none" strike="noStrike" kern="1200" baseline="0" dirty="0">
                <a:solidFill>
                  <a:schemeClr val="tx1"/>
                </a:solidFill>
                <a:latin typeface="+mn-lt"/>
                <a:ea typeface="+mn-ea"/>
                <a:cs typeface="+mn-cs"/>
              </a:rPr>
              <a:t> eller </a:t>
            </a:r>
            <a:r>
              <a:rPr lang="sv-SE" sz="1200" b="0" i="0" u="none" strike="noStrike" kern="1200" baseline="0" dirty="0" err="1">
                <a:solidFill>
                  <a:schemeClr val="tx1"/>
                </a:solidFill>
                <a:latin typeface="+mn-lt"/>
                <a:ea typeface="+mn-ea"/>
                <a:cs typeface="+mn-cs"/>
              </a:rPr>
              <a:t>væv</a:t>
            </a:r>
            <a:endParaRPr lang="sv-SE" sz="1200" b="0" i="0" u="none" strike="noStrike" kern="1200" baseline="0" dirty="0">
              <a:solidFill>
                <a:schemeClr val="tx1"/>
              </a:solidFill>
              <a:latin typeface="+mn-lt"/>
              <a:ea typeface="+mn-ea"/>
              <a:cs typeface="+mn-cs"/>
            </a:endParaRPr>
          </a:p>
          <a:p>
            <a:pPr marL="0" indent="0">
              <a:buNone/>
            </a:pPr>
            <a:r>
              <a:rPr lang="sv-SE" sz="1200" b="0" i="0" u="none" strike="noStrike" kern="1200" baseline="0" dirty="0">
                <a:solidFill>
                  <a:schemeClr val="tx1"/>
                </a:solidFill>
                <a:latin typeface="+mn-lt"/>
                <a:ea typeface="+mn-ea"/>
                <a:cs typeface="+mn-cs"/>
              </a:rPr>
              <a:t>4) </a:t>
            </a:r>
            <a:r>
              <a:rPr lang="sv-SE" sz="1200" b="0" i="0" u="none" strike="noStrike" kern="1200" baseline="0" dirty="0" err="1">
                <a:solidFill>
                  <a:schemeClr val="tx1"/>
                </a:solidFill>
                <a:latin typeface="+mn-lt"/>
                <a:ea typeface="+mn-ea"/>
                <a:cs typeface="+mn-cs"/>
              </a:rPr>
              <a:t>Rutinemæssig</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hcg</a:t>
            </a:r>
            <a:r>
              <a:rPr lang="sv-SE" sz="1200" b="0" i="0" u="none" strike="noStrike" kern="1200" baseline="0" dirty="0">
                <a:solidFill>
                  <a:schemeClr val="tx1"/>
                </a:solidFill>
                <a:latin typeface="+mn-lt"/>
                <a:ea typeface="+mn-ea"/>
                <a:cs typeface="+mn-cs"/>
              </a:rPr>
              <a:t>-test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urin eller plasma er </a:t>
            </a:r>
            <a:r>
              <a:rPr lang="sv-SE" sz="1200" b="0" i="0" u="none" strike="noStrike" kern="1200" baseline="0" dirty="0" err="1">
                <a:solidFill>
                  <a:schemeClr val="tx1"/>
                </a:solidFill>
                <a:latin typeface="+mn-lt"/>
                <a:ea typeface="+mn-ea"/>
                <a:cs typeface="+mn-cs"/>
              </a:rPr>
              <a:t>påkrævet</a:t>
            </a:r>
            <a:r>
              <a:rPr lang="sv-SE" sz="1200" b="0" i="0" u="none" strike="noStrike" kern="1200" baseline="0" dirty="0">
                <a:solidFill>
                  <a:schemeClr val="tx1"/>
                </a:solidFill>
                <a:latin typeface="+mn-lt"/>
                <a:ea typeface="+mn-ea"/>
                <a:cs typeface="+mn-cs"/>
              </a:rPr>
              <a:t> for </a:t>
            </a:r>
            <a:r>
              <a:rPr lang="sv-SE" sz="1200" b="0" i="0" u="none" strike="noStrike" kern="1200" baseline="0" dirty="0" err="1">
                <a:solidFill>
                  <a:schemeClr val="tx1"/>
                </a:solidFill>
                <a:latin typeface="+mn-lt"/>
                <a:ea typeface="+mn-ea"/>
                <a:cs typeface="+mn-cs"/>
              </a:rPr>
              <a:t>alle</a:t>
            </a:r>
            <a:r>
              <a:rPr lang="sv-SE" sz="1200" b="0" i="0" u="none" strike="noStrike" kern="1200" baseline="0" dirty="0">
                <a:solidFill>
                  <a:schemeClr val="tx1"/>
                </a:solidFill>
                <a:latin typeface="+mn-lt"/>
                <a:ea typeface="+mn-ea"/>
                <a:cs typeface="+mn-cs"/>
              </a:rPr>
              <a:t> fertile </a:t>
            </a:r>
            <a:r>
              <a:rPr lang="sv-SE" sz="1200" b="0" i="0" u="none" strike="noStrike" kern="1200" baseline="0" dirty="0" err="1">
                <a:solidFill>
                  <a:schemeClr val="tx1"/>
                </a:solidFill>
                <a:latin typeface="+mn-lt"/>
                <a:ea typeface="+mn-ea"/>
                <a:cs typeface="+mn-cs"/>
              </a:rPr>
              <a:t>kvinder</a:t>
            </a:r>
            <a:r>
              <a:rPr lang="sv-SE" sz="1200" b="0" i="0" u="none" strike="noStrike" kern="1200" baseline="0" dirty="0">
                <a:solidFill>
                  <a:schemeClr val="tx1"/>
                </a:solidFill>
                <a:latin typeface="+mn-lt"/>
                <a:ea typeface="+mn-ea"/>
                <a:cs typeface="+mn-cs"/>
              </a:rPr>
              <a:t> &lt; 50 år. </a:t>
            </a:r>
          </a:p>
          <a:p>
            <a:pPr marL="0" indent="0">
              <a:buNone/>
            </a:pPr>
            <a:r>
              <a:rPr lang="sv-SE" sz="1200" b="0" i="0" u="none" strike="noStrike" kern="1200" baseline="0" dirty="0">
                <a:solidFill>
                  <a:schemeClr val="tx1"/>
                </a:solidFill>
                <a:latin typeface="+mn-lt"/>
                <a:ea typeface="+mn-ea"/>
                <a:cs typeface="+mn-cs"/>
              </a:rPr>
              <a:t>6) Behandlingsloft?</a:t>
            </a:r>
          </a:p>
        </p:txBody>
      </p:sp>
      <p:sp>
        <p:nvSpPr>
          <p:cNvPr id="4" name="Pladsholder til slidenummer 3"/>
          <p:cNvSpPr>
            <a:spLocks noGrp="1"/>
          </p:cNvSpPr>
          <p:nvPr>
            <p:ph type="sldNum" sz="quarter" idx="5"/>
          </p:nvPr>
        </p:nvSpPr>
        <p:spPr/>
        <p:txBody>
          <a:bodyPr/>
          <a:lstStyle/>
          <a:p>
            <a:fld id="{21356EAE-301A-4468-A33C-371F5698D68A}" type="slidenum">
              <a:rPr lang="da-DK" smtClean="0"/>
              <a:t>17</a:t>
            </a:fld>
            <a:endParaRPr lang="da-DK"/>
          </a:p>
        </p:txBody>
      </p:sp>
    </p:spTree>
    <p:extLst>
      <p:ext uri="{BB962C8B-B14F-4D97-AF65-F5344CB8AC3E}">
        <p14:creationId xmlns:p14="http://schemas.microsoft.com/office/powerpoint/2010/main" val="213396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Hydrocortison gives i tillæg til standard care. </a:t>
            </a:r>
          </a:p>
          <a:p>
            <a:r>
              <a:rPr lang="da-DK" dirty="0"/>
              <a:t>Note til kontinuerlig infusion: Gives over 24 timer </a:t>
            </a:r>
            <a:r>
              <a:rPr lang="da-DK" dirty="0" err="1"/>
              <a:t>svt</a:t>
            </a:r>
            <a:r>
              <a:rPr lang="da-DK" dirty="0"/>
              <a:t> 4.3 ml/time i 7 dage. Der vil være et mindre spild i infusionsslange (20 ml) på dag 1 og herefter hver 3. dag, når der skiftes infusionssæt.  Forsøgsmedicinen pauseres, hvis den løber tør, før ny forsøgsmedicin er leveret. Forsøgsmedicin genoptages så snart nyt medicin er blandet og leveret til patient. </a:t>
            </a:r>
          </a:p>
        </p:txBody>
      </p:sp>
      <p:sp>
        <p:nvSpPr>
          <p:cNvPr id="4" name="Pladsholder til slidenummer 3"/>
          <p:cNvSpPr>
            <a:spLocks noGrp="1"/>
          </p:cNvSpPr>
          <p:nvPr>
            <p:ph type="sldNum" sz="quarter" idx="5"/>
          </p:nvPr>
        </p:nvSpPr>
        <p:spPr/>
        <p:txBody>
          <a:bodyPr/>
          <a:lstStyle/>
          <a:p>
            <a:fld id="{86316981-4A8E-4BF6-BA50-2A3ED322C9A6}" type="slidenum">
              <a:rPr lang="da-DK" smtClean="0"/>
              <a:t>18</a:t>
            </a:fld>
            <a:endParaRPr lang="da-DK"/>
          </a:p>
        </p:txBody>
      </p:sp>
    </p:spTree>
    <p:extLst>
      <p:ext uri="{BB962C8B-B14F-4D97-AF65-F5344CB8AC3E}">
        <p14:creationId xmlns:p14="http://schemas.microsoft.com/office/powerpoint/2010/main" val="87761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Placebo gives i tillæg til standard care. </a:t>
            </a:r>
          </a:p>
          <a:p>
            <a:r>
              <a:rPr lang="da-DK" dirty="0"/>
              <a:t>Note til kontinuerlig infusion: Gives over 24 timer </a:t>
            </a:r>
            <a:r>
              <a:rPr lang="da-DK" dirty="0" err="1"/>
              <a:t>svt</a:t>
            </a:r>
            <a:r>
              <a:rPr lang="da-DK" dirty="0"/>
              <a:t> 4.3 ml/time i 7 dage. Der vil være et mindre spild i infusionsslange (20 ml) på dag 1 og herefter hver 3. dag, når der skiftes infusionssæt.  Forsøgsmedicinen pauseres, hvis den løber tør, før ny forsøgsmedicin er leveret. Forsøgsmedicin genoptages så snart nyt medicin er blandet og leveret til patient. </a:t>
            </a:r>
          </a:p>
        </p:txBody>
      </p:sp>
      <p:sp>
        <p:nvSpPr>
          <p:cNvPr id="4" name="Pladsholder til slidenummer 3"/>
          <p:cNvSpPr>
            <a:spLocks noGrp="1"/>
          </p:cNvSpPr>
          <p:nvPr>
            <p:ph type="sldNum" sz="quarter" idx="5"/>
          </p:nvPr>
        </p:nvSpPr>
        <p:spPr/>
        <p:txBody>
          <a:bodyPr/>
          <a:lstStyle/>
          <a:p>
            <a:fld id="{86316981-4A8E-4BF6-BA50-2A3ED322C9A6}" type="slidenum">
              <a:rPr lang="da-DK" smtClean="0"/>
              <a:t>19</a:t>
            </a:fld>
            <a:endParaRPr lang="da-DK"/>
          </a:p>
        </p:txBody>
      </p:sp>
    </p:spTree>
    <p:extLst>
      <p:ext uri="{BB962C8B-B14F-4D97-AF65-F5344CB8AC3E}">
        <p14:creationId xmlns:p14="http://schemas.microsoft.com/office/powerpoint/2010/main" val="43615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Eneste </a:t>
            </a:r>
            <a:r>
              <a:rPr lang="da-DK" dirty="0" err="1"/>
              <a:t>day</a:t>
            </a:r>
            <a:r>
              <a:rPr lang="da-DK" dirty="0"/>
              <a:t> form, der uddybes </a:t>
            </a:r>
          </a:p>
        </p:txBody>
      </p:sp>
      <p:sp>
        <p:nvSpPr>
          <p:cNvPr id="4" name="Pladsholder til slidenummer 3"/>
          <p:cNvSpPr>
            <a:spLocks noGrp="1"/>
          </p:cNvSpPr>
          <p:nvPr>
            <p:ph type="sldNum" sz="quarter" idx="5"/>
          </p:nvPr>
        </p:nvSpPr>
        <p:spPr/>
        <p:txBody>
          <a:bodyPr/>
          <a:lstStyle/>
          <a:p>
            <a:fld id="{21356EAE-301A-4468-A33C-371F5698D68A}" type="slidenum">
              <a:rPr lang="da-DK" smtClean="0"/>
              <a:t>20</a:t>
            </a:fld>
            <a:endParaRPr lang="da-DK"/>
          </a:p>
        </p:txBody>
      </p:sp>
    </p:spTree>
    <p:extLst>
      <p:ext uri="{BB962C8B-B14F-4D97-AF65-F5344CB8AC3E}">
        <p14:creationId xmlns:p14="http://schemas.microsoft.com/office/powerpoint/2010/main" val="66967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december 2019 blev der i Wuhan i Kina beskrevet flere tilfælde af virale pneumonier uden kendt årsag. Den nye virus blev hurtigt identificeret og opkaldt SARS-CoV-2, da den kan medføre svært respiratorisk svigt ligesom den tidl. SARS-</a:t>
            </a:r>
            <a:r>
              <a:rPr lang="da-DK" sz="1200" kern="1200" dirty="0" err="1">
                <a:solidFill>
                  <a:schemeClr val="tx1"/>
                </a:solidFill>
                <a:effectLst/>
                <a:latin typeface="+mn-lt"/>
                <a:ea typeface="+mn-ea"/>
                <a:cs typeface="+mn-cs"/>
              </a:rPr>
              <a:t>CoV</a:t>
            </a:r>
            <a:r>
              <a:rPr lang="da-DK" sz="1200" kern="1200" dirty="0">
                <a:solidFill>
                  <a:schemeClr val="tx1"/>
                </a:solidFill>
                <a:effectLst/>
                <a:latin typeface="+mn-lt"/>
                <a:ea typeface="+mn-ea"/>
                <a:cs typeface="+mn-cs"/>
              </a:rPr>
              <a:t>. Sygdommen forårsaget af SARS-CoV-2 blev navngivet COVID-19.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a:t>
            </a:fld>
            <a:endParaRPr lang="da-DK"/>
          </a:p>
        </p:txBody>
      </p:sp>
    </p:spTree>
    <p:extLst>
      <p:ext uri="{BB962C8B-B14F-4D97-AF65-F5344CB8AC3E}">
        <p14:creationId xmlns:p14="http://schemas.microsoft.com/office/powerpoint/2010/main" val="155329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øvrige ordinationer bestemmes af patientens læge. </a:t>
            </a:r>
            <a:br>
              <a:rPr lang="da-DK" dirty="0"/>
            </a:br>
            <a:r>
              <a:rPr lang="da-DK" dirty="0"/>
              <a:t>Vi anbefaler imod brugen af open-label </a:t>
            </a:r>
            <a:r>
              <a:rPr lang="da-DK" dirty="0" err="1"/>
              <a:t>corticosteroider</a:t>
            </a:r>
            <a:r>
              <a:rPr lang="da-DK" dirty="0"/>
              <a:t> (inkl. som shock-reversal) og andre anti-inflammatoriske lægemidler.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opfordrer til at </a:t>
            </a:r>
            <a:r>
              <a:rPr lang="da-DK" dirty="0" err="1"/>
              <a:t>co-enrollere</a:t>
            </a:r>
            <a:r>
              <a:rPr lang="da-DK" dirty="0"/>
              <a:t> COVID-19 patienter i andre kliniske forsøg. </a:t>
            </a:r>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21</a:t>
            </a:fld>
            <a:endParaRPr lang="da-DK"/>
          </a:p>
        </p:txBody>
      </p:sp>
    </p:spTree>
    <p:extLst>
      <p:ext uri="{BB962C8B-B14F-4D97-AF65-F5344CB8AC3E}">
        <p14:creationId xmlns:p14="http://schemas.microsoft.com/office/powerpoint/2010/main" val="365070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enkelte delelementer af SAR uddybes efterfølgende (SLIDE 39). </a:t>
            </a:r>
          </a:p>
        </p:txBody>
      </p:sp>
      <p:sp>
        <p:nvSpPr>
          <p:cNvPr id="4" name="Pladsholder til slidenummer 3"/>
          <p:cNvSpPr>
            <a:spLocks noGrp="1"/>
          </p:cNvSpPr>
          <p:nvPr>
            <p:ph type="sldNum" sz="quarter" idx="5"/>
          </p:nvPr>
        </p:nvSpPr>
        <p:spPr/>
        <p:txBody>
          <a:bodyPr/>
          <a:lstStyle/>
          <a:p>
            <a:fld id="{21356EAE-301A-4468-A33C-371F5698D68A}" type="slidenum">
              <a:rPr lang="da-DK" smtClean="0"/>
              <a:t>22</a:t>
            </a:fld>
            <a:endParaRPr lang="da-DK"/>
          </a:p>
        </p:txBody>
      </p:sp>
    </p:spTree>
    <p:extLst>
      <p:ext uri="{BB962C8B-B14F-4D97-AF65-F5344CB8AC3E}">
        <p14:creationId xmlns:p14="http://schemas.microsoft.com/office/powerpoint/2010/main" val="26355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daglige drift af COVID STEROID forsøget varetages af et fast hold af medicinstuderende i samspil med klinikerne. 2 studerende møder hver dag ind på afdelingen. </a:t>
            </a:r>
          </a:p>
          <a:p>
            <a:endParaRPr lang="da-DK" dirty="0"/>
          </a:p>
          <a:p>
            <a:r>
              <a:rPr lang="da-DK" dirty="0"/>
              <a:t>De studerende tager sig af størstedelen af forsøgsopgaverne.  Klinikerne bedes om hjælp til enkelte opgaver i forsøget. </a:t>
            </a:r>
          </a:p>
          <a:p>
            <a:r>
              <a:rPr lang="da-DK" dirty="0"/>
              <a:t>Opgaverne for både studerende og klinikere uddybes i efterfølgende slides. </a:t>
            </a:r>
          </a:p>
          <a:p>
            <a:pPr marL="0" indent="0">
              <a:buNone/>
            </a:pPr>
            <a:endParaRPr lang="da-DK" dirty="0"/>
          </a:p>
          <a:p>
            <a:pPr marL="0" indent="0">
              <a:buNone/>
            </a:pPr>
            <a:r>
              <a:rPr lang="da-DK" dirty="0"/>
              <a:t>Det kliniske personale, patienterne, investigatorer og statistikere er alle blindede. </a:t>
            </a:r>
          </a:p>
          <a:p>
            <a:r>
              <a:rPr lang="da-DK" dirty="0"/>
              <a:t>De studerende, der forbereder forsøgsmedicin er </a:t>
            </a:r>
            <a:r>
              <a:rPr lang="da-DK" dirty="0" err="1"/>
              <a:t>ublindede</a:t>
            </a:r>
            <a:r>
              <a:rPr lang="da-DK" dirty="0"/>
              <a:t>.</a:t>
            </a:r>
          </a:p>
          <a:p>
            <a:r>
              <a:rPr lang="da-DK" dirty="0"/>
              <a:t>De studerende, der indtaster outcome data er blindede. </a:t>
            </a:r>
          </a:p>
        </p:txBody>
      </p:sp>
      <p:sp>
        <p:nvSpPr>
          <p:cNvPr id="4" name="Pladsholder til slidenummer 3"/>
          <p:cNvSpPr>
            <a:spLocks noGrp="1"/>
          </p:cNvSpPr>
          <p:nvPr>
            <p:ph type="sldNum" sz="quarter" idx="5"/>
          </p:nvPr>
        </p:nvSpPr>
        <p:spPr/>
        <p:txBody>
          <a:bodyPr/>
          <a:lstStyle/>
          <a:p>
            <a:fld id="{21356EAE-301A-4468-A33C-371F5698D68A}" type="slidenum">
              <a:rPr lang="da-DK" smtClean="0"/>
              <a:t>23</a:t>
            </a:fld>
            <a:endParaRPr lang="da-DK"/>
          </a:p>
        </p:txBody>
      </p:sp>
    </p:spTree>
    <p:extLst>
      <p:ext uri="{BB962C8B-B14F-4D97-AF65-F5344CB8AC3E}">
        <p14:creationId xmlns:p14="http://schemas.microsoft.com/office/powerpoint/2010/main" val="397157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over patientens forløb i COVID STEROID forsøget. </a:t>
            </a:r>
          </a:p>
          <a:p>
            <a:pPr marL="228600" indent="-228600">
              <a:buAutoNum type="arabicParenR"/>
            </a:pPr>
            <a:r>
              <a:rPr lang="da-DK" dirty="0"/>
              <a:t>Screenes af læger</a:t>
            </a:r>
          </a:p>
          <a:p>
            <a:pPr marL="228600" indent="-228600">
              <a:buAutoNum type="arabicParenR"/>
            </a:pPr>
            <a:r>
              <a:rPr lang="da-DK" dirty="0"/>
              <a:t>Studerende indhenter samtykke fra første forsøgsværge, hvorefter patienten screenes i </a:t>
            </a:r>
            <a:r>
              <a:rPr lang="da-DK" dirty="0" err="1"/>
              <a:t>eCRF</a:t>
            </a:r>
            <a:r>
              <a:rPr lang="da-DK" dirty="0"/>
              <a:t>. Hvis patient opfylder alle </a:t>
            </a:r>
            <a:r>
              <a:rPr lang="da-DK" dirty="0" err="1"/>
              <a:t>inklusionkriterier</a:t>
            </a:r>
            <a:r>
              <a:rPr lang="da-DK" dirty="0"/>
              <a:t> og ingen eksklusionskriterier, randomiseres patienten til enten hydrocortison eller placebo. </a:t>
            </a:r>
          </a:p>
          <a:p>
            <a:pPr marL="228600" indent="-228600">
              <a:buAutoNum type="arabicParenR"/>
            </a:pPr>
            <a:r>
              <a:rPr lang="da-DK" dirty="0"/>
              <a:t>Forsøgsmedicin forberedes dagligt og gives til patienter i 7 dage efter randomisering </a:t>
            </a:r>
          </a:p>
          <a:p>
            <a:pPr marL="228600" indent="-228600">
              <a:buAutoNum type="arabicParenR"/>
            </a:pPr>
            <a:r>
              <a:rPr lang="da-DK" dirty="0"/>
              <a:t>Daglig registrering af protokolbrud dag 1-7</a:t>
            </a:r>
          </a:p>
          <a:p>
            <a:pPr marL="228600" indent="-228600">
              <a:buAutoNum type="arabicParenR"/>
            </a:pPr>
            <a:r>
              <a:rPr lang="da-DK" dirty="0"/>
              <a:t>Daglig registrering af brug af livsunderstøttende behandling og SAR dag 1-14</a:t>
            </a:r>
          </a:p>
          <a:p>
            <a:pPr marL="228600" indent="-228600">
              <a:buAutoNum type="arabicParenR"/>
            </a:pPr>
            <a:r>
              <a:rPr lang="da-DK" dirty="0"/>
              <a:t>Outcome </a:t>
            </a:r>
            <a:r>
              <a:rPr lang="da-DK" dirty="0" err="1"/>
              <a:t>dataregistering</a:t>
            </a:r>
            <a:r>
              <a:rPr lang="da-DK" dirty="0"/>
              <a:t> dag 28: brug af livsunderstøttende behandling og ECMO</a:t>
            </a:r>
          </a:p>
          <a:p>
            <a:pPr marL="228600" indent="-228600">
              <a:buAutoNum type="arabicParenR"/>
            </a:pPr>
            <a:r>
              <a:rPr lang="da-DK" dirty="0"/>
              <a:t>Outcome </a:t>
            </a:r>
            <a:r>
              <a:rPr lang="da-DK" dirty="0" err="1"/>
              <a:t>dataregistering</a:t>
            </a:r>
            <a:r>
              <a:rPr lang="da-DK" dirty="0"/>
              <a:t> dag 90: brug af livsunderstøttende behandling, dage i live uden for hospital og mortalitet</a:t>
            </a:r>
          </a:p>
          <a:p>
            <a:pPr marL="228600" indent="-228600">
              <a:buAutoNum type="arabicParenR"/>
            </a:pPr>
            <a:r>
              <a:rPr lang="da-DK" dirty="0"/>
              <a:t>Outcome </a:t>
            </a:r>
            <a:r>
              <a:rPr lang="da-DK" dirty="0" err="1"/>
              <a:t>dataregistering</a:t>
            </a:r>
            <a:r>
              <a:rPr lang="da-DK" dirty="0"/>
              <a:t> 1 år: mortalitet og livskvalitet</a:t>
            </a:r>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24</a:t>
            </a:fld>
            <a:endParaRPr lang="da-DK"/>
          </a:p>
        </p:txBody>
      </p:sp>
    </p:spTree>
    <p:extLst>
      <p:ext uri="{BB962C8B-B14F-4D97-AF65-F5344CB8AC3E}">
        <p14:creationId xmlns:p14="http://schemas.microsoft.com/office/powerpoint/2010/main" val="150854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Intervention gives i 7 dage fra randomisering eller indtil udskrivelse (hvad end der opnås først). </a:t>
            </a:r>
          </a:p>
          <a:p>
            <a:r>
              <a:rPr lang="da-DK" dirty="0"/>
              <a:t>Ved transfer til non-trial site: daglig </a:t>
            </a:r>
            <a:r>
              <a:rPr lang="da-DK" dirty="0" err="1"/>
              <a:t>dataregistering</a:t>
            </a:r>
            <a:r>
              <a:rPr lang="da-DK" dirty="0"/>
              <a:t> i </a:t>
            </a:r>
            <a:r>
              <a:rPr lang="da-DK" dirty="0" err="1"/>
              <a:t>day</a:t>
            </a:r>
            <a:r>
              <a:rPr lang="da-DK" dirty="0"/>
              <a:t> forms stopper, men </a:t>
            </a:r>
            <a:r>
              <a:rPr lang="da-DK" dirty="0" err="1"/>
              <a:t>dataregistering</a:t>
            </a:r>
            <a:r>
              <a:rPr lang="da-DK" dirty="0"/>
              <a:t> for alle </a:t>
            </a:r>
            <a:r>
              <a:rPr lang="da-DK" dirty="0" err="1"/>
              <a:t>outcomes</a:t>
            </a:r>
            <a:r>
              <a:rPr lang="da-DK" dirty="0"/>
              <a:t> fortsætter stadig. </a:t>
            </a:r>
          </a:p>
        </p:txBody>
      </p:sp>
      <p:sp>
        <p:nvSpPr>
          <p:cNvPr id="4" name="Pladsholder til slidenummer 3"/>
          <p:cNvSpPr>
            <a:spLocks noGrp="1"/>
          </p:cNvSpPr>
          <p:nvPr>
            <p:ph type="sldNum" sz="quarter" idx="5"/>
          </p:nvPr>
        </p:nvSpPr>
        <p:spPr/>
        <p:txBody>
          <a:bodyPr/>
          <a:lstStyle/>
          <a:p>
            <a:fld id="{21356EAE-301A-4468-A33C-371F5698D68A}" type="slidenum">
              <a:rPr lang="da-DK" smtClean="0"/>
              <a:t>25</a:t>
            </a:fld>
            <a:endParaRPr lang="da-DK"/>
          </a:p>
        </p:txBody>
      </p:sp>
    </p:spTree>
    <p:extLst>
      <p:ext uri="{BB962C8B-B14F-4D97-AF65-F5344CB8AC3E}">
        <p14:creationId xmlns:p14="http://schemas.microsoft.com/office/powerpoint/2010/main" val="355385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Lidt uddybning af de studerendes rolle (COVID STEROID vagten)</a:t>
            </a:r>
          </a:p>
        </p:txBody>
      </p:sp>
      <p:sp>
        <p:nvSpPr>
          <p:cNvPr id="4" name="Pladsholder til slidenummer 3"/>
          <p:cNvSpPr>
            <a:spLocks noGrp="1"/>
          </p:cNvSpPr>
          <p:nvPr>
            <p:ph type="sldNum" sz="quarter" idx="5"/>
          </p:nvPr>
        </p:nvSpPr>
        <p:spPr/>
        <p:txBody>
          <a:bodyPr/>
          <a:lstStyle/>
          <a:p>
            <a:fld id="{86316981-4A8E-4BF6-BA50-2A3ED322C9A6}" type="slidenum">
              <a:rPr lang="da-DK" smtClean="0"/>
              <a:t>26</a:t>
            </a:fld>
            <a:endParaRPr lang="da-DK"/>
          </a:p>
        </p:txBody>
      </p:sp>
    </p:spTree>
    <p:extLst>
      <p:ext uri="{BB962C8B-B14F-4D97-AF65-F5344CB8AC3E}">
        <p14:creationId xmlns:p14="http://schemas.microsoft.com/office/powerpoint/2010/main" val="101708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kronologi/rækkefølge er vigtig!</a:t>
            </a:r>
          </a:p>
        </p:txBody>
      </p:sp>
      <p:sp>
        <p:nvSpPr>
          <p:cNvPr id="4" name="Pladsholder til slidenummer 3"/>
          <p:cNvSpPr>
            <a:spLocks noGrp="1"/>
          </p:cNvSpPr>
          <p:nvPr>
            <p:ph type="sldNum" sz="quarter" idx="5"/>
          </p:nvPr>
        </p:nvSpPr>
        <p:spPr/>
        <p:txBody>
          <a:bodyPr/>
          <a:lstStyle/>
          <a:p>
            <a:fld id="{86316981-4A8E-4BF6-BA50-2A3ED322C9A6}" type="slidenum">
              <a:rPr lang="da-DK" smtClean="0"/>
              <a:t>27</a:t>
            </a:fld>
            <a:endParaRPr lang="da-DK"/>
          </a:p>
        </p:txBody>
      </p:sp>
    </p:spTree>
    <p:extLst>
      <p:ext uri="{BB962C8B-B14F-4D97-AF65-F5344CB8AC3E}">
        <p14:creationId xmlns:p14="http://schemas.microsoft.com/office/powerpoint/2010/main" val="99553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28</a:t>
            </a:fld>
            <a:endParaRPr lang="da-DK"/>
          </a:p>
        </p:txBody>
      </p:sp>
    </p:spTree>
    <p:extLst>
      <p:ext uri="{BB962C8B-B14F-4D97-AF65-F5344CB8AC3E}">
        <p14:creationId xmlns:p14="http://schemas.microsoft.com/office/powerpoint/2010/main" val="2525208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29</a:t>
            </a:fld>
            <a:endParaRPr lang="da-DK"/>
          </a:p>
        </p:txBody>
      </p:sp>
    </p:spTree>
    <p:extLst>
      <p:ext uri="{BB962C8B-B14F-4D97-AF65-F5344CB8AC3E}">
        <p14:creationId xmlns:p14="http://schemas.microsoft.com/office/powerpoint/2010/main" val="2630912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ALLE patienter, der opfylder inklusionskriterierne skal screenes, også selvom de opfylder ét eller flere af eksklusionskriterierne. </a:t>
            </a:r>
          </a:p>
        </p:txBody>
      </p:sp>
      <p:sp>
        <p:nvSpPr>
          <p:cNvPr id="4" name="Pladsholder til slidenummer 3"/>
          <p:cNvSpPr>
            <a:spLocks noGrp="1"/>
          </p:cNvSpPr>
          <p:nvPr>
            <p:ph type="sldNum" sz="quarter" idx="5"/>
          </p:nvPr>
        </p:nvSpPr>
        <p:spPr/>
        <p:txBody>
          <a:bodyPr/>
          <a:lstStyle/>
          <a:p>
            <a:fld id="{86316981-4A8E-4BF6-BA50-2A3ED322C9A6}" type="slidenum">
              <a:rPr lang="da-DK" smtClean="0"/>
              <a:t>30</a:t>
            </a:fld>
            <a:endParaRPr lang="da-DK"/>
          </a:p>
        </p:txBody>
      </p:sp>
    </p:spTree>
    <p:extLst>
      <p:ext uri="{BB962C8B-B14F-4D97-AF65-F5344CB8AC3E}">
        <p14:creationId xmlns:p14="http://schemas.microsoft.com/office/powerpoint/2010/main" val="118353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løbet af kort tid bredte COVID-19 sig til store dele af verden og medførte en verdensomspændende pandemi med adskillige nye tilfælde og COVID-19-relaterede dødsfald dagligt.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4</a:t>
            </a:fld>
            <a:endParaRPr lang="da-DK"/>
          </a:p>
        </p:txBody>
      </p:sp>
    </p:spTree>
    <p:extLst>
      <p:ext uri="{BB962C8B-B14F-4D97-AF65-F5344CB8AC3E}">
        <p14:creationId xmlns:p14="http://schemas.microsoft.com/office/powerpoint/2010/main" val="1102433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31</a:t>
            </a:fld>
            <a:endParaRPr lang="da-DK"/>
          </a:p>
        </p:txBody>
      </p:sp>
    </p:spTree>
    <p:extLst>
      <p:ext uri="{BB962C8B-B14F-4D97-AF65-F5344CB8AC3E}">
        <p14:creationId xmlns:p14="http://schemas.microsoft.com/office/powerpoint/2010/main" val="1397133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32</a:t>
            </a:fld>
            <a:endParaRPr lang="da-DK"/>
          </a:p>
        </p:txBody>
      </p:sp>
    </p:spTree>
    <p:extLst>
      <p:ext uri="{BB962C8B-B14F-4D97-AF65-F5344CB8AC3E}">
        <p14:creationId xmlns:p14="http://schemas.microsoft.com/office/powerpoint/2010/main" val="3604659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Forsøgsmedicin forberedes dagligt af COVID STEROID vagten. </a:t>
            </a:r>
          </a:p>
          <a:p>
            <a:r>
              <a:rPr lang="da-DK" dirty="0"/>
              <a:t>Hydrocortison er hvidt pulver, som er fuldstændigt gennemsigtigt, når det opløses i saltvand. </a:t>
            </a:r>
          </a:p>
          <a:p>
            <a:r>
              <a:rPr lang="da-DK" dirty="0"/>
              <a:t>Forsøgsmedicinen påsættes identiske labels for både hydrocortison og placebo, så klinikerne og patienterne forbliver blindede. </a:t>
            </a:r>
          </a:p>
        </p:txBody>
      </p:sp>
      <p:sp>
        <p:nvSpPr>
          <p:cNvPr id="4" name="Pladsholder til slidenummer 3"/>
          <p:cNvSpPr>
            <a:spLocks noGrp="1"/>
          </p:cNvSpPr>
          <p:nvPr>
            <p:ph type="sldNum" sz="quarter" idx="5"/>
          </p:nvPr>
        </p:nvSpPr>
        <p:spPr/>
        <p:txBody>
          <a:bodyPr/>
          <a:lstStyle/>
          <a:p>
            <a:fld id="{86316981-4A8E-4BF6-BA50-2A3ED322C9A6}" type="slidenum">
              <a:rPr lang="da-DK" smtClean="0"/>
              <a:t>33</a:t>
            </a:fld>
            <a:endParaRPr lang="da-DK"/>
          </a:p>
        </p:txBody>
      </p:sp>
    </p:spTree>
    <p:extLst>
      <p:ext uri="{BB962C8B-B14F-4D97-AF65-F5344CB8AC3E}">
        <p14:creationId xmlns:p14="http://schemas.microsoft.com/office/powerpoint/2010/main" val="1263593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trial </a:t>
            </a:r>
            <a:r>
              <a:rPr lang="da-DK" dirty="0" err="1"/>
              <a:t>medication</a:t>
            </a:r>
            <a:r>
              <a:rPr lang="da-DK" dirty="0"/>
              <a:t> log opbevares utilgængeligt for klinikere, patienter og investigatorer, da disse </a:t>
            </a:r>
            <a:r>
              <a:rPr lang="da-DK" u="sng" dirty="0"/>
              <a:t>ikke</a:t>
            </a:r>
            <a:r>
              <a:rPr lang="da-DK" dirty="0"/>
              <a:t> må kende allokering. </a:t>
            </a:r>
          </a:p>
        </p:txBody>
      </p:sp>
      <p:sp>
        <p:nvSpPr>
          <p:cNvPr id="4" name="Pladsholder til slidenummer 3"/>
          <p:cNvSpPr>
            <a:spLocks noGrp="1"/>
          </p:cNvSpPr>
          <p:nvPr>
            <p:ph type="sldNum" sz="quarter" idx="5"/>
          </p:nvPr>
        </p:nvSpPr>
        <p:spPr/>
        <p:txBody>
          <a:bodyPr/>
          <a:lstStyle/>
          <a:p>
            <a:fld id="{86316981-4A8E-4BF6-BA50-2A3ED322C9A6}" type="slidenum">
              <a:rPr lang="da-DK" smtClean="0"/>
              <a:t>34</a:t>
            </a:fld>
            <a:endParaRPr lang="da-DK"/>
          </a:p>
        </p:txBody>
      </p:sp>
    </p:spTree>
    <p:extLst>
      <p:ext uri="{BB962C8B-B14F-4D97-AF65-F5344CB8AC3E}">
        <p14:creationId xmlns:p14="http://schemas.microsoft.com/office/powerpoint/2010/main" val="182430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Vi kontakter kun pårørende pr telefon og sender dem samtykkepapirerne enten med e-mail eller post. Dette er af hensyn til smittefare o så pårørende skal have deres sparede tid hos patienten, uden at vi forstyrrer. Det er ikke nemt at indhente samtykke fra pårørende i krise – så brug hinanden og os bag forsøget til sparring.</a:t>
            </a:r>
          </a:p>
        </p:txBody>
      </p:sp>
      <p:sp>
        <p:nvSpPr>
          <p:cNvPr id="4" name="Pladsholder til slidenummer 3"/>
          <p:cNvSpPr>
            <a:spLocks noGrp="1"/>
          </p:cNvSpPr>
          <p:nvPr>
            <p:ph type="sldNum" sz="quarter" idx="5"/>
          </p:nvPr>
        </p:nvSpPr>
        <p:spPr/>
        <p:txBody>
          <a:bodyPr/>
          <a:lstStyle/>
          <a:p>
            <a:fld id="{86316981-4A8E-4BF6-BA50-2A3ED322C9A6}" type="slidenum">
              <a:rPr lang="da-DK" smtClean="0"/>
              <a:t>35</a:t>
            </a:fld>
            <a:endParaRPr lang="da-DK"/>
          </a:p>
        </p:txBody>
      </p:sp>
    </p:spTree>
    <p:extLst>
      <p:ext uri="{BB962C8B-B14F-4D97-AF65-F5344CB8AC3E}">
        <p14:creationId xmlns:p14="http://schemas.microsoft.com/office/powerpoint/2010/main" val="2434765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36</a:t>
            </a:fld>
            <a:endParaRPr lang="da-DK"/>
          </a:p>
        </p:txBody>
      </p:sp>
    </p:spTree>
    <p:extLst>
      <p:ext uri="{BB962C8B-B14F-4D97-AF65-F5344CB8AC3E}">
        <p14:creationId xmlns:p14="http://schemas.microsoft.com/office/powerpoint/2010/main" val="3332781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37</a:t>
            </a:fld>
            <a:endParaRPr lang="da-DK"/>
          </a:p>
        </p:txBody>
      </p:sp>
    </p:spTree>
    <p:extLst>
      <p:ext uri="{BB962C8B-B14F-4D97-AF65-F5344CB8AC3E}">
        <p14:creationId xmlns:p14="http://schemas.microsoft.com/office/powerpoint/2010/main" val="430736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Lidt uddybning af klinikernes rolle (udover at passe på patienterne </a:t>
            </a:r>
            <a:r>
              <a:rPr lang="da-DK" dirty="0">
                <a:sym typeface="Wingdings" panose="05000000000000000000" pitchFamily="2" charset="2"/>
              </a:rPr>
              <a:t>)</a:t>
            </a:r>
          </a:p>
          <a:p>
            <a:endParaRPr lang="da-DK" dirty="0">
              <a:sym typeface="Wingdings" panose="05000000000000000000" pitchFamily="2" charset="2"/>
            </a:endParaRPr>
          </a:p>
          <a:p>
            <a:r>
              <a:rPr lang="da-DK" dirty="0"/>
              <a:t>Alle læger, som</a:t>
            </a:r>
            <a:r>
              <a:rPr lang="da-DK" u="sng" dirty="0"/>
              <a:t> ikke </a:t>
            </a:r>
            <a:r>
              <a:rPr lang="da-DK" dirty="0"/>
              <a:t>er </a:t>
            </a:r>
            <a:r>
              <a:rPr lang="da-DK" u="none" dirty="0"/>
              <a:t>investigatorer </a:t>
            </a:r>
            <a:r>
              <a:rPr lang="da-DK" dirty="0"/>
              <a:t>eller over- eller underordnet sponsor kan fungere som første forsøgsværge. </a:t>
            </a:r>
          </a:p>
          <a:p>
            <a:r>
              <a:rPr lang="da-DK" dirty="0"/>
              <a:t>På ITA vil alle nye patienter med COVID-19 screenes, da langt størstedelen af disse vil opfylde alle 3 inklusionskriterier. </a:t>
            </a:r>
          </a:p>
          <a:p>
            <a:r>
              <a:rPr lang="da-DK" dirty="0"/>
              <a:t>På medicinske afdelinger beder vi klinikerne om at kontakte COVID STEROID vagtholdet i </a:t>
            </a:r>
            <a:r>
              <a:rPr lang="da-DK" u="sng" dirty="0"/>
              <a:t>dagtid</a:t>
            </a:r>
            <a:r>
              <a:rPr lang="da-DK" u="none" dirty="0"/>
              <a:t>, såfremt de modtager patienter, der opfylder alle 3 inklusionskriterier. Klinikeren kan her fungere som første forsøgsværge, så længe han/hun ikke er primær investigator. </a:t>
            </a:r>
            <a:endParaRPr lang="da-DK" u="sng" dirty="0"/>
          </a:p>
        </p:txBody>
      </p:sp>
      <p:sp>
        <p:nvSpPr>
          <p:cNvPr id="4" name="Pladsholder til slidenummer 3"/>
          <p:cNvSpPr>
            <a:spLocks noGrp="1"/>
          </p:cNvSpPr>
          <p:nvPr>
            <p:ph type="sldNum" sz="quarter" idx="5"/>
          </p:nvPr>
        </p:nvSpPr>
        <p:spPr/>
        <p:txBody>
          <a:bodyPr/>
          <a:lstStyle/>
          <a:p>
            <a:fld id="{86316981-4A8E-4BF6-BA50-2A3ED322C9A6}" type="slidenum">
              <a:rPr lang="da-DK" smtClean="0"/>
              <a:t>38</a:t>
            </a:fld>
            <a:endParaRPr lang="da-DK"/>
          </a:p>
        </p:txBody>
      </p:sp>
    </p:spTree>
    <p:extLst>
      <p:ext uri="{BB962C8B-B14F-4D97-AF65-F5344CB8AC3E}">
        <p14:creationId xmlns:p14="http://schemas.microsoft.com/office/powerpoint/2010/main" val="3847120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Vi </a:t>
            </a:r>
            <a:r>
              <a:rPr lang="en-US" sz="1200" b="0" i="0" u="none" strike="noStrike" kern="1200" baseline="0" dirty="0" err="1">
                <a:solidFill>
                  <a:schemeClr val="tx1"/>
                </a:solidFill>
                <a:latin typeface="+mn-lt"/>
                <a:ea typeface="+mn-ea"/>
                <a:cs typeface="+mn-cs"/>
              </a:rPr>
              <a:t>beder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klinikerne</a:t>
            </a:r>
            <a:r>
              <a:rPr lang="en-US" sz="1200" b="0" i="0" u="none" strike="noStrike" kern="1200" baseline="0" dirty="0">
                <a:solidFill>
                  <a:schemeClr val="tx1"/>
                </a:solidFill>
                <a:latin typeface="+mn-lt"/>
                <a:ea typeface="+mn-ea"/>
                <a:cs typeface="+mn-cs"/>
              </a:rPr>
              <a:t> om at </a:t>
            </a:r>
            <a:r>
              <a:rPr lang="en-US" sz="1200" b="0" i="0" u="none" strike="noStrike" kern="1200" baseline="0" dirty="0" err="1">
                <a:solidFill>
                  <a:schemeClr val="tx1"/>
                </a:solidFill>
                <a:latin typeface="+mn-lt"/>
                <a:ea typeface="+mn-ea"/>
                <a:cs typeface="+mn-cs"/>
              </a:rPr>
              <a:t>være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særligt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opmærksomme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på</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forekomsten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SAR. Vi har </a:t>
            </a:r>
            <a:r>
              <a:rPr lang="en-US" sz="1200" b="0" i="0" u="none" strike="noStrike" kern="1200" baseline="0" dirty="0" err="1">
                <a:solidFill>
                  <a:schemeClr val="tx1"/>
                </a:solidFill>
                <a:latin typeface="+mn-lt"/>
                <a:ea typeface="+mn-ea"/>
                <a:cs typeface="+mn-cs"/>
              </a:rPr>
              <a:t>identificeret</a:t>
            </a:r>
            <a:r>
              <a:rPr lang="en-US" sz="1200" b="0" i="0" u="none" strike="noStrike" kern="1200" baseline="0" dirty="0">
                <a:solidFill>
                  <a:schemeClr val="tx1"/>
                </a:solidFill>
                <a:latin typeface="+mn-lt"/>
                <a:ea typeface="+mn-ea"/>
                <a:cs typeface="+mn-cs"/>
              </a:rPr>
              <a:t> 4 SAR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produktresuméet</a:t>
            </a:r>
            <a:r>
              <a:rPr lang="en-US" sz="1200" b="0" i="0" u="none" strike="noStrike" kern="1200" baseline="0" dirty="0">
                <a:solidFill>
                  <a:schemeClr val="tx1"/>
                </a:solidFill>
                <a:latin typeface="+mn-lt"/>
                <a:ea typeface="+mn-ea"/>
                <a:cs typeface="+mn-cs"/>
              </a:rPr>
              <a:t> for </a:t>
            </a:r>
            <a:r>
              <a:rPr lang="en-US" sz="1200" b="0" i="0" u="none" strike="noStrike" kern="1200" baseline="0" dirty="0" err="1">
                <a:solidFill>
                  <a:schemeClr val="tx1"/>
                </a:solidFill>
                <a:latin typeface="+mn-lt"/>
                <a:ea typeface="+mn-ea"/>
                <a:cs typeface="+mn-cs"/>
              </a:rPr>
              <a:t>Solu-Cortef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vurderes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relevante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forbindelse</a:t>
            </a:r>
            <a:r>
              <a:rPr lang="en-US" sz="1200" b="0" i="0" u="none" strike="noStrike" kern="1200" baseline="0" dirty="0">
                <a:solidFill>
                  <a:schemeClr val="tx1"/>
                </a:solidFill>
                <a:latin typeface="+mn-lt"/>
                <a:ea typeface="+mn-ea"/>
                <a:cs typeface="+mn-cs"/>
              </a:rPr>
              <a:t> med </a:t>
            </a:r>
            <a:r>
              <a:rPr lang="en-US" sz="1200" b="0" i="0" u="none" strike="noStrike" kern="1200" baseline="0" dirty="0" err="1">
                <a:solidFill>
                  <a:schemeClr val="tx1"/>
                </a:solidFill>
                <a:latin typeface="+mn-lt"/>
                <a:ea typeface="+mn-ea"/>
                <a:cs typeface="+mn-cs"/>
              </a:rPr>
              <a:t>kortvarigt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brug</a:t>
            </a:r>
            <a:r>
              <a:rPr lang="en-US" sz="1200" b="0" i="0" u="none" strike="noStrike" kern="1200" baseline="0" dirty="0">
                <a:solidFill>
                  <a:schemeClr val="tx1"/>
                </a:solidFill>
                <a:latin typeface="+mn-lt"/>
                <a:ea typeface="+mn-ea"/>
                <a:cs typeface="+mn-cs"/>
              </a:rPr>
              <a:t> hos </a:t>
            </a:r>
            <a:r>
              <a:rPr lang="en-US" sz="1200" b="0" i="0" u="none" strike="noStrike" kern="1200" baseline="0" dirty="0" err="1">
                <a:solidFill>
                  <a:schemeClr val="tx1"/>
                </a:solidFill>
                <a:latin typeface="+mn-lt"/>
                <a:ea typeface="+mn-ea"/>
                <a:cs typeface="+mn-cs"/>
              </a:rPr>
              <a:t>patienter</a:t>
            </a:r>
            <a:r>
              <a:rPr lang="en-US" sz="1200" b="0" i="0" u="none" strike="noStrike" kern="1200" baseline="0" dirty="0">
                <a:solidFill>
                  <a:schemeClr val="tx1"/>
                </a:solidFill>
                <a:latin typeface="+mn-lt"/>
                <a:ea typeface="+mn-ea"/>
                <a:cs typeface="+mn-cs"/>
              </a:rPr>
              <a:t> med </a:t>
            </a:r>
            <a:r>
              <a:rPr lang="en-US" sz="1200" b="0" i="0" u="none" strike="noStrike" kern="1200" baseline="0" dirty="0" err="1">
                <a:solidFill>
                  <a:schemeClr val="tx1"/>
                </a:solidFill>
                <a:latin typeface="+mn-lt"/>
                <a:ea typeface="+mn-ea"/>
                <a:cs typeface="+mn-cs"/>
              </a:rPr>
              <a:t>svær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infektion</a:t>
            </a:r>
            <a:r>
              <a:rPr lang="en-US" sz="1200" b="0" i="0" u="none" strike="noStrike" kern="1200" baseline="0" dirty="0">
                <a:solidFill>
                  <a:schemeClr val="tx1"/>
                </a:solidFill>
                <a:latin typeface="+mn-lt"/>
                <a:ea typeface="+mn-ea"/>
                <a:cs typeface="+mn-cs"/>
              </a:rPr>
              <a:t>. </a:t>
            </a:r>
          </a:p>
          <a:p>
            <a:pPr marL="228600" indent="-228600">
              <a:buAutoNum type="arabicParenR"/>
            </a:pPr>
            <a:r>
              <a:rPr lang="en-US" sz="1200" b="0" i="0" u="none" strike="noStrike" kern="1200" baseline="0" dirty="0">
                <a:solidFill>
                  <a:schemeClr val="tx1"/>
                </a:solidFill>
                <a:latin typeface="+mn-lt"/>
                <a:ea typeface="+mn-ea"/>
                <a:cs typeface="+mn-cs"/>
              </a:rPr>
              <a:t>Ny episode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septisk</a:t>
            </a:r>
            <a:r>
              <a:rPr lang="en-US" sz="1200" b="0" i="0" u="none" strike="noStrike" kern="1200" baseline="0" dirty="0">
                <a:solidFill>
                  <a:schemeClr val="tx1"/>
                </a:solidFill>
                <a:latin typeface="+mn-lt"/>
                <a:ea typeface="+mn-ea"/>
                <a:cs typeface="+mn-cs"/>
              </a:rPr>
              <a:t> shock (Sepsis-3 </a:t>
            </a:r>
            <a:r>
              <a:rPr lang="en-US" sz="1200" b="0" i="0" u="none" strike="noStrike" kern="1200" baseline="0" dirty="0" err="1">
                <a:solidFill>
                  <a:schemeClr val="tx1"/>
                </a:solidFill>
                <a:latin typeface="+mn-lt"/>
                <a:ea typeface="+mn-ea"/>
                <a:cs typeface="+mn-cs"/>
              </a:rPr>
              <a:t>kriterier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mistænkt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bekræftet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superinfektion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altså</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infektion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opstår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samtidigt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forlængelse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coronainfektion</a:t>
            </a:r>
            <a:r>
              <a:rPr lang="en-US" sz="1200" b="0" i="0" u="none" strike="noStrike" kern="1200" baseline="0" dirty="0">
                <a:solidFill>
                  <a:schemeClr val="tx1"/>
                </a:solidFill>
                <a:latin typeface="+mn-lt"/>
                <a:ea typeface="+mn-ea"/>
                <a:cs typeface="+mn-cs"/>
              </a:rPr>
              <a:t>) OG </a:t>
            </a:r>
            <a:r>
              <a:rPr lang="en-US" sz="1200" b="0" i="0" u="none" strike="noStrike" kern="1200" baseline="0" dirty="0" err="1">
                <a:solidFill>
                  <a:schemeClr val="tx1"/>
                </a:solidFill>
                <a:latin typeface="+mn-lt"/>
                <a:ea typeface="+mn-ea"/>
                <a:cs typeface="+mn-cs"/>
              </a:rPr>
              <a:t>ny</a:t>
            </a:r>
            <a:r>
              <a:rPr lang="en-US" sz="1200" b="0" i="0" u="none" strike="noStrike" kern="1200" baseline="0" dirty="0">
                <a:solidFill>
                  <a:schemeClr val="tx1"/>
                </a:solidFill>
                <a:latin typeface="+mn-lt"/>
                <a:ea typeface="+mn-ea"/>
                <a:cs typeface="+mn-cs"/>
              </a:rPr>
              <a:t> infusion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50% </a:t>
            </a:r>
            <a:r>
              <a:rPr lang="en-US" sz="1200" b="0" i="0" u="none" strike="noStrike" kern="1200" baseline="0" dirty="0" err="1">
                <a:solidFill>
                  <a:schemeClr val="tx1"/>
                </a:solidFill>
                <a:latin typeface="+mn-lt"/>
                <a:ea typeface="+mn-ea"/>
                <a:cs typeface="+mn-cs"/>
              </a:rPr>
              <a:t>stigning</a:t>
            </a:r>
            <a:r>
              <a:rPr lang="en-US" sz="1200" b="0" i="0" u="none" strike="noStrike" kern="1200" baseline="0" dirty="0">
                <a:solidFill>
                  <a:schemeClr val="tx1"/>
                </a:solidFill>
                <a:latin typeface="+mn-lt"/>
                <a:ea typeface="+mn-ea"/>
                <a:cs typeface="+mn-cs"/>
              </a:rPr>
              <a:t> I infusion med vasopressor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inotropika for at </a:t>
            </a:r>
            <a:r>
              <a:rPr lang="en-US" sz="1200" b="0" i="0" u="none" strike="noStrike" kern="1200" baseline="0" dirty="0" err="1">
                <a:solidFill>
                  <a:schemeClr val="tx1"/>
                </a:solidFill>
                <a:latin typeface="+mn-lt"/>
                <a:ea typeface="+mn-ea"/>
                <a:cs typeface="+mn-cs"/>
              </a:rPr>
              <a:t>opretholde</a:t>
            </a:r>
            <a:r>
              <a:rPr lang="en-US" sz="1200" b="0" i="0" u="none" strike="noStrike" kern="1200" baseline="0" dirty="0">
                <a:solidFill>
                  <a:schemeClr val="tx1"/>
                </a:solidFill>
                <a:latin typeface="+mn-lt"/>
                <a:ea typeface="+mn-ea"/>
                <a:cs typeface="+mn-cs"/>
              </a:rPr>
              <a:t> MAP </a:t>
            </a:r>
            <a:r>
              <a:rPr lang="en-US" sz="1200" b="0" i="0" u="none" strike="noStrike" kern="1200" baseline="0" dirty="0" err="1">
                <a:solidFill>
                  <a:schemeClr val="tx1"/>
                </a:solidFill>
                <a:latin typeface="+mn-lt"/>
                <a:ea typeface="+mn-ea"/>
                <a:cs typeface="+mn-cs"/>
              </a:rPr>
              <a:t>på</a:t>
            </a:r>
            <a:r>
              <a:rPr lang="en-US" sz="1200" b="0" i="0" u="none" strike="noStrike" kern="1200" baseline="0" dirty="0">
                <a:solidFill>
                  <a:schemeClr val="tx1"/>
                </a:solidFill>
                <a:latin typeface="+mn-lt"/>
                <a:ea typeface="+mn-ea"/>
                <a:cs typeface="+mn-cs"/>
              </a:rPr>
              <a:t> &gt;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 65 mmHg OG lactate &gt;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 2 mmol/L </a:t>
            </a:r>
            <a:r>
              <a:rPr lang="da-DK" sz="1200" b="0" i="0" u="none" strike="noStrike" kern="1200" baseline="0" dirty="0">
                <a:solidFill>
                  <a:schemeClr val="tx1"/>
                </a:solidFill>
                <a:latin typeface="+mn-lt"/>
                <a:ea typeface="+mn-ea"/>
                <a:cs typeface="+mn-cs"/>
              </a:rPr>
              <a:t>på denne dag</a:t>
            </a:r>
          </a:p>
          <a:p>
            <a:pPr marL="228600" indent="-228600">
              <a:buAutoNum type="arabicParenR"/>
            </a:pPr>
            <a:r>
              <a:rPr lang="da-DK" dirty="0"/>
              <a:t>Invasiv svampeinfektion: positive plasmamarkører i blod (</a:t>
            </a:r>
            <a:r>
              <a:rPr lang="sv-SE" sz="1200" b="0" i="0" u="none" strike="noStrike" kern="1200" baseline="0" dirty="0" err="1">
                <a:solidFill>
                  <a:schemeClr val="tx1"/>
                </a:solidFill>
                <a:latin typeface="+mn-lt"/>
                <a:ea typeface="+mn-ea"/>
                <a:cs typeface="+mn-cs"/>
              </a:rPr>
              <a:t>candida</a:t>
            </a:r>
            <a:r>
              <a:rPr lang="sv-SE" sz="1200" b="0" i="0" u="none" strike="noStrike" kern="1200" baseline="0" dirty="0">
                <a:solidFill>
                  <a:schemeClr val="tx1"/>
                </a:solidFill>
                <a:latin typeface="+mn-lt"/>
                <a:ea typeface="+mn-ea"/>
                <a:cs typeface="+mn-cs"/>
              </a:rPr>
              <a:t> mannan antigen, </a:t>
            </a:r>
            <a:r>
              <a:rPr lang="sv-SE" sz="1200" b="0" i="0" u="none" strike="noStrike" kern="1200" baseline="0" dirty="0" err="1">
                <a:solidFill>
                  <a:schemeClr val="tx1"/>
                </a:solidFill>
                <a:latin typeface="+mn-lt"/>
                <a:ea typeface="+mn-ea"/>
                <a:cs typeface="+mn-cs"/>
              </a:rPr>
              <a:t>galactomannan</a:t>
            </a:r>
            <a:r>
              <a:rPr lang="sv-SE" sz="1200" b="0" i="0" u="none" strike="noStrike" kern="1200" baseline="0" dirty="0">
                <a:solidFill>
                  <a:schemeClr val="tx1"/>
                </a:solidFill>
                <a:latin typeface="+mn-lt"/>
                <a:ea typeface="+mn-ea"/>
                <a:cs typeface="+mn-cs"/>
              </a:rPr>
              <a:t> antigen) eller positiv dyrkning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blod, </a:t>
            </a:r>
            <a:r>
              <a:rPr lang="sv-SE" sz="1200" b="0" i="0" u="none" strike="noStrike" kern="1200" baseline="0" dirty="0" err="1">
                <a:solidFill>
                  <a:schemeClr val="tx1"/>
                </a:solidFill>
                <a:latin typeface="+mn-lt"/>
                <a:ea typeface="+mn-ea"/>
                <a:cs typeface="+mn-cs"/>
              </a:rPr>
              <a:t>peritonealvæske</a:t>
            </a:r>
            <a:r>
              <a:rPr lang="sv-SE" sz="1200" b="0" i="0" u="none" strike="noStrike" kern="1200" baseline="0" dirty="0">
                <a:solidFill>
                  <a:schemeClr val="tx1"/>
                </a:solidFill>
                <a:latin typeface="+mn-lt"/>
                <a:ea typeface="+mn-ea"/>
                <a:cs typeface="+mn-cs"/>
              </a:rPr>
              <a:t> eller </a:t>
            </a:r>
            <a:r>
              <a:rPr lang="sv-SE" sz="1200" b="0" i="0" u="none" strike="noStrike" kern="1200" baseline="0" dirty="0" err="1">
                <a:solidFill>
                  <a:schemeClr val="tx1"/>
                </a:solidFill>
                <a:latin typeface="+mn-lt"/>
                <a:ea typeface="+mn-ea"/>
                <a:cs typeface="+mn-cs"/>
              </a:rPr>
              <a:t>væv</a:t>
            </a:r>
            <a:endParaRPr lang="sv-SE" sz="1200" b="0" i="0" u="none" strike="noStrike" kern="1200" baseline="0" dirty="0">
              <a:solidFill>
                <a:schemeClr val="tx1"/>
              </a:solidFill>
              <a:latin typeface="+mn-lt"/>
              <a:ea typeface="+mn-ea"/>
              <a:cs typeface="+mn-cs"/>
            </a:endParaRPr>
          </a:p>
          <a:p>
            <a:pPr marL="228600" indent="-228600">
              <a:buAutoNum type="arabicParenR"/>
            </a:pPr>
            <a:r>
              <a:rPr lang="sv-SE" sz="1200" b="0" i="0" u="none" strike="noStrike" kern="1200" baseline="0" dirty="0">
                <a:solidFill>
                  <a:schemeClr val="tx1"/>
                </a:solidFill>
                <a:latin typeface="+mn-lt"/>
                <a:ea typeface="+mn-ea"/>
                <a:cs typeface="+mn-cs"/>
              </a:rPr>
              <a:t>Klinisk </a:t>
            </a:r>
            <a:r>
              <a:rPr lang="sv-SE" sz="1200" b="0" i="0" u="none" strike="noStrike" kern="1200" baseline="0" dirty="0" err="1">
                <a:solidFill>
                  <a:schemeClr val="tx1"/>
                </a:solidFill>
                <a:latin typeface="+mn-lt"/>
                <a:ea typeface="+mn-ea"/>
                <a:cs typeface="+mn-cs"/>
              </a:rPr>
              <a:t>betydningsfuld</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gastrointestinal</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blødning</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enhver</a:t>
            </a:r>
            <a:r>
              <a:rPr lang="sv-SE" sz="1200" b="0" i="0" u="none" strike="noStrike" kern="1200" baseline="0" dirty="0">
                <a:solidFill>
                  <a:schemeClr val="tx1"/>
                </a:solidFill>
                <a:latin typeface="+mn-lt"/>
                <a:ea typeface="+mn-ea"/>
                <a:cs typeface="+mn-cs"/>
              </a:rPr>
              <a:t> GI </a:t>
            </a:r>
            <a:r>
              <a:rPr lang="sv-SE" sz="1200" b="0" i="0" u="none" strike="noStrike" kern="1200" baseline="0" dirty="0" err="1">
                <a:solidFill>
                  <a:schemeClr val="tx1"/>
                </a:solidFill>
                <a:latin typeface="+mn-lt"/>
                <a:ea typeface="+mn-ea"/>
                <a:cs typeface="+mn-cs"/>
              </a:rPr>
              <a:t>blødning</a:t>
            </a:r>
            <a:r>
              <a:rPr lang="sv-SE" sz="1200" b="0" i="0" u="none" strike="noStrike" kern="1200" baseline="0" dirty="0">
                <a:solidFill>
                  <a:schemeClr val="tx1"/>
                </a:solidFill>
                <a:latin typeface="+mn-lt"/>
                <a:ea typeface="+mn-ea"/>
                <a:cs typeface="+mn-cs"/>
              </a:rPr>
              <a:t> (frisk blod eller </a:t>
            </a:r>
            <a:r>
              <a:rPr lang="sv-SE" sz="1200" b="0" i="0" u="none" strike="noStrike" kern="1200" baseline="0" dirty="0" err="1">
                <a:solidFill>
                  <a:schemeClr val="tx1"/>
                </a:solidFill>
                <a:latin typeface="+mn-lt"/>
                <a:ea typeface="+mn-ea"/>
                <a:cs typeface="+mn-cs"/>
              </a:rPr>
              <a:t>kaffegrumslignende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hæmatemese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melanæ</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hæmatokesi</a:t>
            </a:r>
            <a:r>
              <a:rPr lang="sv-SE" sz="1200" b="0" i="0" u="none" strike="noStrike" kern="1200" baseline="0" dirty="0">
                <a:solidFill>
                  <a:schemeClr val="tx1"/>
                </a:solidFill>
                <a:latin typeface="+mn-lt"/>
                <a:ea typeface="+mn-ea"/>
                <a:cs typeface="+mn-cs"/>
              </a:rPr>
              <a:t>, blodigt aspirat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sonde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og</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indgift</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af</a:t>
            </a:r>
            <a:r>
              <a:rPr lang="sv-SE" sz="1200" b="0" i="0" u="none" strike="noStrike" kern="1200" baseline="0" dirty="0">
                <a:solidFill>
                  <a:schemeClr val="tx1"/>
                </a:solidFill>
                <a:latin typeface="+mn-lt"/>
                <a:ea typeface="+mn-ea"/>
                <a:cs typeface="+mn-cs"/>
              </a:rPr>
              <a:t> 2 SAGM på samme dag</a:t>
            </a:r>
          </a:p>
          <a:p>
            <a:pPr marL="228600" indent="-228600">
              <a:buAutoNum type="arabicParenR"/>
            </a:pPr>
            <a:r>
              <a:rPr lang="sv-SE" sz="1200" b="0" i="0" u="none" strike="noStrike" kern="1200" baseline="0" dirty="0" err="1">
                <a:solidFill>
                  <a:schemeClr val="tx1"/>
                </a:solidFill>
                <a:latin typeface="+mn-lt"/>
                <a:ea typeface="+mn-ea"/>
                <a:cs typeface="+mn-cs"/>
              </a:rPr>
              <a:t>Anafylaksi</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urticaria</a:t>
            </a:r>
            <a:r>
              <a:rPr lang="sv-SE" sz="1200" b="0" i="0" u="none" strike="noStrike" kern="1200" baseline="0" dirty="0">
                <a:solidFill>
                  <a:schemeClr val="tx1"/>
                </a:solidFill>
                <a:latin typeface="+mn-lt"/>
                <a:ea typeface="+mn-ea"/>
                <a:cs typeface="+mn-cs"/>
              </a:rPr>
              <a:t> OG en </a:t>
            </a:r>
            <a:r>
              <a:rPr lang="sv-SE" sz="1200" b="0" i="0" u="none" strike="noStrike" kern="1200" baseline="0" dirty="0" err="1">
                <a:solidFill>
                  <a:schemeClr val="tx1"/>
                </a:solidFill>
                <a:latin typeface="+mn-lt"/>
                <a:ea typeface="+mn-ea"/>
                <a:cs typeface="+mn-cs"/>
              </a:rPr>
              <a:t>af</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følgende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forværring</a:t>
            </a:r>
            <a:r>
              <a:rPr lang="sv-SE" sz="1200" b="0" i="0" u="none" strike="noStrike" kern="1200" baseline="0" dirty="0">
                <a:solidFill>
                  <a:schemeClr val="tx1"/>
                </a:solidFill>
                <a:latin typeface="+mn-lt"/>
                <a:ea typeface="+mn-ea"/>
                <a:cs typeface="+mn-cs"/>
              </a:rPr>
              <a:t> i cirkulation (&gt; 20% </a:t>
            </a:r>
            <a:r>
              <a:rPr lang="sv-SE" sz="1200" b="0" i="0" u="none" strike="noStrike" kern="1200" baseline="0" dirty="0" err="1">
                <a:solidFill>
                  <a:schemeClr val="tx1"/>
                </a:solidFill>
                <a:latin typeface="+mn-lt"/>
                <a:ea typeface="+mn-ea"/>
                <a:cs typeface="+mn-cs"/>
              </a:rPr>
              <a:t>fald</a:t>
            </a:r>
            <a:r>
              <a:rPr lang="sv-SE" sz="1200" b="0" i="0" u="none" strike="noStrike" kern="1200" baseline="0" dirty="0">
                <a:solidFill>
                  <a:schemeClr val="tx1"/>
                </a:solidFill>
                <a:latin typeface="+mn-lt"/>
                <a:ea typeface="+mn-ea"/>
                <a:cs typeface="+mn-cs"/>
              </a:rPr>
              <a:t> i BT eller &gt;20% stigning i </a:t>
            </a:r>
            <a:r>
              <a:rPr lang="sv-SE" sz="1200" b="0" i="0" u="none" strike="noStrike" kern="1200" baseline="0" dirty="0" err="1">
                <a:solidFill>
                  <a:schemeClr val="tx1"/>
                </a:solidFill>
                <a:latin typeface="+mn-lt"/>
                <a:ea typeface="+mn-ea"/>
                <a:cs typeface="+mn-cs"/>
              </a:rPr>
              <a:t>vasopressorindgift</a:t>
            </a:r>
            <a:r>
              <a:rPr lang="sv-SE" sz="1200" b="0" i="0" u="none" strike="noStrike" kern="1200" baseline="0" dirty="0">
                <a:solidFill>
                  <a:schemeClr val="tx1"/>
                </a:solidFill>
                <a:latin typeface="+mn-lt"/>
                <a:ea typeface="+mn-ea"/>
                <a:cs typeface="+mn-cs"/>
              </a:rPr>
              <a:t>) ELLER </a:t>
            </a:r>
            <a:r>
              <a:rPr lang="sv-SE" sz="1200" b="0" i="0" u="none" strike="noStrike" kern="1200" baseline="0" dirty="0" err="1">
                <a:solidFill>
                  <a:schemeClr val="tx1"/>
                </a:solidFill>
                <a:latin typeface="+mn-lt"/>
                <a:ea typeface="+mn-ea"/>
                <a:cs typeface="+mn-cs"/>
              </a:rPr>
              <a:t>øget</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luftvejsmodstand</a:t>
            </a:r>
            <a:r>
              <a:rPr lang="sv-SE" sz="1200" b="0" i="0" u="none" strike="noStrike" kern="1200" baseline="0" dirty="0">
                <a:solidFill>
                  <a:schemeClr val="tx1"/>
                </a:solidFill>
                <a:latin typeface="+mn-lt"/>
                <a:ea typeface="+mn-ea"/>
                <a:cs typeface="+mn-cs"/>
              </a:rPr>
              <a:t> (&gt;20% i </a:t>
            </a:r>
            <a:r>
              <a:rPr lang="sv-SE" sz="1200" b="0" i="0" u="none" strike="noStrike" kern="1200" baseline="0" dirty="0" err="1">
                <a:solidFill>
                  <a:schemeClr val="tx1"/>
                </a:solidFill>
                <a:latin typeface="+mn-lt"/>
                <a:ea typeface="+mn-ea"/>
                <a:cs typeface="+mn-cs"/>
              </a:rPr>
              <a:t>peak</a:t>
            </a:r>
            <a:r>
              <a:rPr lang="sv-SE" sz="1200" b="0" i="0" u="none" strike="noStrike" kern="1200" baseline="0" dirty="0">
                <a:solidFill>
                  <a:schemeClr val="tx1"/>
                </a:solidFill>
                <a:latin typeface="+mn-lt"/>
                <a:ea typeface="+mn-ea"/>
                <a:cs typeface="+mn-cs"/>
              </a:rPr>
              <a:t> pressure) ELLER </a:t>
            </a:r>
            <a:r>
              <a:rPr lang="sv-SE" sz="1200" b="0" i="0" u="none" strike="noStrike" kern="1200" baseline="0" dirty="0" err="1">
                <a:solidFill>
                  <a:schemeClr val="tx1"/>
                </a:solidFill>
                <a:latin typeface="+mn-lt"/>
                <a:ea typeface="+mn-ea"/>
                <a:cs typeface="+mn-cs"/>
              </a:rPr>
              <a:t>stridor</a:t>
            </a:r>
            <a:r>
              <a:rPr lang="sv-SE" sz="1200" b="0" i="0" u="none" strike="noStrike" kern="1200" baseline="0" dirty="0">
                <a:solidFill>
                  <a:schemeClr val="tx1"/>
                </a:solidFill>
                <a:latin typeface="+mn-lt"/>
                <a:ea typeface="+mn-ea"/>
                <a:cs typeface="+mn-cs"/>
              </a:rPr>
              <a:t>/</a:t>
            </a:r>
            <a:r>
              <a:rPr lang="sv-SE" sz="1200" b="0" i="0" u="none" strike="noStrike" kern="1200" baseline="0" dirty="0" err="1">
                <a:solidFill>
                  <a:schemeClr val="tx1"/>
                </a:solidFill>
                <a:latin typeface="+mn-lt"/>
                <a:ea typeface="+mn-ea"/>
                <a:cs typeface="+mn-cs"/>
              </a:rPr>
              <a:t>brokospasme</a:t>
            </a:r>
            <a:r>
              <a:rPr lang="sv-SE" sz="1200" b="0" i="0" u="none" strike="noStrike" kern="1200" baseline="0" dirty="0">
                <a:solidFill>
                  <a:schemeClr val="tx1"/>
                </a:solidFill>
                <a:latin typeface="+mn-lt"/>
                <a:ea typeface="+mn-ea"/>
                <a:cs typeface="+mn-cs"/>
              </a:rPr>
              <a:t> ELLER behandling med </a:t>
            </a:r>
            <a:r>
              <a:rPr lang="sv-SE" sz="1200" b="0" i="0" u="none" strike="noStrike" kern="1200" baseline="0" dirty="0" err="1">
                <a:solidFill>
                  <a:schemeClr val="tx1"/>
                </a:solidFill>
                <a:latin typeface="+mn-lt"/>
                <a:ea typeface="+mn-ea"/>
                <a:cs typeface="+mn-cs"/>
              </a:rPr>
              <a:t>bronkodilaterende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midler</a:t>
            </a:r>
            <a:endParaRPr lang="da-DK"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SAR </a:t>
            </a:r>
            <a:r>
              <a:rPr lang="en-US" sz="1200" b="0" i="0" u="none" strike="noStrike" kern="1200" baseline="0" dirty="0" err="1">
                <a:solidFill>
                  <a:schemeClr val="tx1"/>
                </a:solidFill>
                <a:latin typeface="+mn-lt"/>
                <a:ea typeface="+mn-ea"/>
                <a:cs typeface="+mn-cs"/>
              </a:rPr>
              <a:t>registeres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14 </a:t>
            </a:r>
            <a:r>
              <a:rPr lang="en-US" sz="1200" b="0" i="0" u="none" strike="noStrike" kern="1200" baseline="0" dirty="0" err="1">
                <a:solidFill>
                  <a:schemeClr val="tx1"/>
                </a:solidFill>
                <a:latin typeface="+mn-lt"/>
                <a:ea typeface="+mn-ea"/>
                <a:cs typeface="+mn-cs"/>
              </a:rPr>
              <a:t>dage</a:t>
            </a:r>
            <a:r>
              <a:rPr lang="en-US" sz="1200" b="0" i="0" u="none" strike="noStrike" kern="1200" baseline="0" dirty="0">
                <a:solidFill>
                  <a:schemeClr val="tx1"/>
                </a:solidFill>
                <a:latin typeface="+mn-lt"/>
                <a:ea typeface="+mn-ea"/>
                <a:cs typeface="+mn-cs"/>
              </a:rPr>
              <a:t> (tom 7 </a:t>
            </a:r>
            <a:r>
              <a:rPr lang="en-US" sz="1200" b="0" i="0" u="none" strike="noStrike" kern="1200" baseline="0" dirty="0" err="1">
                <a:solidFill>
                  <a:schemeClr val="tx1"/>
                </a:solidFill>
                <a:latin typeface="+mn-lt"/>
                <a:ea typeface="+mn-ea"/>
                <a:cs typeface="+mn-cs"/>
              </a:rPr>
              <a:t>dage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efter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afsluttet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forsøgsmedicin</a:t>
            </a:r>
            <a:r>
              <a:rPr lang="en-US" sz="1200" b="0" i="0" u="none" strike="noStrike" kern="1200" baseline="0" dirty="0">
                <a:solidFill>
                  <a:schemeClr val="tx1"/>
                </a:solidFill>
                <a:latin typeface="+mn-lt"/>
                <a:ea typeface="+mn-ea"/>
                <a:cs typeface="+mn-cs"/>
              </a:rPr>
              <a:t>). SAR </a:t>
            </a:r>
            <a:r>
              <a:rPr lang="en-US" sz="1200" b="0" i="0" u="none" strike="noStrike" kern="1200" baseline="0" dirty="0" err="1">
                <a:solidFill>
                  <a:schemeClr val="tx1"/>
                </a:solidFill>
                <a:latin typeface="+mn-lt"/>
                <a:ea typeface="+mn-ea"/>
                <a:cs typeface="+mn-cs"/>
              </a:rPr>
              <a:t>rapporteres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sekundært</a:t>
            </a:r>
            <a:r>
              <a:rPr lang="en-US" sz="1200" b="0" i="0" u="none" strike="noStrike" kern="1200" baseline="0" dirty="0">
                <a:solidFill>
                  <a:schemeClr val="tx1"/>
                </a:solidFill>
                <a:latin typeface="+mn-lt"/>
                <a:ea typeface="+mn-ea"/>
                <a:cs typeface="+mn-cs"/>
              </a:rPr>
              <a:t> outcome (=</a:t>
            </a:r>
            <a:r>
              <a:rPr lang="en-US" sz="1200" b="0" i="0" u="none" strike="noStrike" kern="1200" baseline="0" dirty="0" err="1">
                <a:solidFill>
                  <a:schemeClr val="tx1"/>
                </a:solidFill>
                <a:latin typeface="+mn-lt"/>
                <a:ea typeface="+mn-ea"/>
                <a:cs typeface="+mn-cs"/>
              </a:rPr>
              <a:t>antallet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patienter</a:t>
            </a:r>
            <a:r>
              <a:rPr lang="en-US" sz="1200" b="0" i="0" u="none" strike="noStrike" kern="1200" baseline="0" dirty="0">
                <a:solidFill>
                  <a:schemeClr val="tx1"/>
                </a:solidFill>
                <a:latin typeface="+mn-lt"/>
                <a:ea typeface="+mn-ea"/>
                <a:cs typeface="+mn-cs"/>
              </a:rPr>
              <a:t> med </a:t>
            </a:r>
            <a:r>
              <a:rPr lang="en-US" sz="1200" b="0" i="0" u="none" strike="noStrike" kern="1200" baseline="0" dirty="0" err="1">
                <a:solidFill>
                  <a:schemeClr val="tx1"/>
                </a:solidFill>
                <a:latin typeface="+mn-lt"/>
                <a:ea typeface="+mn-ea"/>
                <a:cs typeface="+mn-cs"/>
              </a:rPr>
              <a:t>én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flere</a:t>
            </a:r>
            <a:r>
              <a:rPr lang="en-US" sz="1200" b="0" i="0" u="none" strike="noStrike" kern="1200" baseline="0" dirty="0">
                <a:solidFill>
                  <a:schemeClr val="tx1"/>
                </a:solidFill>
                <a:latin typeface="+mn-lt"/>
                <a:ea typeface="+mn-ea"/>
                <a:cs typeface="+mn-cs"/>
              </a:rPr>
              <a:t> SAR </a:t>
            </a:r>
            <a:r>
              <a:rPr lang="en-US" sz="1200" b="0" i="0" u="none" strike="noStrike" kern="1200" baseline="0" dirty="0" err="1">
                <a:solidFill>
                  <a:schemeClr val="tx1"/>
                </a:solidFill>
                <a:latin typeface="+mn-lt"/>
                <a:ea typeface="+mn-ea"/>
                <a:cs typeface="+mn-cs"/>
              </a:rPr>
              <a:t>indtil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dag</a:t>
            </a:r>
            <a:r>
              <a:rPr lang="en-US" sz="1200" b="0" i="0" u="none" strike="noStrike" kern="1200" baseline="0" dirty="0">
                <a:solidFill>
                  <a:schemeClr val="tx1"/>
                </a:solidFill>
                <a:latin typeface="+mn-lt"/>
                <a:ea typeface="+mn-ea"/>
                <a:cs typeface="+mn-cs"/>
              </a:rPr>
              <a:t> 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Noter</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AR: Any undesirable and unintended medical response related to the intervention occurring to a participant during a clinical trial. </a:t>
            </a:r>
          </a:p>
          <a:p>
            <a:r>
              <a:rPr lang="da-DK" dirty="0"/>
              <a:t>SAR = </a:t>
            </a:r>
            <a:r>
              <a:rPr lang="en-US" sz="1200" b="0" i="0" u="none" strike="noStrike" kern="1200" baseline="0" dirty="0">
                <a:solidFill>
                  <a:schemeClr val="tx1"/>
                </a:solidFill>
                <a:latin typeface="+mn-lt"/>
                <a:ea typeface="+mn-ea"/>
                <a:cs typeface="+mn-cs"/>
              </a:rPr>
              <a:t>Any adverse reaction that results in death, is life-threatening, requires hospitalisation or prolongation of existing hospitalisation, results in persistent or significant disability or incapacity, or is a congenital anomaly or birth defect. </a:t>
            </a:r>
          </a:p>
          <a:p>
            <a:endParaRPr lang="da-DK" dirty="0"/>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39</a:t>
            </a:fld>
            <a:endParaRPr lang="da-DK"/>
          </a:p>
        </p:txBody>
      </p:sp>
    </p:spTree>
    <p:extLst>
      <p:ext uri="{BB962C8B-B14F-4D97-AF65-F5344CB8AC3E}">
        <p14:creationId xmlns:p14="http://schemas.microsoft.com/office/powerpoint/2010/main" val="648050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Alle alvorlige hændelser hos en forsøgsperson skal rapporteres af behandlende læge til sponsor indenfor 24 timer.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Hvis læge mistænker alvorlig og uventet bivirkning (SUSAR) til medicin: kontakter sponsor eller koordinerende investigator med det samme (senest inden for 24 timer).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SUSAR rapporteres af sponsor til Lægemiddelstyrelsen, Etisk komité og alle trial sites (senest indenfor 1 uge).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mn-ea"/>
                <a:cs typeface="+mn-cs"/>
              </a:rPr>
              <a:t>Noter: </a:t>
            </a:r>
          </a:p>
          <a:p>
            <a:r>
              <a:rPr lang="da-DK" sz="1200" b="0" i="0" kern="1200" dirty="0">
                <a:solidFill>
                  <a:schemeClr val="tx1"/>
                </a:solidFill>
                <a:effectLst/>
                <a:latin typeface="+mn-lt"/>
                <a:ea typeface="+mn-ea"/>
                <a:cs typeface="+mn-cs"/>
              </a:rPr>
              <a:t>Hændelse (AE): enhver uønsket hændelse hos en patient eller forsøgsperson i et klinisk forsøg efter behandling med et lægemiddel, uden at der nødvendigvis er sammenhæng mellem denne behandling og den uønskede hændelse</a:t>
            </a:r>
          </a:p>
          <a:p>
            <a:r>
              <a:rPr lang="da-DK" sz="1200" b="0" i="0" kern="1200" dirty="0">
                <a:solidFill>
                  <a:schemeClr val="tx1"/>
                </a:solidFill>
                <a:effectLst/>
                <a:latin typeface="+mn-lt"/>
                <a:ea typeface="+mn-ea"/>
                <a:cs typeface="+mn-cs"/>
              </a:rPr>
              <a:t>Bivirkning (AR): enhver skadelig og uønsket reaktion på et forsøgslægemiddel uanset dosis</a:t>
            </a:r>
          </a:p>
          <a:p>
            <a:r>
              <a:rPr lang="da-DK" sz="1200" b="0" i="0" kern="1200" dirty="0">
                <a:solidFill>
                  <a:schemeClr val="tx1"/>
                </a:solidFill>
                <a:effectLst/>
                <a:latin typeface="+mn-lt"/>
                <a:ea typeface="+mn-ea"/>
                <a:cs typeface="+mn-cs"/>
              </a:rPr>
              <a:t>Uventet bivirkning (UAR): en bivirkning hvis karakter, sværhedsgrad eller alvor ikke stemmer overens med referencedokumentet</a:t>
            </a:r>
          </a:p>
          <a:p>
            <a:r>
              <a:rPr lang="da-DK" sz="1200" b="0" i="0" kern="1200" dirty="0">
                <a:solidFill>
                  <a:schemeClr val="tx1"/>
                </a:solidFill>
                <a:effectLst/>
                <a:latin typeface="+mn-lt"/>
                <a:ea typeface="+mn-ea"/>
                <a:cs typeface="+mn-cs"/>
              </a:rPr>
              <a:t>Alvorlig hændelse (SAE) eller alvorlig bivirkning (SAR): en hændelse eller en bivirkning, som uanset dosis resulterer i død, er livstruende, medfører hospitalsindlæggelse eller forlængelse af hospitalsophold, resulterer i betydelig eller vedvarende invaliditet eller uarbejdsdygtighed eller fører til en medfødt anomali eller misdannelse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Serious </a:t>
            </a:r>
            <a:r>
              <a:rPr lang="da-DK" dirty="0" err="1"/>
              <a:t>unexpected</a:t>
            </a:r>
            <a:r>
              <a:rPr lang="da-DK" dirty="0"/>
              <a:t> serious adverse </a:t>
            </a:r>
            <a:r>
              <a:rPr lang="da-DK" dirty="0" err="1"/>
              <a:t>reaction</a:t>
            </a:r>
            <a:r>
              <a:rPr lang="da-DK" dirty="0"/>
              <a:t> (SUSAR): </a:t>
            </a:r>
            <a:r>
              <a:rPr lang="da-DK" sz="1200" b="0" i="0" kern="1200" dirty="0">
                <a:solidFill>
                  <a:schemeClr val="tx1"/>
                </a:solidFill>
                <a:effectLst/>
                <a:latin typeface="+mn-lt"/>
                <a:ea typeface="+mn-ea"/>
                <a:cs typeface="+mn-cs"/>
              </a:rPr>
              <a:t>mistænkte uventede og alvorlige bivirkninger.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40</a:t>
            </a:fld>
            <a:endParaRPr lang="da-DK"/>
          </a:p>
        </p:txBody>
      </p:sp>
    </p:spTree>
    <p:extLst>
      <p:ext uri="{BB962C8B-B14F-4D97-AF65-F5344CB8AC3E}">
        <p14:creationId xmlns:p14="http://schemas.microsoft.com/office/powerpoint/2010/main" val="234612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Den kliniske præsentation af COVID-19 varierer fra mild til svær pneumoni. En stor andel af COVID-19 patienterne får alvorlige komplikationer, hyppigst i form af ARDS på dag 8-9. ARDS optræder hos ml. 3-42% af alle indlagte og hos op til 85% af </a:t>
            </a:r>
            <a:r>
              <a:rPr lang="da-DK" sz="1200" kern="1200" dirty="0" err="1">
                <a:solidFill>
                  <a:schemeClr val="tx1"/>
                </a:solidFill>
                <a:effectLst/>
                <a:latin typeface="+mn-lt"/>
                <a:ea typeface="+mn-ea"/>
                <a:cs typeface="+mn-cs"/>
              </a:rPr>
              <a:t>severe</a:t>
            </a:r>
            <a:r>
              <a:rPr lang="da-DK" sz="1200" kern="1200" dirty="0">
                <a:solidFill>
                  <a:schemeClr val="tx1"/>
                </a:solidFill>
                <a:effectLst/>
                <a:latin typeface="+mn-lt"/>
                <a:ea typeface="+mn-ea"/>
                <a:cs typeface="+mn-cs"/>
              </a:rPr>
              <a:t> cases (defineret som kritisk syge patienter indlagt på ITA eller med høj sværhedsgrad </a:t>
            </a:r>
            <a:r>
              <a:rPr lang="da-DK" sz="1200" kern="1200" dirty="0" err="1">
                <a:solidFill>
                  <a:schemeClr val="tx1"/>
                </a:solidFill>
                <a:effectLst/>
                <a:latin typeface="+mn-lt"/>
                <a:ea typeface="+mn-ea"/>
                <a:cs typeface="+mn-cs"/>
              </a:rPr>
              <a:t>jf</a:t>
            </a:r>
            <a:r>
              <a:rPr lang="da-DK" sz="1200" kern="1200" dirty="0">
                <a:solidFill>
                  <a:schemeClr val="tx1"/>
                </a:solidFill>
                <a:effectLst/>
                <a:latin typeface="+mn-lt"/>
                <a:ea typeface="+mn-ea"/>
                <a:cs typeface="+mn-cs"/>
              </a:rPr>
              <a:t> pneumoni scoringssystemer). Andre hyppige komplikationer inkluderer shock, nyresvigt og </a:t>
            </a:r>
            <a:r>
              <a:rPr lang="da-DK" sz="1200" kern="1200" dirty="0" err="1">
                <a:solidFill>
                  <a:schemeClr val="tx1"/>
                </a:solidFill>
                <a:effectLst/>
                <a:latin typeface="+mn-lt"/>
                <a:ea typeface="+mn-ea"/>
                <a:cs typeface="+mn-cs"/>
              </a:rPr>
              <a:t>arytmi</a:t>
            </a:r>
            <a:r>
              <a:rPr lang="da-DK" sz="1200" kern="1200" dirty="0">
                <a:solidFill>
                  <a:schemeClr val="tx1"/>
                </a:solidFill>
                <a:effectLst/>
                <a:latin typeface="+mn-lt"/>
                <a:ea typeface="+mn-ea"/>
                <a:cs typeface="+mn-cs"/>
              </a:rPr>
              <a:t>. </a:t>
            </a:r>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5</a:t>
            </a:fld>
            <a:endParaRPr lang="da-DK"/>
          </a:p>
        </p:txBody>
      </p:sp>
    </p:spTree>
    <p:extLst>
      <p:ext uri="{BB962C8B-B14F-4D97-AF65-F5344CB8AC3E}">
        <p14:creationId xmlns:p14="http://schemas.microsoft.com/office/powerpoint/2010/main" val="390447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Der findes ingen specifik behandling mod COVID-19, og behandlingen består derfor udelukkende af organunderstøttende behandling. En stor andel af patienterne har behov for ilttilskud. Kritisk syge patienter med svær COVID-19 kan få behov for respiratorbehandling, cirkulationsstøtte og/eller akut dialyse.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6</a:t>
            </a:fld>
            <a:endParaRPr lang="da-DK"/>
          </a:p>
        </p:txBody>
      </p:sp>
    </p:spTree>
    <p:extLst>
      <p:ext uri="{BB962C8B-B14F-4D97-AF65-F5344CB8AC3E}">
        <p14:creationId xmlns:p14="http://schemas.microsoft.com/office/powerpoint/2010/main" val="358698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SSC har udgivet en klinisk guideline til behandling af COVID-19. I denne guideline anbefales </a:t>
            </a:r>
            <a:r>
              <a:rPr lang="da-DK" sz="1200" kern="1200" dirty="0" err="1">
                <a:solidFill>
                  <a:schemeClr val="tx1"/>
                </a:solidFill>
                <a:effectLst/>
                <a:latin typeface="+mn-lt"/>
                <a:ea typeface="+mn-ea"/>
                <a:cs typeface="+mn-cs"/>
              </a:rPr>
              <a:t>corticosteroid</a:t>
            </a:r>
            <a:r>
              <a:rPr lang="da-DK" sz="1200" kern="1200" dirty="0">
                <a:solidFill>
                  <a:schemeClr val="tx1"/>
                </a:solidFill>
                <a:effectLst/>
                <a:latin typeface="+mn-lt"/>
                <a:ea typeface="+mn-ea"/>
                <a:cs typeface="+mn-cs"/>
              </a:rPr>
              <a:t> til patienter med COVID-19 som shock-reversal og ved ARDS. </a:t>
            </a:r>
            <a:r>
              <a:rPr lang="da-DK" sz="1200" kern="1200" dirty="0" err="1">
                <a:solidFill>
                  <a:schemeClr val="tx1"/>
                </a:solidFill>
                <a:effectLst/>
                <a:latin typeface="+mn-lt"/>
                <a:ea typeface="+mn-ea"/>
                <a:cs typeface="+mn-cs"/>
              </a:rPr>
              <a:t>Corticosteroider</a:t>
            </a:r>
            <a:r>
              <a:rPr lang="da-DK" sz="1200" kern="1200" dirty="0">
                <a:solidFill>
                  <a:schemeClr val="tx1"/>
                </a:solidFill>
                <a:effectLst/>
                <a:latin typeface="+mn-lt"/>
                <a:ea typeface="+mn-ea"/>
                <a:cs typeface="+mn-cs"/>
              </a:rPr>
              <a:t> anbefales ikke til patienter uden ARDS. Alle </a:t>
            </a:r>
            <a:r>
              <a:rPr lang="da-DK" sz="1200" kern="1200" dirty="0" err="1">
                <a:solidFill>
                  <a:schemeClr val="tx1"/>
                </a:solidFill>
                <a:effectLst/>
                <a:latin typeface="+mn-lt"/>
                <a:ea typeface="+mn-ea"/>
                <a:cs typeface="+mn-cs"/>
              </a:rPr>
              <a:t>rekommendationer</a:t>
            </a:r>
            <a:r>
              <a:rPr lang="da-DK" sz="1200" kern="1200" dirty="0">
                <a:solidFill>
                  <a:schemeClr val="tx1"/>
                </a:solidFill>
                <a:effectLst/>
                <a:latin typeface="+mn-lt"/>
                <a:ea typeface="+mn-ea"/>
                <a:cs typeface="+mn-cs"/>
              </a:rPr>
              <a:t> er svage </a:t>
            </a:r>
            <a:r>
              <a:rPr lang="da-DK" sz="1200" kern="1200" dirty="0" err="1">
                <a:solidFill>
                  <a:schemeClr val="tx1"/>
                </a:solidFill>
                <a:effectLst/>
                <a:latin typeface="+mn-lt"/>
                <a:ea typeface="+mn-ea"/>
                <a:cs typeface="+mn-cs"/>
              </a:rPr>
              <a:t>rekommendationer</a:t>
            </a:r>
            <a:r>
              <a:rPr lang="da-DK" sz="1200" kern="1200" dirty="0">
                <a:solidFill>
                  <a:schemeClr val="tx1"/>
                </a:solidFill>
                <a:effectLst/>
                <a:latin typeface="+mn-lt"/>
                <a:ea typeface="+mn-ea"/>
                <a:cs typeface="+mn-cs"/>
              </a:rPr>
              <a:t>, baseret på lav kvalitet af evidens og er primært baseret på indirekte evidens fra andre patientgrupper, bl.a. patienter med septisk shock, samfundserhvervet pneumoni og ARDS forårsaget af andre årsager end COVID-19.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7</a:t>
            </a:fld>
            <a:endParaRPr lang="da-DK"/>
          </a:p>
        </p:txBody>
      </p:sp>
    </p:spTree>
    <p:extLst>
      <p:ext uri="{BB962C8B-B14F-4D97-AF65-F5344CB8AC3E}">
        <p14:creationId xmlns:p14="http://schemas.microsoft.com/office/powerpoint/2010/main" val="397270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Anbefalingerne fra SSC står i </a:t>
            </a:r>
            <a:r>
              <a:rPr lang="da-DK" sz="1200" kern="1200" dirty="0" err="1">
                <a:solidFill>
                  <a:schemeClr val="tx1"/>
                </a:solidFill>
                <a:effectLst/>
                <a:latin typeface="+mn-lt"/>
                <a:ea typeface="+mn-ea"/>
                <a:cs typeface="+mn-cs"/>
              </a:rPr>
              <a:t>kontast</a:t>
            </a:r>
            <a:r>
              <a:rPr lang="da-DK" sz="1200" kern="1200" dirty="0">
                <a:solidFill>
                  <a:schemeClr val="tx1"/>
                </a:solidFill>
                <a:effectLst/>
                <a:latin typeface="+mn-lt"/>
                <a:ea typeface="+mn-ea"/>
                <a:cs typeface="+mn-cs"/>
              </a:rPr>
              <a:t> til WHO, som ikke anbefaler </a:t>
            </a:r>
            <a:r>
              <a:rPr lang="da-DK" sz="1200" kern="1200" dirty="0" err="1">
                <a:solidFill>
                  <a:schemeClr val="tx1"/>
                </a:solidFill>
                <a:effectLst/>
                <a:latin typeface="+mn-lt"/>
                <a:ea typeface="+mn-ea"/>
                <a:cs typeface="+mn-cs"/>
              </a:rPr>
              <a:t>corticosteroid</a:t>
            </a:r>
            <a:r>
              <a:rPr lang="da-DK" sz="1200" kern="1200" dirty="0">
                <a:solidFill>
                  <a:schemeClr val="tx1"/>
                </a:solidFill>
                <a:effectLst/>
                <a:latin typeface="+mn-lt"/>
                <a:ea typeface="+mn-ea"/>
                <a:cs typeface="+mn-cs"/>
              </a:rPr>
              <a:t> til COVID-19. WHO anbefaler ikke </a:t>
            </a:r>
            <a:r>
              <a:rPr lang="da-DK" sz="1200" kern="1200" dirty="0" err="1">
                <a:solidFill>
                  <a:schemeClr val="tx1"/>
                </a:solidFill>
                <a:effectLst/>
                <a:latin typeface="+mn-lt"/>
                <a:ea typeface="+mn-ea"/>
                <a:cs typeface="+mn-cs"/>
              </a:rPr>
              <a:t>corticosteroider</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pga</a:t>
            </a:r>
            <a:r>
              <a:rPr lang="da-DK" sz="1200" kern="1200" dirty="0">
                <a:solidFill>
                  <a:schemeClr val="tx1"/>
                </a:solidFill>
                <a:effectLst/>
                <a:latin typeface="+mn-lt"/>
                <a:ea typeface="+mn-ea"/>
                <a:cs typeface="+mn-cs"/>
              </a:rPr>
              <a:t> potentiel øget dødelighed, bivirkninger (DM, sekundære infektioner) og forsinket </a:t>
            </a:r>
            <a:r>
              <a:rPr lang="da-DK" sz="1200" kern="1200" dirty="0" err="1">
                <a:solidFill>
                  <a:schemeClr val="tx1"/>
                </a:solidFill>
                <a:effectLst/>
                <a:latin typeface="+mn-lt"/>
                <a:ea typeface="+mn-ea"/>
                <a:cs typeface="+mn-cs"/>
              </a:rPr>
              <a:t>clearance</a:t>
            </a:r>
            <a:r>
              <a:rPr lang="da-DK" sz="1200" kern="1200" dirty="0">
                <a:solidFill>
                  <a:schemeClr val="tx1"/>
                </a:solidFill>
                <a:effectLst/>
                <a:latin typeface="+mn-lt"/>
                <a:ea typeface="+mn-ea"/>
                <a:cs typeface="+mn-cs"/>
              </a:rPr>
              <a:t> af virus ved </a:t>
            </a:r>
            <a:r>
              <a:rPr lang="da-DK" sz="1200" kern="1200" dirty="0" err="1">
                <a:solidFill>
                  <a:schemeClr val="tx1"/>
                </a:solidFill>
                <a:effectLst/>
                <a:latin typeface="+mn-lt"/>
                <a:ea typeface="+mn-ea"/>
                <a:cs typeface="+mn-cs"/>
              </a:rPr>
              <a:t>corticosteroidbehandling</a:t>
            </a:r>
            <a:r>
              <a:rPr lang="da-DK" sz="1200" kern="1200" dirty="0">
                <a:solidFill>
                  <a:schemeClr val="tx1"/>
                </a:solidFill>
                <a:effectLst/>
                <a:latin typeface="+mn-lt"/>
                <a:ea typeface="+mn-ea"/>
                <a:cs typeface="+mn-cs"/>
              </a:rPr>
              <a:t>. Deres anbefaling er udelukkende baseret på indirekte evidens fra observationelle studier udført på patienter med SARS, MERS og influenza. </a:t>
            </a:r>
          </a:p>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8</a:t>
            </a:fld>
            <a:endParaRPr lang="da-DK"/>
          </a:p>
        </p:txBody>
      </p:sp>
    </p:spTree>
    <p:extLst>
      <p:ext uri="{BB962C8B-B14F-4D97-AF65-F5344CB8AC3E}">
        <p14:creationId xmlns:p14="http://schemas.microsoft.com/office/powerpoint/2010/main" val="296245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Effekten af lav-dosis </a:t>
            </a:r>
            <a:r>
              <a:rPr lang="da-DK" dirty="0" err="1"/>
              <a:t>corticosteroider</a:t>
            </a:r>
            <a:r>
              <a:rPr lang="da-DK" dirty="0"/>
              <a:t> til patienter med septisk shock er undersøgt i et SR med MA af 22 </a:t>
            </a:r>
            <a:r>
              <a:rPr lang="da-DK" dirty="0" err="1"/>
              <a:t>RCT’er</a:t>
            </a:r>
            <a:r>
              <a:rPr lang="da-DK" dirty="0"/>
              <a:t> på 7297 patienter. SR viste ingen forskel i kort- og langtidsoverlevelse, men en reduktion i varigheden af respiratorbehandling, shock og indlæggelse på ITA. </a:t>
            </a:r>
          </a:p>
          <a:p>
            <a:r>
              <a:rPr lang="da-DK" dirty="0"/>
              <a:t>I SSC COVID-19 guidelines har de opdateret et tidligere SR af </a:t>
            </a:r>
            <a:r>
              <a:rPr lang="da-DK" dirty="0" err="1"/>
              <a:t>corticosteroider</a:t>
            </a:r>
            <a:r>
              <a:rPr lang="da-DK" dirty="0"/>
              <a:t> til patienter med virale og andre former for ARDS. 851 patienter er inkluderet i dette review. De fandt en reduktion i varigheden af respiratorbehandling og mortalitet med </a:t>
            </a:r>
            <a:r>
              <a:rPr lang="da-DK" dirty="0" err="1"/>
              <a:t>corticosteroider</a:t>
            </a:r>
            <a:r>
              <a:rPr lang="da-DK" dirty="0"/>
              <a:t>. </a:t>
            </a:r>
          </a:p>
        </p:txBody>
      </p:sp>
      <p:sp>
        <p:nvSpPr>
          <p:cNvPr id="4" name="Pladsholder til slidenummer 3"/>
          <p:cNvSpPr>
            <a:spLocks noGrp="1"/>
          </p:cNvSpPr>
          <p:nvPr>
            <p:ph type="sldNum" sz="quarter" idx="5"/>
          </p:nvPr>
        </p:nvSpPr>
        <p:spPr/>
        <p:txBody>
          <a:bodyPr/>
          <a:lstStyle/>
          <a:p>
            <a:fld id="{21356EAE-301A-4468-A33C-371F5698D68A}" type="slidenum">
              <a:rPr lang="da-DK" smtClean="0"/>
              <a:t>9</a:t>
            </a:fld>
            <a:endParaRPr lang="da-DK"/>
          </a:p>
        </p:txBody>
      </p:sp>
    </p:spTree>
    <p:extLst>
      <p:ext uri="{BB962C8B-B14F-4D97-AF65-F5344CB8AC3E}">
        <p14:creationId xmlns:p14="http://schemas.microsoft.com/office/powerpoint/2010/main" val="109483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findes endnu ingen </a:t>
            </a:r>
            <a:r>
              <a:rPr lang="da-DK" dirty="0" err="1"/>
              <a:t>RCT’er</a:t>
            </a:r>
            <a:r>
              <a:rPr lang="da-DK" dirty="0"/>
              <a:t>, som undersøger effekten af </a:t>
            </a:r>
            <a:r>
              <a:rPr lang="da-DK" dirty="0" err="1"/>
              <a:t>corticosteroider</a:t>
            </a:r>
            <a:r>
              <a:rPr lang="da-DK" dirty="0"/>
              <a:t> til patienter med COVID-19.</a:t>
            </a:r>
          </a:p>
          <a:p>
            <a:r>
              <a:rPr lang="da-DK" dirty="0"/>
              <a:t> </a:t>
            </a:r>
          </a:p>
          <a:p>
            <a:r>
              <a:rPr lang="da-DK" dirty="0"/>
              <a:t>I SSC COVID-19 guidelines har de opdateret et SR af observationelle studier på patienter med andre typer af </a:t>
            </a:r>
            <a:r>
              <a:rPr lang="da-DK" dirty="0" err="1"/>
              <a:t>coronavira</a:t>
            </a:r>
            <a:r>
              <a:rPr lang="da-DK" dirty="0"/>
              <a:t> (SARS, MERS). Dette viser en uklar effekt af </a:t>
            </a:r>
            <a:r>
              <a:rPr lang="da-DK" dirty="0" err="1"/>
              <a:t>corticosteroider</a:t>
            </a:r>
            <a:r>
              <a:rPr lang="da-DK" dirty="0"/>
              <a:t> på mortalitet med et punktestimat, der indikerer gavn (0.83), men med et </a:t>
            </a:r>
            <a:r>
              <a:rPr lang="da-DK" dirty="0" err="1"/>
              <a:t>confidensinterval</a:t>
            </a:r>
            <a:r>
              <a:rPr lang="da-DK" dirty="0"/>
              <a:t>, der både kan indikere betydeligt gavn (0.32) og skade (2.17) af behandlingen. Resultatet skal fortolkes med forsigtighed, </a:t>
            </a:r>
            <a:r>
              <a:rPr lang="da-DK" dirty="0" err="1"/>
              <a:t>pga</a:t>
            </a:r>
            <a:r>
              <a:rPr lang="da-DK" dirty="0"/>
              <a:t> risikoen for </a:t>
            </a:r>
            <a:r>
              <a:rPr lang="da-DK" dirty="0" err="1"/>
              <a:t>confounding</a:t>
            </a:r>
            <a:r>
              <a:rPr lang="da-DK" dirty="0"/>
              <a:t> by </a:t>
            </a:r>
            <a:r>
              <a:rPr lang="da-DK" dirty="0" err="1"/>
              <a:t>indication</a:t>
            </a:r>
            <a:r>
              <a:rPr lang="da-DK" dirty="0"/>
              <a:t> (sygere patienter får oftere behandling). </a:t>
            </a:r>
          </a:p>
          <a:p>
            <a:endParaRPr lang="da-DK" dirty="0"/>
          </a:p>
          <a:p>
            <a:r>
              <a:rPr lang="da-DK" dirty="0"/>
              <a:t>I et </a:t>
            </a:r>
            <a:r>
              <a:rPr lang="da-DK" dirty="0" err="1"/>
              <a:t>observationelt</a:t>
            </a:r>
            <a:r>
              <a:rPr lang="da-DK" dirty="0"/>
              <a:t> studie af 84 patienter med COVID-19 og ARDS har man sammenlignet dødeligheden hos patienter, der fik vs. ikke fik </a:t>
            </a:r>
            <a:r>
              <a:rPr lang="da-DK" dirty="0" err="1"/>
              <a:t>methylprednisolon</a:t>
            </a:r>
            <a:r>
              <a:rPr lang="da-DK" dirty="0"/>
              <a:t>. I studiet fandtes en væsentlig reduktion i mortalitet med </a:t>
            </a:r>
            <a:r>
              <a:rPr lang="da-DK" dirty="0" err="1"/>
              <a:t>corticosteroidbehandling</a:t>
            </a:r>
            <a:r>
              <a:rPr lang="da-DK" dirty="0"/>
              <a:t>. Resultatet skal fortolkes med forsigtighed, da resultatet </a:t>
            </a:r>
            <a:r>
              <a:rPr lang="da-DK" u="sng" dirty="0"/>
              <a:t>ikke</a:t>
            </a:r>
            <a:r>
              <a:rPr lang="da-DK" dirty="0"/>
              <a:t> er justeret for potentielle </a:t>
            </a:r>
            <a:r>
              <a:rPr lang="da-DK" dirty="0" err="1"/>
              <a:t>confoundere</a:t>
            </a:r>
            <a:r>
              <a:rPr lang="da-DK" dirty="0"/>
              <a:t>.</a:t>
            </a:r>
          </a:p>
        </p:txBody>
      </p:sp>
      <p:sp>
        <p:nvSpPr>
          <p:cNvPr id="4" name="Pladsholder til slidenummer 3"/>
          <p:cNvSpPr>
            <a:spLocks noGrp="1"/>
          </p:cNvSpPr>
          <p:nvPr>
            <p:ph type="sldNum" sz="quarter" idx="5"/>
          </p:nvPr>
        </p:nvSpPr>
        <p:spPr/>
        <p:txBody>
          <a:bodyPr/>
          <a:lstStyle/>
          <a:p>
            <a:fld id="{21356EAE-301A-4468-A33C-371F5698D68A}" type="slidenum">
              <a:rPr lang="da-DK" smtClean="0"/>
              <a:t>10</a:t>
            </a:fld>
            <a:endParaRPr lang="da-DK"/>
          </a:p>
        </p:txBody>
      </p:sp>
    </p:spTree>
    <p:extLst>
      <p:ext uri="{BB962C8B-B14F-4D97-AF65-F5344CB8AC3E}">
        <p14:creationId xmlns:p14="http://schemas.microsoft.com/office/powerpoint/2010/main" val="345268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5CE10-5F3C-4C8E-91C1-CE48F343A23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243FCAE-72FF-4F79-99E4-26FBDEC83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1296F2D-BE37-408E-884A-49CD11CC7D19}"/>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5" name="Pladsholder til sidefod 4">
            <a:extLst>
              <a:ext uri="{FF2B5EF4-FFF2-40B4-BE49-F238E27FC236}">
                <a16:creationId xmlns:a16="http://schemas.microsoft.com/office/drawing/2014/main" id="{443CC3A9-E56D-4B37-A280-9364088360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B3EDD5-1511-4885-A0DC-D1D6F4157386}"/>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44422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11AD2-58DA-483C-A0C1-2E252A36F26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2BCB1D-58BC-450E-811C-9FAB5AD2E1B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7A376AD-FB99-4E10-952C-01FC489BCF92}"/>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5" name="Pladsholder til sidefod 4">
            <a:extLst>
              <a:ext uri="{FF2B5EF4-FFF2-40B4-BE49-F238E27FC236}">
                <a16:creationId xmlns:a16="http://schemas.microsoft.com/office/drawing/2014/main" id="{433C40CC-EB51-43E4-A222-5D8C21676B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77153EB-64F3-40FC-A380-99C4FDCBBE0B}"/>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422945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90716E9-4207-4834-8A20-A1F025B5185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1F1D922-8097-4857-B566-DAAF96D7D64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7A91A5-A2BD-4E3A-9BE2-4ED57A6E5690}"/>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5" name="Pladsholder til sidefod 4">
            <a:extLst>
              <a:ext uri="{FF2B5EF4-FFF2-40B4-BE49-F238E27FC236}">
                <a16:creationId xmlns:a16="http://schemas.microsoft.com/office/drawing/2014/main" id="{5D5FB3D4-4749-46BF-AF3C-7EBE4F18F6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2EA35A-3D0C-4BB1-9119-4EAA913743B6}"/>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8921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A6C98-9ED6-4962-99E7-5AC4D369CC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020F79F-19FB-45B2-A408-159C1EAD8E1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20E36B-B79C-4E35-94C1-F94C54D258A6}"/>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5" name="Pladsholder til sidefod 4">
            <a:extLst>
              <a:ext uri="{FF2B5EF4-FFF2-40B4-BE49-F238E27FC236}">
                <a16:creationId xmlns:a16="http://schemas.microsoft.com/office/drawing/2014/main" id="{8D039DF7-16CF-4E1C-9783-744A3C78CA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104615-C51C-4B73-9170-B3A5892AE38D}"/>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193997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423B2-744F-4B4C-B115-D6FBA3EED5E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FF1016E-55FB-4B53-B74D-42C154AB6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F7CCEC-F819-446B-9BDD-57542CD5490A}"/>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5" name="Pladsholder til sidefod 4">
            <a:extLst>
              <a:ext uri="{FF2B5EF4-FFF2-40B4-BE49-F238E27FC236}">
                <a16:creationId xmlns:a16="http://schemas.microsoft.com/office/drawing/2014/main" id="{A21CDC97-C0CC-4669-9A84-903A950AC6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7BE476-9313-4307-B8DC-32069307ECAE}"/>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80452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604E3-3D83-4BFC-904E-C12774FFFB2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A1BC56E-B297-4B6B-B329-38F217904BB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9D0F3B1-0878-4FA5-887B-28066EEB936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95A7EEE-61A1-4244-B2D4-864599671F70}"/>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6" name="Pladsholder til sidefod 5">
            <a:extLst>
              <a:ext uri="{FF2B5EF4-FFF2-40B4-BE49-F238E27FC236}">
                <a16:creationId xmlns:a16="http://schemas.microsoft.com/office/drawing/2014/main" id="{5E5A068C-9156-4845-B7AE-0AE5BC26D2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30FBB99-84C7-4EAF-B86B-3DD906B864C3}"/>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417907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223E-EC17-43ED-99F1-08A2A9A472E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653375D-8814-48B3-9E8A-010080313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F70527A-66E0-4981-BE01-CD1AD1483D8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DC08746-6DC3-46B0-AC2A-B84E21745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9998A29-6D8E-4AA7-8EC0-81CDB0B835D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C5C6E93-5EED-4E4F-A581-A5A917C8B85D}"/>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8" name="Pladsholder til sidefod 7">
            <a:extLst>
              <a:ext uri="{FF2B5EF4-FFF2-40B4-BE49-F238E27FC236}">
                <a16:creationId xmlns:a16="http://schemas.microsoft.com/office/drawing/2014/main" id="{66563FF9-F042-4379-904A-56DB9203A35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D1B4D55-724D-44D9-8D23-1A72CCC1DEE3}"/>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163972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9C640-D233-434E-A304-C3D9FFE1B4C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1386E68-94D5-4F3B-A27F-309E5BF703FC}"/>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4" name="Pladsholder til sidefod 3">
            <a:extLst>
              <a:ext uri="{FF2B5EF4-FFF2-40B4-BE49-F238E27FC236}">
                <a16:creationId xmlns:a16="http://schemas.microsoft.com/office/drawing/2014/main" id="{DB8ABEB3-5AD6-44A2-B9DC-FD4AD857306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041815-6CAA-4FBB-B3E2-7E10EB1A0D8F}"/>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429394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DE15987-27B7-4EFE-A74C-FE6F1EDC3ABA}"/>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3" name="Pladsholder til sidefod 2">
            <a:extLst>
              <a:ext uri="{FF2B5EF4-FFF2-40B4-BE49-F238E27FC236}">
                <a16:creationId xmlns:a16="http://schemas.microsoft.com/office/drawing/2014/main" id="{59C90376-075F-4E29-BD35-3CAE1E9F5DE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8FE49C0-CBA5-4A55-B116-C35DD0F6BDFA}"/>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8330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2C20E-EE40-4C51-9D72-985DA7DC02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7ADC7D1-F04A-433D-8496-D783CB053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4177E99-1561-47DC-88F6-7E4E4FBD7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F6A8164-0BB3-4D83-87E7-BB35B8863388}"/>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6" name="Pladsholder til sidefod 5">
            <a:extLst>
              <a:ext uri="{FF2B5EF4-FFF2-40B4-BE49-F238E27FC236}">
                <a16:creationId xmlns:a16="http://schemas.microsoft.com/office/drawing/2014/main" id="{C44E1DC5-70EB-4C60-A9F9-04332804252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FAF5EDA-B472-4388-BE1C-6482A0C15878}"/>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11299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E9233-508F-47BA-94BF-380934BAA8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B1071C4-4CF5-4E17-86C3-EA9C99E51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479FEC5-1FD3-45BC-AC3E-469BE3270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A56F754-EE46-4DF4-8064-3E0C64BAB272}"/>
              </a:ext>
            </a:extLst>
          </p:cNvPr>
          <p:cNvSpPr>
            <a:spLocks noGrp="1"/>
          </p:cNvSpPr>
          <p:nvPr>
            <p:ph type="dt" sz="half" idx="10"/>
          </p:nvPr>
        </p:nvSpPr>
        <p:spPr/>
        <p:txBody>
          <a:bodyPr/>
          <a:lstStyle/>
          <a:p>
            <a:fld id="{A1314D05-4F57-4367-88C6-BF284C9A9E10}" type="datetimeFigureOut">
              <a:rPr lang="da-DK" smtClean="0"/>
              <a:t>11-04-2020</a:t>
            </a:fld>
            <a:endParaRPr lang="da-DK"/>
          </a:p>
        </p:txBody>
      </p:sp>
      <p:sp>
        <p:nvSpPr>
          <p:cNvPr id="6" name="Pladsholder til sidefod 5">
            <a:extLst>
              <a:ext uri="{FF2B5EF4-FFF2-40B4-BE49-F238E27FC236}">
                <a16:creationId xmlns:a16="http://schemas.microsoft.com/office/drawing/2014/main" id="{F3553FFB-D6A5-42FA-8126-88A369CB4BE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A5A7D5-5BA8-47C1-AB96-ECAB33C67F1D}"/>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26060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4C22E6E-EB0D-4328-9462-001EB2C48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FC0C19F-EC83-4780-B3C8-F78BC7FF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EE99A9-924C-48EA-AFFA-EAECDAD5C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14D05-4F57-4367-88C6-BF284C9A9E10}" type="datetimeFigureOut">
              <a:rPr lang="da-DK" smtClean="0"/>
              <a:t>11-04-2020</a:t>
            </a:fld>
            <a:endParaRPr lang="da-DK"/>
          </a:p>
        </p:txBody>
      </p:sp>
      <p:sp>
        <p:nvSpPr>
          <p:cNvPr id="5" name="Pladsholder til sidefod 4">
            <a:extLst>
              <a:ext uri="{FF2B5EF4-FFF2-40B4-BE49-F238E27FC236}">
                <a16:creationId xmlns:a16="http://schemas.microsoft.com/office/drawing/2014/main" id="{571F3A0C-B434-4FFD-981B-796F52F0C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9C60DEB-673F-4625-A307-ED4AAB4BE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E984B-DB8D-46F2-9748-121589D3D4A3}" type="slidenum">
              <a:rPr lang="da-DK" smtClean="0"/>
              <a:t>‹nr.›</a:t>
            </a:fld>
            <a:endParaRPr lang="da-DK"/>
          </a:p>
        </p:txBody>
      </p:sp>
    </p:spTree>
    <p:extLst>
      <p:ext uri="{BB962C8B-B14F-4D97-AF65-F5344CB8AC3E}">
        <p14:creationId xmlns:p14="http://schemas.microsoft.com/office/powerpoint/2010/main" val="17240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diagramColors" Target="../diagrams/colors2.xml"/><Relationship Id="rId12"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32.png"/><Relationship Id="rId5" Type="http://schemas.openxmlformats.org/officeDocument/2006/relationships/diagramLayout" Target="../diagrams/layout2.xml"/><Relationship Id="rId10" Type="http://schemas.openxmlformats.org/officeDocument/2006/relationships/image" Target="../media/image31.png"/><Relationship Id="rId4" Type="http://schemas.openxmlformats.org/officeDocument/2006/relationships/diagramData" Target="../diagrams/data2.xml"/><Relationship Id="rId9" Type="http://schemas.openxmlformats.org/officeDocument/2006/relationships/image" Target="../media/image30.png"/><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2.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nvk.dk/emner/information-og-samtykke-i-forsoeg/vejledning-om-samtykke-i-forsoe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hyperlink" Target="http://www.cric.nu/covid-steroid-tria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covid-steroid@cric.n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ric.nu/covid-steroid-tria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hyperlink" Target="mailto:hot-icu@cric.n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D93B7-3A2F-4BDA-BF94-3433C3A0C8CA}"/>
              </a:ext>
            </a:extLst>
          </p:cNvPr>
          <p:cNvSpPr>
            <a:spLocks noGrp="1"/>
          </p:cNvSpPr>
          <p:nvPr>
            <p:ph type="ctrTitle"/>
          </p:nvPr>
        </p:nvSpPr>
        <p:spPr>
          <a:xfrm>
            <a:off x="1524000" y="1597147"/>
            <a:ext cx="9144000" cy="2387600"/>
          </a:xfrm>
        </p:spPr>
        <p:txBody>
          <a:bodyPr>
            <a:noAutofit/>
          </a:bodyPr>
          <a:lstStyle/>
          <a:p>
            <a:r>
              <a:rPr lang="en-US" sz="2800" b="1" dirty="0">
                <a:latin typeface="+mn-lt"/>
              </a:rPr>
              <a:t>Low-dose hydrocortisone in patients with </a:t>
            </a:r>
            <a:br>
              <a:rPr lang="en-US" sz="2800" b="1" dirty="0">
                <a:latin typeface="+mn-lt"/>
              </a:rPr>
            </a:br>
            <a:r>
              <a:rPr lang="en-US" sz="2800" b="1" dirty="0">
                <a:latin typeface="+mn-lt"/>
              </a:rPr>
              <a:t>COVID-19 and severe hypoxia</a:t>
            </a:r>
            <a:br>
              <a:rPr lang="en-US" sz="2800" b="1" dirty="0">
                <a:latin typeface="+mn-lt"/>
              </a:rPr>
            </a:br>
            <a:r>
              <a:rPr lang="en-US" sz="2800" b="1" dirty="0">
                <a:latin typeface="+mn-lt"/>
              </a:rPr>
              <a:t>- The COVID STEROID trial</a:t>
            </a:r>
            <a:endParaRPr lang="da-DK" sz="2800" dirty="0">
              <a:latin typeface="+mn-lt"/>
            </a:endParaRPr>
          </a:p>
        </p:txBody>
      </p:sp>
      <p:sp>
        <p:nvSpPr>
          <p:cNvPr id="3" name="Undertitel 2">
            <a:extLst>
              <a:ext uri="{FF2B5EF4-FFF2-40B4-BE49-F238E27FC236}">
                <a16:creationId xmlns:a16="http://schemas.microsoft.com/office/drawing/2014/main" id="{0D2B5D32-4320-4D22-9B58-D478B127D92D}"/>
              </a:ext>
            </a:extLst>
          </p:cNvPr>
          <p:cNvSpPr>
            <a:spLocks noGrp="1"/>
          </p:cNvSpPr>
          <p:nvPr>
            <p:ph type="subTitle" idx="1"/>
          </p:nvPr>
        </p:nvSpPr>
        <p:spPr>
          <a:xfrm>
            <a:off x="1524000" y="4607414"/>
            <a:ext cx="9144000" cy="1828556"/>
          </a:xfrm>
        </p:spPr>
        <p:txBody>
          <a:bodyPr>
            <a:normAutofit lnSpcReduction="10000"/>
          </a:bodyPr>
          <a:lstStyle/>
          <a:p>
            <a:r>
              <a:rPr lang="da-DK" sz="1800" dirty="0"/>
              <a:t>Marie Warrer Petersen, MD</a:t>
            </a:r>
          </a:p>
          <a:p>
            <a:r>
              <a:rPr lang="da-DK" sz="1800" dirty="0"/>
              <a:t>Department of Intensive Care 4131</a:t>
            </a:r>
          </a:p>
          <a:p>
            <a:r>
              <a:rPr lang="da-DK" sz="1800" dirty="0"/>
              <a:t>Copenhagen University Hospital, Rigshospitalet</a:t>
            </a:r>
          </a:p>
          <a:p>
            <a:r>
              <a:rPr lang="da-DK" sz="1800" dirty="0">
                <a:solidFill>
                  <a:schemeClr val="tx1">
                    <a:lumMod val="50000"/>
                    <a:lumOff val="50000"/>
                  </a:schemeClr>
                </a:solidFill>
              </a:rPr>
              <a:t>www.cric.nu/covid-steroid-trial</a:t>
            </a:r>
          </a:p>
          <a:p>
            <a:r>
              <a:rPr lang="da-DK" sz="1800" dirty="0"/>
              <a:t>Phone: +45 3545 7237</a:t>
            </a:r>
            <a:endParaRPr lang="da-DK" sz="1800" dirty="0">
              <a:solidFill>
                <a:schemeClr val="tx1">
                  <a:lumMod val="50000"/>
                  <a:lumOff val="50000"/>
                </a:schemeClr>
              </a:solidFill>
            </a:endParaRPr>
          </a:p>
        </p:txBody>
      </p:sp>
      <p:pic>
        <p:nvPicPr>
          <p:cNvPr id="5" name="Billede 4" descr="Et billede, der indeholder værelse&#10;&#10;Automatisk genereret beskrivelse">
            <a:extLst>
              <a:ext uri="{FF2B5EF4-FFF2-40B4-BE49-F238E27FC236}">
                <a16:creationId xmlns:a16="http://schemas.microsoft.com/office/drawing/2014/main" id="{3B80F3C0-7FF7-42C6-95B0-C03EA9C59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828" y="320665"/>
            <a:ext cx="2036344" cy="1996942"/>
          </a:xfrm>
          <a:prstGeom prst="rect">
            <a:avLst/>
          </a:prstGeom>
        </p:spPr>
      </p:pic>
    </p:spTree>
    <p:extLst>
      <p:ext uri="{BB962C8B-B14F-4D97-AF65-F5344CB8AC3E}">
        <p14:creationId xmlns:p14="http://schemas.microsoft.com/office/powerpoint/2010/main" val="238021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No RCTs of </a:t>
            </a:r>
            <a:r>
              <a:rPr lang="da-DK" b="1" dirty="0" err="1"/>
              <a:t>corticosteroids</a:t>
            </a:r>
            <a:r>
              <a:rPr lang="da-DK" b="1" dirty="0"/>
              <a:t> for COVID-19</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kstfelt 7">
            <a:extLst>
              <a:ext uri="{FF2B5EF4-FFF2-40B4-BE49-F238E27FC236}">
                <a16:creationId xmlns:a16="http://schemas.microsoft.com/office/drawing/2014/main" id="{59DE370C-9119-41CF-84D8-84D02F039A75}"/>
              </a:ext>
            </a:extLst>
          </p:cNvPr>
          <p:cNvSpPr txBox="1"/>
          <p:nvPr/>
        </p:nvSpPr>
        <p:spPr>
          <a:xfrm>
            <a:off x="527222" y="4508240"/>
            <a:ext cx="4864310" cy="923330"/>
          </a:xfrm>
          <a:prstGeom prst="rect">
            <a:avLst/>
          </a:prstGeom>
          <a:noFill/>
        </p:spPr>
        <p:txBody>
          <a:bodyPr wrap="square" rtlCol="0">
            <a:spAutoFit/>
          </a:bodyPr>
          <a:lstStyle/>
          <a:p>
            <a:r>
              <a:rPr lang="en-US" dirty="0"/>
              <a:t>SR of 10 cohort studies on other coronaviruses</a:t>
            </a:r>
          </a:p>
          <a:p>
            <a:r>
              <a:rPr lang="da-DK" dirty="0" err="1"/>
              <a:t>Unclear</a:t>
            </a:r>
            <a:r>
              <a:rPr lang="da-DK" dirty="0"/>
              <a:t> </a:t>
            </a:r>
            <a:r>
              <a:rPr lang="da-DK" dirty="0" err="1"/>
              <a:t>effect</a:t>
            </a:r>
            <a:r>
              <a:rPr lang="da-DK" dirty="0"/>
              <a:t> on </a:t>
            </a:r>
            <a:r>
              <a:rPr lang="da-DK" dirty="0" err="1"/>
              <a:t>mortality</a:t>
            </a:r>
            <a:r>
              <a:rPr lang="da-DK" dirty="0"/>
              <a:t> (</a:t>
            </a:r>
            <a:r>
              <a:rPr lang="en-US" dirty="0"/>
              <a:t>OR 0.83, 95% CI 0.32 - 2.17)</a:t>
            </a:r>
            <a:endParaRPr lang="da-DK" dirty="0"/>
          </a:p>
        </p:txBody>
      </p:sp>
      <p:pic>
        <p:nvPicPr>
          <p:cNvPr id="5" name="Billede 4">
            <a:extLst>
              <a:ext uri="{FF2B5EF4-FFF2-40B4-BE49-F238E27FC236}">
                <a16:creationId xmlns:a16="http://schemas.microsoft.com/office/drawing/2014/main" id="{0759EDDB-3DCF-4FCB-828F-E7FAB7B963D2}"/>
              </a:ext>
            </a:extLst>
          </p:cNvPr>
          <p:cNvPicPr>
            <a:picLocks noChangeAspect="1"/>
          </p:cNvPicPr>
          <p:nvPr/>
        </p:nvPicPr>
        <p:blipFill rotWithShape="1">
          <a:blip r:embed="rId4"/>
          <a:srcRect l="6994" r="7304"/>
          <a:stretch/>
        </p:blipFill>
        <p:spPr>
          <a:xfrm>
            <a:off x="6095999" y="1825625"/>
            <a:ext cx="5626443" cy="2069804"/>
          </a:xfrm>
          <a:prstGeom prst="rect">
            <a:avLst/>
          </a:prstGeom>
          <a:ln>
            <a:solidFill>
              <a:schemeClr val="tx1"/>
            </a:solidFill>
          </a:ln>
        </p:spPr>
      </p:pic>
      <p:sp>
        <p:nvSpPr>
          <p:cNvPr id="9" name="Tekstfelt 8">
            <a:extLst>
              <a:ext uri="{FF2B5EF4-FFF2-40B4-BE49-F238E27FC236}">
                <a16:creationId xmlns:a16="http://schemas.microsoft.com/office/drawing/2014/main" id="{808A8870-2623-4E2D-A869-3805B9D5502E}"/>
              </a:ext>
            </a:extLst>
          </p:cNvPr>
          <p:cNvSpPr txBox="1"/>
          <p:nvPr/>
        </p:nvSpPr>
        <p:spPr>
          <a:xfrm>
            <a:off x="6095999" y="4044962"/>
            <a:ext cx="5626442" cy="923330"/>
          </a:xfrm>
          <a:prstGeom prst="rect">
            <a:avLst/>
          </a:prstGeom>
          <a:noFill/>
        </p:spPr>
        <p:txBody>
          <a:bodyPr wrap="square" rtlCol="0">
            <a:spAutoFit/>
          </a:bodyPr>
          <a:lstStyle/>
          <a:p>
            <a:r>
              <a:rPr lang="da-DK" dirty="0"/>
              <a:t>84 patients with COVID-19 </a:t>
            </a:r>
            <a:r>
              <a:rPr lang="da-DK" dirty="0" err="1"/>
              <a:t>pneumonia</a:t>
            </a:r>
            <a:r>
              <a:rPr lang="da-DK" dirty="0"/>
              <a:t> and ARDS</a:t>
            </a:r>
          </a:p>
          <a:p>
            <a:r>
              <a:rPr lang="da-DK" dirty="0" err="1"/>
              <a:t>Methylprednisolone</a:t>
            </a:r>
            <a:endParaRPr lang="da-DK" dirty="0"/>
          </a:p>
          <a:p>
            <a:r>
              <a:rPr lang="da-DK" dirty="0" err="1"/>
              <a:t>Reduction</a:t>
            </a:r>
            <a:r>
              <a:rPr lang="da-DK" dirty="0"/>
              <a:t> in </a:t>
            </a:r>
            <a:r>
              <a:rPr lang="da-DK" dirty="0" err="1"/>
              <a:t>mortality</a:t>
            </a:r>
            <a:r>
              <a:rPr lang="da-DK" dirty="0"/>
              <a:t> (HR 0.38, 95% CI 0.20 - 0.72)</a:t>
            </a:r>
          </a:p>
        </p:txBody>
      </p:sp>
      <p:sp>
        <p:nvSpPr>
          <p:cNvPr id="10" name="Tekstfelt 9">
            <a:extLst>
              <a:ext uri="{FF2B5EF4-FFF2-40B4-BE49-F238E27FC236}">
                <a16:creationId xmlns:a16="http://schemas.microsoft.com/office/drawing/2014/main" id="{374409E3-1136-4D4D-A493-EC5F4EFC37C2}"/>
              </a:ext>
            </a:extLst>
          </p:cNvPr>
          <p:cNvSpPr txBox="1"/>
          <p:nvPr/>
        </p:nvSpPr>
        <p:spPr>
          <a:xfrm>
            <a:off x="9398977" y="6488235"/>
            <a:ext cx="2323464" cy="215444"/>
          </a:xfrm>
          <a:prstGeom prst="rect">
            <a:avLst/>
          </a:prstGeom>
          <a:noFill/>
        </p:spPr>
        <p:txBody>
          <a:bodyPr wrap="square" rtlCol="0">
            <a:spAutoFit/>
          </a:bodyPr>
          <a:lstStyle/>
          <a:p>
            <a:pPr algn="r"/>
            <a:r>
              <a:rPr lang="da-DK" sz="800" dirty="0" err="1"/>
              <a:t>Alhazzani</a:t>
            </a:r>
            <a:r>
              <a:rPr lang="da-DK" sz="800" dirty="0"/>
              <a:t> Intensive Care Med 2020; Wu JAMA 2020</a:t>
            </a:r>
          </a:p>
        </p:txBody>
      </p:sp>
      <p:pic>
        <p:nvPicPr>
          <p:cNvPr id="11" name="Billede 10">
            <a:extLst>
              <a:ext uri="{FF2B5EF4-FFF2-40B4-BE49-F238E27FC236}">
                <a16:creationId xmlns:a16="http://schemas.microsoft.com/office/drawing/2014/main" id="{135646A3-ED6E-46AC-A2C2-7D73EB4CC859}"/>
              </a:ext>
            </a:extLst>
          </p:cNvPr>
          <p:cNvPicPr>
            <a:picLocks noChangeAspect="1"/>
          </p:cNvPicPr>
          <p:nvPr/>
        </p:nvPicPr>
        <p:blipFill>
          <a:blip r:embed="rId5"/>
          <a:stretch>
            <a:fillRect/>
          </a:stretch>
        </p:blipFill>
        <p:spPr>
          <a:xfrm>
            <a:off x="527222" y="1825625"/>
            <a:ext cx="5325028" cy="2477460"/>
          </a:xfrm>
          <a:prstGeom prst="rect">
            <a:avLst/>
          </a:prstGeom>
          <a:ln>
            <a:solidFill>
              <a:schemeClr val="tx1"/>
            </a:solidFill>
          </a:ln>
        </p:spPr>
      </p:pic>
    </p:spTree>
    <p:extLst>
      <p:ext uri="{BB962C8B-B14F-4D97-AF65-F5344CB8AC3E}">
        <p14:creationId xmlns:p14="http://schemas.microsoft.com/office/powerpoint/2010/main" val="417513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a:t>Low-</a:t>
            </a:r>
            <a:r>
              <a:rPr lang="da-DK" b="1" dirty="0" err="1"/>
              <a:t>dose</a:t>
            </a:r>
            <a:r>
              <a:rPr lang="da-DK" b="1" dirty="0"/>
              <a:t> </a:t>
            </a:r>
            <a:r>
              <a:rPr lang="da-DK" b="1" dirty="0" err="1"/>
              <a:t>corticosteroids</a:t>
            </a:r>
            <a:r>
              <a:rPr lang="da-DK" b="1" dirty="0"/>
              <a:t> for COVID-19</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56" name="Picture 8" descr="man on rope">
            <a:extLst>
              <a:ext uri="{FF2B5EF4-FFF2-40B4-BE49-F238E27FC236}">
                <a16:creationId xmlns:a16="http://schemas.microsoft.com/office/drawing/2014/main" id="{AAD861F3-19F0-4099-BF11-3ACFFE6FC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994" y="2244339"/>
            <a:ext cx="5764012" cy="383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7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værelse&#10;&#10;Automatisk genereret beskrivelse">
            <a:extLst>
              <a:ext uri="{FF2B5EF4-FFF2-40B4-BE49-F238E27FC236}">
                <a16:creationId xmlns:a16="http://schemas.microsoft.com/office/drawing/2014/main" id="{8FC2DF3D-CCF7-4D7C-99A3-DE3E0CF46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401" y="1253331"/>
            <a:ext cx="4437197" cy="4351338"/>
          </a:xfrm>
          <a:prstGeom prst="rect">
            <a:avLst/>
          </a:prstGeom>
        </p:spPr>
      </p:pic>
    </p:spTree>
    <p:extLst>
      <p:ext uri="{BB962C8B-B14F-4D97-AF65-F5344CB8AC3E}">
        <p14:creationId xmlns:p14="http://schemas.microsoft.com/office/powerpoint/2010/main" val="319995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err="1"/>
              <a:t>Objective</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8BA9F7F-F21F-48BA-B8E7-132D4246DC9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63942" y="2006083"/>
            <a:ext cx="3264115" cy="221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3">
            <a:extLst>
              <a:ext uri="{FF2B5EF4-FFF2-40B4-BE49-F238E27FC236}">
                <a16:creationId xmlns:a16="http://schemas.microsoft.com/office/drawing/2014/main" id="{155BF0D6-80AC-4E58-A1C8-A7FE0815B2BE}"/>
              </a:ext>
            </a:extLst>
          </p:cNvPr>
          <p:cNvSpPr>
            <a:spLocks noGrp="1" noChangeArrowheads="1"/>
          </p:cNvSpPr>
          <p:nvPr>
            <p:ph idx="1"/>
          </p:nvPr>
        </p:nvSpPr>
        <p:spPr bwMode="auto">
          <a:xfrm>
            <a:off x="2362200" y="4314806"/>
            <a:ext cx="3056793" cy="1745466"/>
          </a:xfrm>
          <a:prstGeom prst="flowChartAlternateProcess">
            <a:avLst/>
          </a:prstGeom>
          <a:ln w="44450">
            <a:solidFill>
              <a:srgbClr val="00FF00"/>
            </a:solidFill>
            <a:headEnd/>
            <a:tailEnd/>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a:t>
            </a:r>
            <a:endParaRPr lang="da-DK" sz="1200" b="1" dirty="0">
              <a:solidFill>
                <a:prstClr val="black"/>
              </a:solidFill>
              <a:latin typeface="Calibri"/>
              <a:cs typeface="Arial" panose="020B0604020202020204" pitchFamily="34" charset="0"/>
            </a:endParaRPr>
          </a:p>
          <a:p>
            <a:pPr marL="0" indent="0" algn="ctr">
              <a:buNone/>
            </a:pPr>
            <a:r>
              <a:rPr lang="da-DK" sz="1800" dirty="0" err="1"/>
              <a:t>Increase</a:t>
            </a:r>
            <a:r>
              <a:rPr lang="da-DK" sz="1800" dirty="0"/>
              <a:t> in </a:t>
            </a:r>
            <a:r>
              <a:rPr lang="da-DK" sz="1800" dirty="0" err="1"/>
              <a:t>days</a:t>
            </a:r>
            <a:r>
              <a:rPr lang="da-DK" sz="1800" dirty="0"/>
              <a:t> </a:t>
            </a:r>
            <a:r>
              <a:rPr lang="da-DK" sz="1800" dirty="0" err="1"/>
              <a:t>alive</a:t>
            </a:r>
            <a:r>
              <a:rPr lang="da-DK" sz="1800" dirty="0"/>
              <a:t> </a:t>
            </a:r>
            <a:r>
              <a:rPr lang="da-DK" sz="1800" dirty="0" err="1"/>
              <a:t>without</a:t>
            </a:r>
            <a:r>
              <a:rPr lang="da-DK" sz="1800" dirty="0"/>
              <a:t> </a:t>
            </a:r>
            <a:r>
              <a:rPr lang="da-DK" sz="1800" dirty="0" err="1"/>
              <a:t>life</a:t>
            </a:r>
            <a:r>
              <a:rPr lang="da-DK" sz="1800" dirty="0"/>
              <a:t> support</a:t>
            </a:r>
          </a:p>
          <a:p>
            <a:pPr marL="0" indent="0" algn="ctr">
              <a:buNone/>
            </a:pPr>
            <a:r>
              <a:rPr lang="da-DK" sz="1800" dirty="0" err="1"/>
              <a:t>Incease</a:t>
            </a:r>
            <a:r>
              <a:rPr lang="da-DK" sz="1800" dirty="0"/>
              <a:t> in </a:t>
            </a:r>
            <a:r>
              <a:rPr lang="da-DK" sz="1800" dirty="0" err="1"/>
              <a:t>days</a:t>
            </a:r>
            <a:r>
              <a:rPr lang="da-DK" sz="1800" dirty="0"/>
              <a:t> </a:t>
            </a:r>
            <a:r>
              <a:rPr lang="da-DK" sz="1800" dirty="0" err="1"/>
              <a:t>alive</a:t>
            </a:r>
            <a:r>
              <a:rPr lang="da-DK" sz="1800" dirty="0"/>
              <a:t> and out of hospital</a:t>
            </a:r>
          </a:p>
          <a:p>
            <a:pPr marL="0" indent="0" algn="ctr">
              <a:buNone/>
            </a:pPr>
            <a:r>
              <a:rPr lang="da-DK" sz="1800" dirty="0" err="1"/>
              <a:t>Mortality</a:t>
            </a:r>
            <a:r>
              <a:rPr lang="da-DK" sz="1800" dirty="0"/>
              <a:t>?</a:t>
            </a:r>
          </a:p>
        </p:txBody>
      </p:sp>
      <p:sp>
        <p:nvSpPr>
          <p:cNvPr id="13" name="TextBox 3">
            <a:extLst>
              <a:ext uri="{FF2B5EF4-FFF2-40B4-BE49-F238E27FC236}">
                <a16:creationId xmlns:a16="http://schemas.microsoft.com/office/drawing/2014/main" id="{E72B2AAE-ED1E-4EB6-BAC1-733A13C1D395}"/>
              </a:ext>
            </a:extLst>
          </p:cNvPr>
          <p:cNvSpPr txBox="1">
            <a:spLocks noChangeArrowheads="1"/>
          </p:cNvSpPr>
          <p:nvPr/>
        </p:nvSpPr>
        <p:spPr bwMode="auto">
          <a:xfrm>
            <a:off x="6773007" y="4314806"/>
            <a:ext cx="3056793" cy="1745466"/>
          </a:xfrm>
          <a:prstGeom prst="flowChartAlternateProcess">
            <a:avLst/>
          </a:prstGeom>
          <a:ln w="44450" cap="flat" cmpd="sng" algn="ctr">
            <a:solidFill>
              <a:srgbClr val="FF0000"/>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buFontTx/>
              <a:buNone/>
              <a:defRPr/>
            </a:pPr>
            <a:r>
              <a:rPr lang="da-DK" altLang="da-DK" sz="1700" b="1" u="sng" dirty="0">
                <a:solidFill>
                  <a:prstClr val="black"/>
                </a:solidFill>
                <a:latin typeface="Arial" panose="020B0604020202020204" pitchFamily="34" charset="0"/>
                <a:cs typeface="Arial" panose="020B0604020202020204" pitchFamily="34" charset="0"/>
              </a:rPr>
              <a:t>Harm?</a:t>
            </a:r>
            <a:endParaRPr lang="da-DK" altLang="da-DK" sz="1700" b="1" dirty="0">
              <a:solidFill>
                <a:prstClr val="black"/>
              </a:solidFill>
              <a:latin typeface="Calibri"/>
              <a:cs typeface="Arial" panose="020B0604020202020204" pitchFamily="34" charset="0"/>
            </a:endParaRPr>
          </a:p>
          <a:p>
            <a:pPr marL="0" indent="0" algn="ctr">
              <a:buNone/>
            </a:pPr>
            <a:r>
              <a:rPr lang="da-DK" sz="1500" dirty="0"/>
              <a:t>Adverse </a:t>
            </a:r>
            <a:r>
              <a:rPr lang="da-DK" sz="1500" dirty="0" err="1"/>
              <a:t>reactions</a:t>
            </a:r>
            <a:endParaRPr lang="da-DK" sz="1500" dirty="0"/>
          </a:p>
          <a:p>
            <a:pPr marL="0" indent="0" algn="ctr">
              <a:buNone/>
            </a:pPr>
            <a:r>
              <a:rPr lang="da-DK" sz="1500" dirty="0" err="1"/>
              <a:t>Mortality</a:t>
            </a:r>
            <a:r>
              <a:rPr lang="da-DK" sz="1500" dirty="0"/>
              <a:t>?</a:t>
            </a:r>
          </a:p>
        </p:txBody>
      </p:sp>
      <p:sp>
        <p:nvSpPr>
          <p:cNvPr id="14" name="Tekstfelt 13">
            <a:extLst>
              <a:ext uri="{FF2B5EF4-FFF2-40B4-BE49-F238E27FC236}">
                <a16:creationId xmlns:a16="http://schemas.microsoft.com/office/drawing/2014/main" id="{542115DB-8243-4531-AFDD-C499304D62BF}"/>
              </a:ext>
            </a:extLst>
          </p:cNvPr>
          <p:cNvSpPr txBox="1"/>
          <p:nvPr/>
        </p:nvSpPr>
        <p:spPr>
          <a:xfrm>
            <a:off x="5272953" y="1711365"/>
            <a:ext cx="1646092" cy="369332"/>
          </a:xfrm>
          <a:prstGeom prst="rect">
            <a:avLst/>
          </a:prstGeom>
          <a:noFill/>
        </p:spPr>
        <p:txBody>
          <a:bodyPr wrap="none" rtlCol="0">
            <a:spAutoFit/>
          </a:bodyPr>
          <a:lstStyle/>
          <a:p>
            <a:r>
              <a:rPr lang="da-DK" b="1" dirty="0" err="1"/>
              <a:t>Hydrocortisone</a:t>
            </a:r>
            <a:endParaRPr lang="da-DK" b="1" dirty="0"/>
          </a:p>
        </p:txBody>
      </p:sp>
    </p:spTree>
    <p:extLst>
      <p:ext uri="{BB962C8B-B14F-4D97-AF65-F5344CB8AC3E}">
        <p14:creationId xmlns:p14="http://schemas.microsoft.com/office/powerpoint/2010/main" val="252981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Design</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 name="Gruppe 22">
            <a:extLst>
              <a:ext uri="{FF2B5EF4-FFF2-40B4-BE49-F238E27FC236}">
                <a16:creationId xmlns:a16="http://schemas.microsoft.com/office/drawing/2014/main" id="{673256E4-D462-4469-B87B-7CA6DE218E3B}"/>
              </a:ext>
            </a:extLst>
          </p:cNvPr>
          <p:cNvGrpSpPr/>
          <p:nvPr/>
        </p:nvGrpSpPr>
        <p:grpSpPr>
          <a:xfrm>
            <a:off x="1671233" y="1896031"/>
            <a:ext cx="8849534" cy="4367466"/>
            <a:chOff x="1618673" y="2317434"/>
            <a:chExt cx="8849534" cy="4367466"/>
          </a:xfrm>
        </p:grpSpPr>
        <p:grpSp>
          <p:nvGrpSpPr>
            <p:cNvPr id="22" name="Gruppe 21">
              <a:extLst>
                <a:ext uri="{FF2B5EF4-FFF2-40B4-BE49-F238E27FC236}">
                  <a16:creationId xmlns:a16="http://schemas.microsoft.com/office/drawing/2014/main" id="{89DAEE65-515B-4400-90C6-26C82EBCC36B}"/>
                </a:ext>
              </a:extLst>
            </p:cNvPr>
            <p:cNvGrpSpPr/>
            <p:nvPr/>
          </p:nvGrpSpPr>
          <p:grpSpPr>
            <a:xfrm>
              <a:off x="1618673" y="2317434"/>
              <a:ext cx="7392710" cy="4367466"/>
              <a:chOff x="1618673" y="2317434"/>
              <a:chExt cx="7392710" cy="4367466"/>
            </a:xfrm>
          </p:grpSpPr>
          <p:grpSp>
            <p:nvGrpSpPr>
              <p:cNvPr id="9" name="Gruppe 15">
                <a:extLst>
                  <a:ext uri="{FF2B5EF4-FFF2-40B4-BE49-F238E27FC236}">
                    <a16:creationId xmlns:a16="http://schemas.microsoft.com/office/drawing/2014/main" id="{CB52C016-0D87-418B-A842-92A7DEA36A01}"/>
                  </a:ext>
                </a:extLst>
              </p:cNvPr>
              <p:cNvGrpSpPr>
                <a:grpSpLocks/>
              </p:cNvGrpSpPr>
              <p:nvPr/>
            </p:nvGrpSpPr>
            <p:grpSpPr bwMode="auto">
              <a:xfrm>
                <a:off x="3608387" y="4459131"/>
                <a:ext cx="4975225" cy="706438"/>
                <a:chOff x="2199167" y="3160713"/>
                <a:chExt cx="4975225" cy="706437"/>
              </a:xfrm>
            </p:grpSpPr>
            <p:sp>
              <p:nvSpPr>
                <p:cNvPr id="10" name="Line 4">
                  <a:extLst>
                    <a:ext uri="{FF2B5EF4-FFF2-40B4-BE49-F238E27FC236}">
                      <a16:creationId xmlns:a16="http://schemas.microsoft.com/office/drawing/2014/main" id="{DB24AB10-23CE-43B3-B902-5318C7953FAA}"/>
                    </a:ext>
                  </a:extLst>
                </p:cNvPr>
                <p:cNvSpPr>
                  <a:spLocks noChangeShapeType="1"/>
                </p:cNvSpPr>
                <p:nvPr/>
              </p:nvSpPr>
              <p:spPr bwMode="auto">
                <a:xfrm>
                  <a:off x="2199167" y="3522663"/>
                  <a:ext cx="4975225"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5">
                  <a:extLst>
                    <a:ext uri="{FF2B5EF4-FFF2-40B4-BE49-F238E27FC236}">
                      <a16:creationId xmlns:a16="http://schemas.microsoft.com/office/drawing/2014/main" id="{19682637-D531-47AA-8625-71561BA96C71}"/>
                    </a:ext>
                  </a:extLst>
                </p:cNvPr>
                <p:cNvSpPr>
                  <a:spLocks noChangeShapeType="1"/>
                </p:cNvSpPr>
                <p:nvPr/>
              </p:nvSpPr>
              <p:spPr bwMode="auto">
                <a:xfrm>
                  <a:off x="4652963" y="3160713"/>
                  <a:ext cx="0" cy="34448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6">
                  <a:extLst>
                    <a:ext uri="{FF2B5EF4-FFF2-40B4-BE49-F238E27FC236}">
                      <a16:creationId xmlns:a16="http://schemas.microsoft.com/office/drawing/2014/main" id="{502DCE98-30BF-4616-A2C2-875C5E484F58}"/>
                    </a:ext>
                  </a:extLst>
                </p:cNvPr>
                <p:cNvSpPr>
                  <a:spLocks noChangeShapeType="1"/>
                </p:cNvSpPr>
                <p:nvPr/>
              </p:nvSpPr>
              <p:spPr bwMode="auto">
                <a:xfrm>
                  <a:off x="2219093" y="3522663"/>
                  <a:ext cx="0" cy="344487"/>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Line 7">
                  <a:extLst>
                    <a:ext uri="{FF2B5EF4-FFF2-40B4-BE49-F238E27FC236}">
                      <a16:creationId xmlns:a16="http://schemas.microsoft.com/office/drawing/2014/main" id="{B139BEB5-F2C9-4A1F-8114-DB4271342D2C}"/>
                    </a:ext>
                  </a:extLst>
                </p:cNvPr>
                <p:cNvSpPr>
                  <a:spLocks noChangeShapeType="1"/>
                </p:cNvSpPr>
                <p:nvPr/>
              </p:nvSpPr>
              <p:spPr bwMode="auto">
                <a:xfrm>
                  <a:off x="7153987" y="3522663"/>
                  <a:ext cx="0" cy="344487"/>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 Box 2">
                <a:extLst>
                  <a:ext uri="{FF2B5EF4-FFF2-40B4-BE49-F238E27FC236}">
                    <a16:creationId xmlns:a16="http://schemas.microsoft.com/office/drawing/2014/main" id="{24697837-5E57-424C-88FB-977F400390CD}"/>
                  </a:ext>
                </a:extLst>
              </p:cNvPr>
              <p:cNvSpPr txBox="1">
                <a:spLocks noChangeArrowheads="1"/>
              </p:cNvSpPr>
              <p:nvPr/>
            </p:nvSpPr>
            <p:spPr bwMode="auto">
              <a:xfrm>
                <a:off x="3112983" y="3919527"/>
                <a:ext cx="5898399" cy="400110"/>
              </a:xfrm>
              <a:prstGeom prst="rect">
                <a:avLst/>
              </a:prstGeom>
              <a:solidFill>
                <a:srgbClr val="33CCCC"/>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da-DK" altLang="da-DK" sz="2000" b="1" dirty="0" err="1">
                    <a:solidFill>
                      <a:schemeClr val="bg1"/>
                    </a:solidFill>
                    <a:latin typeface="Calibri"/>
                  </a:rPr>
                  <a:t>Severe</a:t>
                </a:r>
                <a:r>
                  <a:rPr lang="da-DK" altLang="da-DK" sz="2000" b="1" dirty="0">
                    <a:solidFill>
                      <a:schemeClr val="bg1"/>
                    </a:solidFill>
                    <a:latin typeface="Calibri"/>
                  </a:rPr>
                  <a:t> </a:t>
                </a:r>
                <a:r>
                  <a:rPr lang="da-DK" altLang="da-DK" sz="2000" b="1" dirty="0" err="1">
                    <a:solidFill>
                      <a:schemeClr val="bg1"/>
                    </a:solidFill>
                    <a:latin typeface="Calibri"/>
                  </a:rPr>
                  <a:t>hypoxia</a:t>
                </a:r>
                <a:endParaRPr kumimoji="0" lang="da-DK" altLang="da-DK"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15" name="Plus 26">
                <a:extLst>
                  <a:ext uri="{FF2B5EF4-FFF2-40B4-BE49-F238E27FC236}">
                    <a16:creationId xmlns:a16="http://schemas.microsoft.com/office/drawing/2014/main" id="{1341ADFC-6F3A-4F4E-8AF0-E0C67D77D857}"/>
                  </a:ext>
                </a:extLst>
              </p:cNvPr>
              <p:cNvSpPr/>
              <p:nvPr/>
            </p:nvSpPr>
            <p:spPr bwMode="auto">
              <a:xfrm>
                <a:off x="5929626" y="3575041"/>
                <a:ext cx="265112" cy="266700"/>
              </a:xfrm>
              <a:prstGeom prst="mathPlus">
                <a:avLst/>
              </a:prstGeom>
              <a:solidFill>
                <a:schemeClr val="tx1"/>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Box 2">
                <a:extLst>
                  <a:ext uri="{FF2B5EF4-FFF2-40B4-BE49-F238E27FC236}">
                    <a16:creationId xmlns:a16="http://schemas.microsoft.com/office/drawing/2014/main" id="{061457C2-C59C-4242-B543-8B8FBA83EC6C}"/>
                  </a:ext>
                </a:extLst>
              </p:cNvPr>
              <p:cNvSpPr txBox="1">
                <a:spLocks noChangeArrowheads="1"/>
              </p:cNvSpPr>
              <p:nvPr/>
            </p:nvSpPr>
            <p:spPr bwMode="auto">
              <a:xfrm>
                <a:off x="3112983" y="3065092"/>
                <a:ext cx="5898400" cy="400110"/>
              </a:xfrm>
              <a:prstGeom prst="rect">
                <a:avLst/>
              </a:prstGeom>
              <a:solidFill>
                <a:srgbClr val="33CCCC"/>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da-DK" altLang="da-DK" sz="2000" b="1" dirty="0">
                    <a:solidFill>
                      <a:schemeClr val="bg1"/>
                    </a:solidFill>
                    <a:latin typeface="Calibri"/>
                  </a:rPr>
                  <a:t>1000 </a:t>
                </a:r>
                <a:r>
                  <a:rPr lang="da-DK" altLang="da-DK" sz="2000" b="1" dirty="0" err="1">
                    <a:solidFill>
                      <a:schemeClr val="bg1"/>
                    </a:solidFill>
                    <a:latin typeface="Calibri"/>
                  </a:rPr>
                  <a:t>adult</a:t>
                </a:r>
                <a:r>
                  <a:rPr lang="da-DK" altLang="da-DK" sz="2000" b="1" dirty="0">
                    <a:solidFill>
                      <a:schemeClr val="bg1"/>
                    </a:solidFill>
                    <a:latin typeface="Calibri"/>
                  </a:rPr>
                  <a:t> patients with COVID-19</a:t>
                </a:r>
                <a:endParaRPr kumimoji="0" lang="da-DK" altLang="da-DK"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17" name="Text Box 11">
                <a:extLst>
                  <a:ext uri="{FF2B5EF4-FFF2-40B4-BE49-F238E27FC236}">
                    <a16:creationId xmlns:a16="http://schemas.microsoft.com/office/drawing/2014/main" id="{DD6AB5E5-7E00-452E-986A-56F3289EFE93}"/>
                  </a:ext>
                </a:extLst>
              </p:cNvPr>
              <p:cNvSpPr txBox="1">
                <a:spLocks noChangeArrowheads="1"/>
              </p:cNvSpPr>
              <p:nvPr/>
            </p:nvSpPr>
            <p:spPr bwMode="auto">
              <a:xfrm>
                <a:off x="3112982" y="2317434"/>
                <a:ext cx="589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en-US" sz="2000" dirty="0"/>
                  <a:t>Multicenter, parallel-group, blinded RCT</a:t>
                </a:r>
              </a:p>
            </p:txBody>
          </p:sp>
          <p:pic>
            <p:nvPicPr>
              <p:cNvPr id="19" name="Picture 3">
                <a:extLst>
                  <a:ext uri="{FF2B5EF4-FFF2-40B4-BE49-F238E27FC236}">
                    <a16:creationId xmlns:a16="http://schemas.microsoft.com/office/drawing/2014/main" id="{A5F1AA26-B73A-46E2-A29A-030705CDE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566" y="5184363"/>
                <a:ext cx="997232" cy="15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 name="Text Box 8">
                <a:extLst>
                  <a:ext uri="{FF2B5EF4-FFF2-40B4-BE49-F238E27FC236}">
                    <a16:creationId xmlns:a16="http://schemas.microsoft.com/office/drawing/2014/main" id="{400D158F-83A7-4E7E-AEB6-9B5DB470491B}"/>
                  </a:ext>
                </a:extLst>
              </p:cNvPr>
              <p:cNvSpPr txBox="1">
                <a:spLocks noChangeArrowheads="1"/>
              </p:cNvSpPr>
              <p:nvPr/>
            </p:nvSpPr>
            <p:spPr bwMode="auto">
              <a:xfrm>
                <a:off x="1618673" y="5246904"/>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1800" b="1" i="0" u="none" strike="noStrike" kern="1200" cap="none" spc="0" normalizeH="0" baseline="0" noProof="0" dirty="0" err="1">
                    <a:ln>
                      <a:noFill/>
                    </a:ln>
                    <a:solidFill>
                      <a:prstClr val="black"/>
                    </a:solidFill>
                    <a:effectLst/>
                    <a:uLnTx/>
                    <a:uFillTx/>
                    <a:latin typeface="Calibri"/>
                    <a:ea typeface="+mn-ea"/>
                    <a:cs typeface="Arial" charset="0"/>
                  </a:rPr>
                  <a:t>Hydrocortisone</a:t>
                </a:r>
                <a:r>
                  <a:rPr kumimoji="0" lang="da-DK" altLang="da-DK" sz="1800" b="1" i="0" u="none" strike="noStrike" kern="1200" cap="none" spc="0" normalizeH="0" baseline="0" noProof="0" dirty="0">
                    <a:ln>
                      <a:noFill/>
                    </a:ln>
                    <a:solidFill>
                      <a:prstClr val="black"/>
                    </a:solidFill>
                    <a:effectLst/>
                    <a:uLnTx/>
                    <a:uFillTx/>
                    <a:latin typeface="Calibri"/>
                    <a:ea typeface="+mn-ea"/>
                    <a:cs typeface="Arial" charset="0"/>
                  </a:rPr>
                  <a:t> 200 mg/</a:t>
                </a:r>
                <a:r>
                  <a:rPr kumimoji="0" lang="da-DK" altLang="da-DK" sz="1800" b="1" i="0" u="none" strike="noStrike" kern="1200" cap="none" spc="0" normalizeH="0" baseline="0" noProof="0" dirty="0" err="1">
                    <a:ln>
                      <a:noFill/>
                    </a:ln>
                    <a:solidFill>
                      <a:prstClr val="black"/>
                    </a:solidFill>
                    <a:effectLst/>
                    <a:uLnTx/>
                    <a:uFillTx/>
                    <a:latin typeface="Calibri"/>
                    <a:ea typeface="+mn-ea"/>
                    <a:cs typeface="Arial" charset="0"/>
                  </a:rPr>
                  <a:t>day</a:t>
                </a:r>
                <a:endParaRPr kumimoji="0" lang="da-DK" altLang="da-DK" sz="18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7 </a:t>
                </a:r>
                <a:r>
                  <a:rPr lang="da-DK" altLang="da-DK" sz="1800" b="1" dirty="0" err="1">
                    <a:solidFill>
                      <a:prstClr val="black"/>
                    </a:solidFill>
                    <a:latin typeface="Calibri"/>
                    <a:cs typeface="Arial" charset="0"/>
                  </a:rPr>
                  <a:t>days</a:t>
                </a:r>
                <a:endParaRPr kumimoji="0" lang="da-DK" altLang="da-DK" sz="1600" b="0" i="0" u="sng" strike="noStrike" kern="1200" cap="none" spc="0" normalizeH="0" baseline="0" noProof="0" dirty="0">
                  <a:ln>
                    <a:noFill/>
                  </a:ln>
                  <a:solidFill>
                    <a:prstClr val="black"/>
                  </a:solidFill>
                  <a:effectLst/>
                  <a:uLnTx/>
                  <a:uFillTx/>
                  <a:latin typeface="Arial Unicode MS" pitchFamily="34" charset="-128"/>
                  <a:ea typeface="+mn-ea"/>
                  <a:cs typeface="+mn-cs"/>
                </a:endParaRPr>
              </a:p>
            </p:txBody>
          </p:sp>
        </p:grpSp>
        <p:sp>
          <p:nvSpPr>
            <p:cNvPr id="21" name="Text Box 8">
              <a:extLst>
                <a:ext uri="{FF2B5EF4-FFF2-40B4-BE49-F238E27FC236}">
                  <a16:creationId xmlns:a16="http://schemas.microsoft.com/office/drawing/2014/main" id="{A42936FF-A5A3-46E7-9DC3-2313B44C2A47}"/>
                </a:ext>
              </a:extLst>
            </p:cNvPr>
            <p:cNvSpPr txBox="1">
              <a:spLocks noChangeArrowheads="1"/>
            </p:cNvSpPr>
            <p:nvPr/>
          </p:nvSpPr>
          <p:spPr bwMode="auto">
            <a:xfrm>
              <a:off x="6658207" y="5288300"/>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Placebo (saline)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7 </a:t>
              </a:r>
              <a:r>
                <a:rPr lang="da-DK" altLang="da-DK" sz="1800" b="1" dirty="0" err="1">
                  <a:solidFill>
                    <a:prstClr val="black"/>
                  </a:solidFill>
                  <a:latin typeface="Calibri"/>
                  <a:cs typeface="Arial" charset="0"/>
                </a:rPr>
                <a:t>days</a:t>
              </a:r>
              <a:endParaRPr kumimoji="0" lang="da-DK" altLang="da-DK" sz="1600" b="0" i="0" u="sng" strike="noStrike" kern="1200" cap="none" spc="0" normalizeH="0" baseline="0" noProof="0" dirty="0">
                <a:ln>
                  <a:noFill/>
                </a:ln>
                <a:solidFill>
                  <a:prstClr val="black"/>
                </a:solidFill>
                <a:effectLst/>
                <a:uLnTx/>
                <a:uFillTx/>
                <a:latin typeface="Arial Unicode MS" pitchFamily="34" charset="-128"/>
                <a:ea typeface="+mn-ea"/>
                <a:cs typeface="+mn-cs"/>
              </a:endParaRPr>
            </a:p>
          </p:txBody>
        </p:sp>
      </p:grpSp>
    </p:spTree>
    <p:extLst>
      <p:ext uri="{BB962C8B-B14F-4D97-AF65-F5344CB8AC3E}">
        <p14:creationId xmlns:p14="http://schemas.microsoft.com/office/powerpoint/2010/main" val="376139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Organisation</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8" name="Billede 7" descr="Et billede, der indeholder skærmbillede&#10;&#10;Automatisk genereret beskrivelse">
            <a:extLst>
              <a:ext uri="{FF2B5EF4-FFF2-40B4-BE49-F238E27FC236}">
                <a16:creationId xmlns:a16="http://schemas.microsoft.com/office/drawing/2014/main" id="{60A0772A-F90F-4B95-BC93-85591A111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675" y="1631774"/>
            <a:ext cx="6318649" cy="5167312"/>
          </a:xfrm>
          <a:prstGeom prst="rect">
            <a:avLst/>
          </a:prstGeom>
        </p:spPr>
      </p:pic>
    </p:spTree>
    <p:extLst>
      <p:ext uri="{BB962C8B-B14F-4D97-AF65-F5344CB8AC3E}">
        <p14:creationId xmlns:p14="http://schemas.microsoft.com/office/powerpoint/2010/main" val="365964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Inclusion</a:t>
            </a:r>
            <a:r>
              <a:rPr lang="da-DK" b="1" dirty="0"/>
              <a:t> </a:t>
            </a:r>
            <a:r>
              <a:rPr lang="da-DK" b="1" dirty="0" err="1"/>
              <a:t>criteria</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pPr>
            <a:r>
              <a:rPr lang="en-US" b="1" dirty="0">
                <a:solidFill>
                  <a:srgbClr val="00FF00"/>
                </a:solidFill>
                <a:sym typeface="Wingdings" panose="05000000000000000000" pitchFamily="2" charset="2"/>
              </a:rPr>
              <a:t> </a:t>
            </a:r>
            <a:r>
              <a:rPr lang="en-US" dirty="0"/>
              <a:t>Aged 18 years or above </a:t>
            </a:r>
            <a:r>
              <a:rPr lang="en-US" b="1" dirty="0">
                <a:solidFill>
                  <a:srgbClr val="92D050"/>
                </a:solidFill>
              </a:rPr>
              <a:t>AND</a:t>
            </a:r>
            <a:r>
              <a:rPr lang="en-US" b="1" dirty="0">
                <a:solidFill>
                  <a:srgbClr val="FF0000"/>
                </a:solidFill>
              </a:rPr>
              <a:t> </a:t>
            </a:r>
          </a:p>
          <a:p>
            <a:pPr marL="0" indent="0">
              <a:buNone/>
            </a:pPr>
            <a:endParaRPr lang="en-US" dirty="0"/>
          </a:p>
          <a:p>
            <a:pPr marL="0" indent="0">
              <a:buNone/>
            </a:pPr>
            <a:r>
              <a:rPr lang="en-US" b="1" dirty="0">
                <a:solidFill>
                  <a:srgbClr val="00FF00"/>
                </a:solidFill>
                <a:sym typeface="Wingdings" panose="05000000000000000000" pitchFamily="2" charset="2"/>
              </a:rPr>
              <a:t> </a:t>
            </a:r>
            <a:r>
              <a:rPr lang="en-US" dirty="0"/>
              <a:t>Confirmed SARS-CoV-2 (COVID-19) requiring hospitalisation </a:t>
            </a:r>
            <a:r>
              <a:rPr lang="en-US" b="1" dirty="0">
                <a:solidFill>
                  <a:srgbClr val="92D050"/>
                </a:solidFill>
              </a:rPr>
              <a:t>AND </a:t>
            </a:r>
            <a:endParaRPr lang="en-US" dirty="0">
              <a:solidFill>
                <a:srgbClr val="92D050"/>
              </a:solidFill>
            </a:endParaRPr>
          </a:p>
          <a:p>
            <a:pPr marL="0" indent="0">
              <a:buNone/>
            </a:pPr>
            <a:endParaRPr lang="en-US" dirty="0"/>
          </a:p>
          <a:p>
            <a:pPr marL="0" indent="0">
              <a:buNone/>
            </a:pPr>
            <a:r>
              <a:rPr lang="en-US" b="1" dirty="0">
                <a:solidFill>
                  <a:srgbClr val="00FF00"/>
                </a:solidFill>
                <a:sym typeface="Wingdings" panose="05000000000000000000" pitchFamily="2" charset="2"/>
              </a:rPr>
              <a:t> </a:t>
            </a:r>
            <a:r>
              <a:rPr lang="en-US" dirty="0"/>
              <a:t>Use of one of the following:</a:t>
            </a:r>
            <a:endParaRPr lang="da-DK" dirty="0"/>
          </a:p>
          <a:p>
            <a:pPr lvl="1"/>
            <a:r>
              <a:rPr lang="da-DK" dirty="0"/>
              <a:t>Invasive </a:t>
            </a:r>
            <a:r>
              <a:rPr lang="da-DK" dirty="0" err="1"/>
              <a:t>mechanical</a:t>
            </a:r>
            <a:r>
              <a:rPr lang="da-DK" dirty="0"/>
              <a:t> ventilation </a:t>
            </a:r>
            <a:r>
              <a:rPr lang="da-DK" b="1" dirty="0">
                <a:solidFill>
                  <a:srgbClr val="92D050"/>
                </a:solidFill>
              </a:rPr>
              <a:t>OR</a:t>
            </a:r>
            <a:r>
              <a:rPr lang="da-DK" b="1" dirty="0"/>
              <a:t> </a:t>
            </a:r>
            <a:endParaRPr lang="da-DK" dirty="0"/>
          </a:p>
          <a:p>
            <a:pPr lvl="1"/>
            <a:r>
              <a:rPr lang="en-US" dirty="0"/>
              <a:t>NIV or continuous use of CPAP for hypoxia </a:t>
            </a:r>
            <a:r>
              <a:rPr lang="en-US" b="1" dirty="0">
                <a:solidFill>
                  <a:srgbClr val="92D050"/>
                </a:solidFill>
              </a:rPr>
              <a:t>OR</a:t>
            </a:r>
            <a:r>
              <a:rPr lang="en-US" b="1" dirty="0">
                <a:solidFill>
                  <a:srgbClr val="FF0000"/>
                </a:solidFill>
              </a:rPr>
              <a:t> </a:t>
            </a:r>
          </a:p>
          <a:p>
            <a:pPr lvl="1"/>
            <a:r>
              <a:rPr lang="en-US" dirty="0"/>
              <a:t>Oxygen supplementation with flow ≥10 L/min independent of delivery system </a:t>
            </a:r>
          </a:p>
          <a:p>
            <a:endParaRPr lang="da-DK" dirty="0"/>
          </a:p>
        </p:txBody>
      </p:sp>
    </p:spTree>
    <p:extLst>
      <p:ext uri="{BB962C8B-B14F-4D97-AF65-F5344CB8AC3E}">
        <p14:creationId xmlns:p14="http://schemas.microsoft.com/office/powerpoint/2010/main" val="39550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Exclusion</a:t>
            </a:r>
            <a:r>
              <a:rPr lang="da-DK" b="1" dirty="0"/>
              <a:t> </a:t>
            </a:r>
            <a:r>
              <a:rPr lang="da-DK" b="1" dirty="0" err="1"/>
              <a:t>criteria</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4351338"/>
          </a:xfrm>
        </p:spPr>
        <p:txBody>
          <a:bodyPr>
            <a:normAutofit fontScale="55000" lnSpcReduction="20000"/>
          </a:bodyPr>
          <a:lstStyle/>
          <a:p>
            <a:pPr marL="0" indent="0">
              <a:buNone/>
            </a:pPr>
            <a:r>
              <a:rPr lang="en-US" b="1" dirty="0">
                <a:solidFill>
                  <a:srgbClr val="FF0000"/>
                </a:solidFill>
                <a:sym typeface="Wingdings" panose="05000000000000000000" pitchFamily="2" charset="2"/>
              </a:rPr>
              <a:t></a:t>
            </a:r>
            <a:r>
              <a:rPr lang="en-US" dirty="0">
                <a:sym typeface="Wingdings" panose="05000000000000000000" pitchFamily="2" charset="2"/>
              </a:rPr>
              <a:t>  </a:t>
            </a:r>
            <a:r>
              <a:rPr lang="en-US" dirty="0"/>
              <a:t>Use of systemic corticosteroids for any other indication than COVID-19 </a:t>
            </a:r>
          </a:p>
          <a:p>
            <a:pPr marL="0" indent="0">
              <a:buNone/>
            </a:pPr>
            <a:r>
              <a:rPr lang="en-US" dirty="0"/>
              <a:t> </a:t>
            </a:r>
          </a:p>
          <a:p>
            <a:pPr marL="0" indent="0">
              <a:buNone/>
            </a:pPr>
            <a:r>
              <a:rPr lang="en-US" b="1" dirty="0">
                <a:solidFill>
                  <a:srgbClr val="FF0000"/>
                </a:solidFill>
                <a:sym typeface="Wingdings" panose="05000000000000000000" pitchFamily="2" charset="2"/>
              </a:rPr>
              <a:t>  </a:t>
            </a:r>
            <a:r>
              <a:rPr lang="en-US" dirty="0"/>
              <a:t>Invasive mechanical ventilation for more than 48 hours </a:t>
            </a:r>
          </a:p>
          <a:p>
            <a:pPr marL="0" indent="0">
              <a:buNone/>
            </a:pPr>
            <a:endParaRPr lang="da-DK" dirty="0"/>
          </a:p>
          <a:p>
            <a:pPr marL="0" indent="0">
              <a:buNone/>
            </a:pPr>
            <a:r>
              <a:rPr lang="en-US" b="1" dirty="0">
                <a:solidFill>
                  <a:srgbClr val="FF0000"/>
                </a:solidFill>
                <a:sym typeface="Wingdings" panose="05000000000000000000" pitchFamily="2" charset="2"/>
              </a:rPr>
              <a:t>  </a:t>
            </a:r>
            <a:r>
              <a:rPr lang="da-DK" dirty="0" err="1"/>
              <a:t>Documented</a:t>
            </a:r>
            <a:r>
              <a:rPr lang="da-DK" dirty="0"/>
              <a:t> invasive </a:t>
            </a:r>
            <a:r>
              <a:rPr lang="da-DK" dirty="0" err="1"/>
              <a:t>fungal</a:t>
            </a:r>
            <a:r>
              <a:rPr lang="da-DK" dirty="0"/>
              <a:t> </a:t>
            </a:r>
            <a:r>
              <a:rPr lang="da-DK" dirty="0" err="1"/>
              <a:t>infection</a:t>
            </a:r>
            <a:r>
              <a:rPr lang="da-DK" dirty="0"/>
              <a:t> </a:t>
            </a:r>
          </a:p>
          <a:p>
            <a:pPr marL="0" indent="0">
              <a:buNone/>
            </a:pPr>
            <a:endParaRPr lang="da-DK" dirty="0">
              <a:sym typeface="Wingdings" panose="05000000000000000000" pitchFamily="2" charset="2"/>
            </a:endParaRPr>
          </a:p>
          <a:p>
            <a:pPr marL="0" indent="0">
              <a:buNone/>
            </a:pPr>
            <a:r>
              <a:rPr lang="en-US" b="1" dirty="0">
                <a:solidFill>
                  <a:srgbClr val="FF0000"/>
                </a:solidFill>
                <a:sym typeface="Wingdings" panose="05000000000000000000" pitchFamily="2" charset="2"/>
              </a:rPr>
              <a:t>  </a:t>
            </a:r>
            <a:r>
              <a:rPr lang="en-US" dirty="0"/>
              <a:t>Fertile woman (&lt; 50 years of age) with positive urine human gonadotropin (</a:t>
            </a:r>
            <a:r>
              <a:rPr lang="en-US" dirty="0" err="1"/>
              <a:t>hCG</a:t>
            </a:r>
            <a:r>
              <a:rPr lang="en-US" dirty="0"/>
              <a:t>) or plasma-</a:t>
            </a:r>
            <a:r>
              <a:rPr lang="en-US" dirty="0" err="1"/>
              <a:t>hCG</a:t>
            </a:r>
            <a:endParaRPr lang="da-DK" dirty="0"/>
          </a:p>
          <a:p>
            <a:pPr marL="0" indent="0">
              <a:buNone/>
            </a:pPr>
            <a:endParaRPr lang="da-DK" dirty="0"/>
          </a:p>
          <a:p>
            <a:pPr marL="0" indent="0">
              <a:buNone/>
            </a:pPr>
            <a:r>
              <a:rPr lang="en-US" b="1" dirty="0">
                <a:solidFill>
                  <a:srgbClr val="FF0000"/>
                </a:solidFill>
                <a:sym typeface="Wingdings" panose="05000000000000000000" pitchFamily="2" charset="2"/>
              </a:rPr>
              <a:t>  </a:t>
            </a:r>
            <a:r>
              <a:rPr lang="da-DK" dirty="0" err="1"/>
              <a:t>Known</a:t>
            </a:r>
            <a:r>
              <a:rPr lang="da-DK" dirty="0"/>
              <a:t> </a:t>
            </a:r>
            <a:r>
              <a:rPr lang="da-DK" dirty="0" err="1"/>
              <a:t>hypersensitivity</a:t>
            </a:r>
            <a:r>
              <a:rPr lang="da-DK" dirty="0"/>
              <a:t> to </a:t>
            </a:r>
            <a:r>
              <a:rPr lang="da-DK" dirty="0" err="1"/>
              <a:t>hydrocortisone</a:t>
            </a:r>
            <a:r>
              <a:rPr lang="da-DK" dirty="0"/>
              <a:t> </a:t>
            </a:r>
          </a:p>
          <a:p>
            <a:pPr marL="0" indent="0">
              <a:buNone/>
            </a:pPr>
            <a:endParaRPr lang="en-US" dirty="0"/>
          </a:p>
          <a:p>
            <a:pPr marL="0" indent="0">
              <a:buNone/>
            </a:pPr>
            <a:r>
              <a:rPr lang="en-US" b="1" dirty="0">
                <a:solidFill>
                  <a:srgbClr val="FF0000"/>
                </a:solidFill>
                <a:sym typeface="Wingdings" panose="05000000000000000000" pitchFamily="2" charset="2"/>
              </a:rPr>
              <a:t>  </a:t>
            </a:r>
            <a:r>
              <a:rPr lang="en-US" dirty="0"/>
              <a:t>A patient for whom the clinical team has decided not to use mechanical ventilation </a:t>
            </a:r>
          </a:p>
          <a:p>
            <a:pPr marL="0" indent="0">
              <a:buNone/>
            </a:pPr>
            <a:endParaRPr lang="en-US" dirty="0"/>
          </a:p>
          <a:p>
            <a:pPr marL="0" indent="0">
              <a:buNone/>
            </a:pPr>
            <a:r>
              <a:rPr lang="en-US" b="1" dirty="0">
                <a:solidFill>
                  <a:srgbClr val="FF0000"/>
                </a:solidFill>
                <a:sym typeface="Wingdings" panose="05000000000000000000" pitchFamily="2" charset="2"/>
              </a:rPr>
              <a:t>  </a:t>
            </a:r>
            <a:r>
              <a:rPr lang="en-US" dirty="0"/>
              <a:t>Previously randomised into the COVID STEROID trial </a:t>
            </a:r>
          </a:p>
          <a:p>
            <a:pPr marL="0" indent="0">
              <a:buNone/>
            </a:pPr>
            <a:endParaRPr lang="da-DK" dirty="0"/>
          </a:p>
          <a:p>
            <a:pPr marL="0" indent="0">
              <a:buNone/>
            </a:pPr>
            <a:r>
              <a:rPr lang="en-US" b="1" dirty="0">
                <a:solidFill>
                  <a:srgbClr val="FF0000"/>
                </a:solidFill>
                <a:sym typeface="Wingdings" panose="05000000000000000000" pitchFamily="2" charset="2"/>
              </a:rPr>
              <a:t>  </a:t>
            </a:r>
            <a:r>
              <a:rPr lang="da-DK" dirty="0" err="1"/>
              <a:t>Informed</a:t>
            </a:r>
            <a:r>
              <a:rPr lang="da-DK" dirty="0"/>
              <a:t> </a:t>
            </a:r>
            <a:r>
              <a:rPr lang="da-DK" dirty="0" err="1"/>
              <a:t>consent</a:t>
            </a:r>
            <a:r>
              <a:rPr lang="da-DK" dirty="0"/>
              <a:t> not </a:t>
            </a:r>
            <a:r>
              <a:rPr lang="da-DK" dirty="0" err="1"/>
              <a:t>obtainable</a:t>
            </a:r>
            <a:r>
              <a:rPr lang="da-DK" dirty="0"/>
              <a:t> </a:t>
            </a:r>
          </a:p>
        </p:txBody>
      </p:sp>
    </p:spTree>
    <p:extLst>
      <p:ext uri="{BB962C8B-B14F-4D97-AF65-F5344CB8AC3E}">
        <p14:creationId xmlns:p14="http://schemas.microsoft.com/office/powerpoint/2010/main" val="262590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en-US" b="1" dirty="0"/>
              <a:t>Experimental</a:t>
            </a:r>
            <a:r>
              <a:rPr lang="da-DK" b="1" dirty="0"/>
              <a:t> intervention: </a:t>
            </a:r>
            <a:r>
              <a:rPr lang="da-DK" b="1" dirty="0" err="1"/>
              <a:t>Hydrocortisone</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1026" name="Picture 2" descr="Injectables">
            <a:extLst>
              <a:ext uri="{FF2B5EF4-FFF2-40B4-BE49-F238E27FC236}">
                <a16:creationId xmlns:a16="http://schemas.microsoft.com/office/drawing/2014/main" id="{EAEBDE10-2D00-4AB9-B985-EDDB1A737F4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313045" y="1825625"/>
            <a:ext cx="3535529" cy="3535529"/>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D2A9CE18-66E8-4C3D-86E3-F40DC75E4C2E}"/>
              </a:ext>
            </a:extLst>
          </p:cNvPr>
          <p:cNvSpPr txBox="1"/>
          <p:nvPr/>
        </p:nvSpPr>
        <p:spPr>
          <a:xfrm>
            <a:off x="1559170" y="2050914"/>
            <a:ext cx="6899030" cy="4062651"/>
          </a:xfrm>
          <a:prstGeom prst="rect">
            <a:avLst/>
          </a:prstGeom>
          <a:noFill/>
        </p:spPr>
        <p:txBody>
          <a:bodyPr wrap="square" rtlCol="0">
            <a:spAutoFit/>
          </a:bodyPr>
          <a:lstStyle/>
          <a:p>
            <a:r>
              <a:rPr lang="da-DK" sz="2000" dirty="0"/>
              <a:t>200 mg (4 ml) </a:t>
            </a:r>
            <a:r>
              <a:rPr lang="da-DK" sz="2000" dirty="0" err="1"/>
              <a:t>hydrocortisone</a:t>
            </a:r>
            <a:r>
              <a:rPr lang="da-DK" sz="2000" dirty="0"/>
              <a:t> in 100 ml NaCl (0.9%)</a:t>
            </a:r>
          </a:p>
          <a:p>
            <a:r>
              <a:rPr lang="da-DK" sz="2000" dirty="0"/>
              <a:t>Continuous infusion over 24 </a:t>
            </a:r>
            <a:r>
              <a:rPr lang="da-DK" sz="2000" dirty="0" err="1"/>
              <a:t>hours</a:t>
            </a:r>
            <a:r>
              <a:rPr lang="da-DK" sz="2000" dirty="0"/>
              <a:t> (rate 4.3 ml/hr)</a:t>
            </a:r>
          </a:p>
          <a:p>
            <a:endParaRPr lang="da-DK" sz="2000" dirty="0"/>
          </a:p>
          <a:p>
            <a:endParaRPr lang="da-DK" sz="2000" dirty="0"/>
          </a:p>
          <a:p>
            <a:r>
              <a:rPr lang="da-DK" sz="2000" b="1" dirty="0">
                <a:solidFill>
                  <a:srgbClr val="FF0000"/>
                </a:solidFill>
              </a:rPr>
              <a:t>OR</a:t>
            </a:r>
          </a:p>
          <a:p>
            <a:endParaRPr lang="da-DK" sz="2000" b="1" dirty="0">
              <a:solidFill>
                <a:srgbClr val="FF0000"/>
              </a:solidFill>
            </a:endParaRPr>
          </a:p>
          <a:p>
            <a:endParaRPr lang="da-DK" sz="2000" b="1" dirty="0">
              <a:solidFill>
                <a:srgbClr val="FF0000"/>
              </a:solidFill>
            </a:endParaRPr>
          </a:p>
          <a:p>
            <a:r>
              <a:rPr lang="da-DK" sz="2000" dirty="0"/>
              <a:t>50 mg (1 ml) </a:t>
            </a:r>
            <a:r>
              <a:rPr lang="da-DK" sz="2000" dirty="0" err="1"/>
              <a:t>hydrocortisone</a:t>
            </a:r>
            <a:r>
              <a:rPr lang="da-DK" sz="2000" dirty="0"/>
              <a:t> in 9 ml NaCl (0.9%)</a:t>
            </a:r>
          </a:p>
          <a:p>
            <a:r>
              <a:rPr lang="da-DK" sz="2000" dirty="0"/>
              <a:t>Boli </a:t>
            </a:r>
            <a:r>
              <a:rPr lang="da-DK" sz="2000" dirty="0" err="1"/>
              <a:t>every</a:t>
            </a:r>
            <a:r>
              <a:rPr lang="da-DK" sz="2000" dirty="0"/>
              <a:t> 6 </a:t>
            </a:r>
            <a:r>
              <a:rPr lang="da-DK" sz="2000" dirty="0" err="1"/>
              <a:t>hours</a:t>
            </a:r>
            <a:r>
              <a:rPr lang="da-DK" sz="2000" dirty="0"/>
              <a:t>, total </a:t>
            </a:r>
            <a:r>
              <a:rPr lang="da-DK" sz="2000" dirty="0" err="1"/>
              <a:t>daily</a:t>
            </a:r>
            <a:r>
              <a:rPr lang="da-DK" sz="2000" dirty="0"/>
              <a:t> </a:t>
            </a:r>
            <a:r>
              <a:rPr lang="da-DK" sz="2000" dirty="0" err="1"/>
              <a:t>dose</a:t>
            </a:r>
            <a:r>
              <a:rPr lang="da-DK" sz="2000" dirty="0"/>
              <a:t> 200 mg (40 ml)</a:t>
            </a:r>
          </a:p>
          <a:p>
            <a:endParaRPr lang="da-DK" sz="2000" dirty="0"/>
          </a:p>
          <a:p>
            <a:endParaRPr lang="da-DK" sz="2000" dirty="0"/>
          </a:p>
          <a:p>
            <a:r>
              <a:rPr lang="da-DK" sz="2000" b="1" dirty="0">
                <a:solidFill>
                  <a:srgbClr val="FF0000"/>
                </a:solidFill>
              </a:rPr>
              <a:t>CONTINUOUS INFUSION IS PREFERRED!</a:t>
            </a:r>
          </a:p>
          <a:p>
            <a:endParaRPr lang="da-DK" b="1" dirty="0">
              <a:solidFill>
                <a:srgbClr val="FF0000"/>
              </a:solidFill>
            </a:endParaRPr>
          </a:p>
        </p:txBody>
      </p:sp>
      <p:pic>
        <p:nvPicPr>
          <p:cNvPr id="8" name="Grafik 7" descr="Nål">
            <a:extLst>
              <a:ext uri="{FF2B5EF4-FFF2-40B4-BE49-F238E27FC236}">
                <a16:creationId xmlns:a16="http://schemas.microsoft.com/office/drawing/2014/main" id="{1267683F-7656-4D59-9DDC-E2B6F1086B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222" y="4246783"/>
            <a:ext cx="914400" cy="914400"/>
          </a:xfrm>
          <a:prstGeom prst="rect">
            <a:avLst/>
          </a:prstGeom>
        </p:spPr>
      </p:pic>
      <p:pic>
        <p:nvPicPr>
          <p:cNvPr id="11" name="Grafik 10" descr="Iv">
            <a:extLst>
              <a:ext uri="{FF2B5EF4-FFF2-40B4-BE49-F238E27FC236}">
                <a16:creationId xmlns:a16="http://schemas.microsoft.com/office/drawing/2014/main" id="{9BB54963-C88C-4ABA-8C97-545D79102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222" y="2030536"/>
            <a:ext cx="914400" cy="914400"/>
          </a:xfrm>
          <a:prstGeom prst="rect">
            <a:avLst/>
          </a:prstGeom>
        </p:spPr>
      </p:pic>
    </p:spTree>
    <p:extLst>
      <p:ext uri="{BB962C8B-B14F-4D97-AF65-F5344CB8AC3E}">
        <p14:creationId xmlns:p14="http://schemas.microsoft.com/office/powerpoint/2010/main" val="216072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Control intervention: Saline (0.9%)</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8" name="Picture 4" descr="NaCl 0.9% B. Braun">
            <a:extLst>
              <a:ext uri="{FF2B5EF4-FFF2-40B4-BE49-F238E27FC236}">
                <a16:creationId xmlns:a16="http://schemas.microsoft.com/office/drawing/2014/main" id="{229A35B3-D09D-4004-B0AA-6A9030CB6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727" y="2050914"/>
            <a:ext cx="3248513" cy="3248513"/>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B2F33B65-C15A-49CA-961A-EEA18F153B1E}"/>
              </a:ext>
            </a:extLst>
          </p:cNvPr>
          <p:cNvSpPr txBox="1"/>
          <p:nvPr/>
        </p:nvSpPr>
        <p:spPr>
          <a:xfrm>
            <a:off x="1559170" y="2050914"/>
            <a:ext cx="6899030" cy="4062651"/>
          </a:xfrm>
          <a:prstGeom prst="rect">
            <a:avLst/>
          </a:prstGeom>
          <a:noFill/>
        </p:spPr>
        <p:txBody>
          <a:bodyPr wrap="square" rtlCol="0">
            <a:spAutoFit/>
          </a:bodyPr>
          <a:lstStyle/>
          <a:p>
            <a:r>
              <a:rPr lang="da-DK" sz="2000" dirty="0"/>
              <a:t>104 ml NaCl (0.9%)</a:t>
            </a:r>
          </a:p>
          <a:p>
            <a:r>
              <a:rPr lang="da-DK" sz="2000" dirty="0"/>
              <a:t>Continuous infusion over 24 </a:t>
            </a:r>
            <a:r>
              <a:rPr lang="da-DK" sz="2000" dirty="0" err="1"/>
              <a:t>hours</a:t>
            </a:r>
            <a:r>
              <a:rPr lang="da-DK" sz="2000" dirty="0"/>
              <a:t> (rate 4.3 ml/hr)</a:t>
            </a:r>
          </a:p>
          <a:p>
            <a:endParaRPr lang="da-DK" sz="2000" dirty="0"/>
          </a:p>
          <a:p>
            <a:endParaRPr lang="da-DK" sz="2000" dirty="0"/>
          </a:p>
          <a:p>
            <a:r>
              <a:rPr lang="da-DK" sz="2000" b="1" dirty="0">
                <a:solidFill>
                  <a:srgbClr val="FF0000"/>
                </a:solidFill>
              </a:rPr>
              <a:t>OR</a:t>
            </a:r>
          </a:p>
          <a:p>
            <a:endParaRPr lang="da-DK" sz="2000" b="1" dirty="0">
              <a:solidFill>
                <a:srgbClr val="FF0000"/>
              </a:solidFill>
            </a:endParaRPr>
          </a:p>
          <a:p>
            <a:endParaRPr lang="da-DK" sz="2000" b="1" dirty="0">
              <a:solidFill>
                <a:srgbClr val="FF0000"/>
              </a:solidFill>
            </a:endParaRPr>
          </a:p>
          <a:p>
            <a:r>
              <a:rPr lang="da-DK" sz="2000" dirty="0"/>
              <a:t>10 ml NaCl (0.9%)</a:t>
            </a:r>
          </a:p>
          <a:p>
            <a:r>
              <a:rPr lang="da-DK" sz="2000" dirty="0"/>
              <a:t>Boli </a:t>
            </a:r>
            <a:r>
              <a:rPr lang="da-DK" sz="2000" dirty="0" err="1"/>
              <a:t>every</a:t>
            </a:r>
            <a:r>
              <a:rPr lang="da-DK" sz="2000" dirty="0"/>
              <a:t> 6 </a:t>
            </a:r>
            <a:r>
              <a:rPr lang="da-DK" sz="2000" dirty="0" err="1"/>
              <a:t>hours</a:t>
            </a:r>
            <a:r>
              <a:rPr lang="da-DK" sz="2000" dirty="0"/>
              <a:t>, total </a:t>
            </a:r>
            <a:r>
              <a:rPr lang="da-DK" sz="2000" dirty="0" err="1"/>
              <a:t>daily</a:t>
            </a:r>
            <a:r>
              <a:rPr lang="da-DK" sz="2000" dirty="0"/>
              <a:t> </a:t>
            </a:r>
            <a:r>
              <a:rPr lang="da-DK" sz="2000" dirty="0" err="1"/>
              <a:t>dose</a:t>
            </a:r>
            <a:r>
              <a:rPr lang="da-DK" sz="2000" dirty="0"/>
              <a:t> 40 ml</a:t>
            </a:r>
          </a:p>
          <a:p>
            <a:endParaRPr lang="da-DK" sz="2000" dirty="0"/>
          </a:p>
          <a:p>
            <a:endParaRPr lang="da-DK" sz="2000" dirty="0"/>
          </a:p>
          <a:p>
            <a:r>
              <a:rPr lang="da-DK" sz="2000" b="1" dirty="0">
                <a:solidFill>
                  <a:srgbClr val="FF0000"/>
                </a:solidFill>
              </a:rPr>
              <a:t>CONTINUOUS INFUSION IS PREFERRED!</a:t>
            </a:r>
          </a:p>
          <a:p>
            <a:endParaRPr lang="da-DK" b="1" dirty="0">
              <a:solidFill>
                <a:srgbClr val="FF0000"/>
              </a:solidFill>
            </a:endParaRPr>
          </a:p>
        </p:txBody>
      </p:sp>
      <p:pic>
        <p:nvPicPr>
          <p:cNvPr id="11" name="Grafik 10" descr="Nål">
            <a:extLst>
              <a:ext uri="{FF2B5EF4-FFF2-40B4-BE49-F238E27FC236}">
                <a16:creationId xmlns:a16="http://schemas.microsoft.com/office/drawing/2014/main" id="{840644A0-CDEA-484C-927E-169F19108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222" y="4246783"/>
            <a:ext cx="914400" cy="914400"/>
          </a:xfrm>
          <a:prstGeom prst="rect">
            <a:avLst/>
          </a:prstGeom>
        </p:spPr>
      </p:pic>
      <p:pic>
        <p:nvPicPr>
          <p:cNvPr id="12" name="Grafik 11" descr="Iv">
            <a:extLst>
              <a:ext uri="{FF2B5EF4-FFF2-40B4-BE49-F238E27FC236}">
                <a16:creationId xmlns:a16="http://schemas.microsoft.com/office/drawing/2014/main" id="{6B1188DF-95FA-4316-ABE1-AA5BE9C102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222" y="2030536"/>
            <a:ext cx="914400" cy="914400"/>
          </a:xfrm>
          <a:prstGeom prst="rect">
            <a:avLst/>
          </a:prstGeom>
        </p:spPr>
      </p:pic>
    </p:spTree>
    <p:extLst>
      <p:ext uri="{BB962C8B-B14F-4D97-AF65-F5344CB8AC3E}">
        <p14:creationId xmlns:p14="http://schemas.microsoft.com/office/powerpoint/2010/main" val="7753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dirty="0">
                <a:latin typeface="+mn-lt"/>
              </a:rPr>
              <a:t>Disposition</a:t>
            </a:r>
          </a:p>
        </p:txBody>
      </p:sp>
      <p:sp>
        <p:nvSpPr>
          <p:cNvPr id="3" name="Pladsholder til indhold 2">
            <a:extLst>
              <a:ext uri="{FF2B5EF4-FFF2-40B4-BE49-F238E27FC236}">
                <a16:creationId xmlns:a16="http://schemas.microsoft.com/office/drawing/2014/main" id="{4ADDE14A-3384-4827-A2B5-48FA33FB6AB8}"/>
              </a:ext>
            </a:extLst>
          </p:cNvPr>
          <p:cNvSpPr>
            <a:spLocks noGrp="1"/>
          </p:cNvSpPr>
          <p:nvPr>
            <p:ph idx="1"/>
          </p:nvPr>
        </p:nvSpPr>
        <p:spPr/>
        <p:txBody>
          <a:bodyPr>
            <a:normAutofit lnSpcReduction="10000"/>
          </a:bodyPr>
          <a:lstStyle/>
          <a:p>
            <a:pPr marL="457200" indent="-457200">
              <a:lnSpc>
                <a:spcPct val="150000"/>
              </a:lnSpc>
            </a:pPr>
            <a:r>
              <a:rPr lang="da-DK" dirty="0">
                <a:solidFill>
                  <a:srgbClr val="000000"/>
                </a:solidFill>
                <a:latin typeface="Calibri" panose="020F0502020204030204" pitchFamily="34" charset="0"/>
              </a:rPr>
              <a:t>Background</a:t>
            </a:r>
          </a:p>
          <a:p>
            <a:pPr marL="457200" indent="-457200">
              <a:lnSpc>
                <a:spcPct val="150000"/>
              </a:lnSpc>
            </a:pPr>
            <a:r>
              <a:rPr lang="da-DK" dirty="0">
                <a:solidFill>
                  <a:srgbClr val="000000"/>
                </a:solidFill>
                <a:latin typeface="Calibri" panose="020F0502020204030204" pitchFamily="34" charset="0"/>
              </a:rPr>
              <a:t>Design</a:t>
            </a:r>
          </a:p>
          <a:p>
            <a:pPr marL="457200" indent="-457200">
              <a:lnSpc>
                <a:spcPct val="150000"/>
              </a:lnSpc>
            </a:pPr>
            <a:r>
              <a:rPr lang="da-DK" dirty="0">
                <a:solidFill>
                  <a:srgbClr val="000000"/>
                </a:solidFill>
                <a:latin typeface="Calibri" panose="020F0502020204030204" pitchFamily="34" charset="0"/>
              </a:rPr>
              <a:t>Screening – </a:t>
            </a:r>
            <a:r>
              <a:rPr lang="da-DK" dirty="0" err="1">
                <a:solidFill>
                  <a:srgbClr val="000000"/>
                </a:solidFill>
                <a:latin typeface="Calibri" panose="020F0502020204030204" pitchFamily="34" charset="0"/>
              </a:rPr>
              <a:t>inclusion</a:t>
            </a:r>
            <a:r>
              <a:rPr lang="da-DK" dirty="0">
                <a:solidFill>
                  <a:srgbClr val="000000"/>
                </a:solidFill>
                <a:latin typeface="Calibri" panose="020F0502020204030204" pitchFamily="34" charset="0"/>
              </a:rPr>
              <a:t> and </a:t>
            </a:r>
            <a:r>
              <a:rPr lang="da-DK" dirty="0" err="1">
                <a:solidFill>
                  <a:srgbClr val="000000"/>
                </a:solidFill>
                <a:latin typeface="Calibri" panose="020F0502020204030204" pitchFamily="34" charset="0"/>
              </a:rPr>
              <a:t>exclusion</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criteria</a:t>
            </a:r>
            <a:endParaRPr lang="da-DK" dirty="0">
              <a:solidFill>
                <a:srgbClr val="000000"/>
              </a:solidFill>
              <a:latin typeface="Calibri" panose="020F0502020204030204" pitchFamily="34" charset="0"/>
            </a:endParaRPr>
          </a:p>
          <a:p>
            <a:pPr marL="457200" indent="-457200">
              <a:lnSpc>
                <a:spcPct val="150000"/>
              </a:lnSpc>
            </a:pPr>
            <a:r>
              <a:rPr lang="da-DK" dirty="0">
                <a:solidFill>
                  <a:srgbClr val="000000"/>
                </a:solidFill>
                <a:latin typeface="Calibri" panose="020F0502020204030204" pitchFamily="34" charset="0"/>
              </a:rPr>
              <a:t>Intervention and </a:t>
            </a:r>
            <a:r>
              <a:rPr lang="da-DK" dirty="0" err="1">
                <a:solidFill>
                  <a:srgbClr val="000000"/>
                </a:solidFill>
                <a:latin typeface="Calibri" panose="020F0502020204030204" pitchFamily="34" charset="0"/>
              </a:rPr>
              <a:t>control</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group</a:t>
            </a:r>
            <a:r>
              <a:rPr lang="da-DK" dirty="0">
                <a:solidFill>
                  <a:srgbClr val="000000"/>
                </a:solidFill>
                <a:latin typeface="Calibri" panose="020F0502020204030204" pitchFamily="34" charset="0"/>
              </a:rPr>
              <a:t> </a:t>
            </a:r>
          </a:p>
          <a:p>
            <a:pPr marL="457200" indent="-457200">
              <a:lnSpc>
                <a:spcPct val="150000"/>
              </a:lnSpc>
            </a:pPr>
            <a:r>
              <a:rPr lang="da-DK" dirty="0">
                <a:solidFill>
                  <a:srgbClr val="000000"/>
                </a:solidFill>
                <a:latin typeface="Calibri" panose="020F0502020204030204" pitchFamily="34" charset="0"/>
              </a:rPr>
              <a:t>Data </a:t>
            </a:r>
            <a:r>
              <a:rPr lang="da-DK" dirty="0" err="1">
                <a:solidFill>
                  <a:srgbClr val="000000"/>
                </a:solidFill>
                <a:latin typeface="Calibri" panose="020F0502020204030204" pitchFamily="34" charset="0"/>
              </a:rPr>
              <a:t>registration</a:t>
            </a:r>
            <a:endParaRPr lang="da-DK" dirty="0">
              <a:solidFill>
                <a:srgbClr val="000000"/>
              </a:solidFill>
              <a:latin typeface="Calibri" panose="020F0502020204030204" pitchFamily="34" charset="0"/>
            </a:endParaRPr>
          </a:p>
          <a:p>
            <a:pPr marL="457200" indent="-457200">
              <a:lnSpc>
                <a:spcPct val="150000"/>
              </a:lnSpc>
            </a:pPr>
            <a:r>
              <a:rPr lang="da-DK" dirty="0" err="1">
                <a:solidFill>
                  <a:srgbClr val="000000"/>
                </a:solidFill>
                <a:latin typeface="Calibri" panose="020F0502020204030204" pitchFamily="34" charset="0"/>
              </a:rPr>
              <a:t>Follow-up</a:t>
            </a:r>
            <a:endParaRPr lang="da-DK" dirty="0">
              <a:solidFill>
                <a:srgbClr val="000000"/>
              </a:solidFill>
              <a:latin typeface="Calibri" panose="020F0502020204030204" pitchFamily="34" charset="0"/>
            </a:endParaRPr>
          </a:p>
          <a:p>
            <a:endParaRPr lang="da-DK"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5" name="Lige forbindelse 4">
            <a:extLst>
              <a:ext uri="{FF2B5EF4-FFF2-40B4-BE49-F238E27FC236}">
                <a16:creationId xmlns:a16="http://schemas.microsoft.com/office/drawing/2014/main" id="{508DC5A9-A44B-4CB1-B884-257B567A9D5B}"/>
              </a:ext>
            </a:extLst>
          </p:cNvPr>
          <p:cNvCxnSpPr/>
          <p:nvPr/>
        </p:nvCxnSpPr>
        <p:spPr>
          <a:xfrm>
            <a:off x="527222" y="141763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21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Protocol </a:t>
            </a:r>
            <a:r>
              <a:rPr lang="da-DK" b="1" dirty="0" err="1"/>
              <a:t>adherence</a:t>
            </a:r>
            <a:endParaRPr lang="da-DK" b="1" dirty="0"/>
          </a:p>
        </p:txBody>
      </p: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73746"/>
            <a:ext cx="10515600" cy="4351338"/>
          </a:xfrm>
        </p:spPr>
        <p:txBody>
          <a:bodyPr>
            <a:normAutofit/>
          </a:bodyPr>
          <a:lstStyle/>
          <a:p>
            <a:pPr marL="0" indent="0">
              <a:buNone/>
            </a:pPr>
            <a:r>
              <a:rPr lang="en-US" sz="2600" dirty="0"/>
              <a:t>Daily registration at day 1-7</a:t>
            </a:r>
          </a:p>
          <a:p>
            <a:pPr marL="0" indent="0">
              <a:buNone/>
            </a:pPr>
            <a:endParaRPr lang="en-US" sz="2600" dirty="0"/>
          </a:p>
          <a:p>
            <a:pPr marL="0" indent="0">
              <a:buNone/>
            </a:pPr>
            <a:r>
              <a:rPr lang="en-US" sz="2600" dirty="0"/>
              <a:t>Protocol violations: </a:t>
            </a:r>
          </a:p>
          <a:p>
            <a:pPr marL="0" indent="0">
              <a:buNone/>
            </a:pPr>
            <a:r>
              <a:rPr lang="en-US" sz="2600" dirty="0"/>
              <a:t>	Continuous infusion</a:t>
            </a:r>
          </a:p>
          <a:p>
            <a:pPr marL="0" indent="0">
              <a:buNone/>
            </a:pPr>
            <a:r>
              <a:rPr lang="en-US" sz="2600" dirty="0"/>
              <a:t>	Less than </a:t>
            </a:r>
            <a:r>
              <a:rPr lang="en-US" sz="2600" b="1" dirty="0">
                <a:solidFill>
                  <a:srgbClr val="FF0000"/>
                </a:solidFill>
              </a:rPr>
              <a:t>75 ml </a:t>
            </a:r>
            <a:r>
              <a:rPr lang="en-US" sz="2600" dirty="0"/>
              <a:t>on one day</a:t>
            </a:r>
          </a:p>
          <a:p>
            <a:pPr marL="0" indent="0">
              <a:buNone/>
            </a:pPr>
            <a:endParaRPr lang="en-US" sz="2600" dirty="0"/>
          </a:p>
          <a:p>
            <a:pPr marL="0" indent="0">
              <a:buNone/>
            </a:pPr>
            <a:r>
              <a:rPr lang="en-US" sz="2600" dirty="0"/>
              <a:t>	Bolus injections</a:t>
            </a:r>
          </a:p>
          <a:p>
            <a:pPr marL="0" indent="0">
              <a:buNone/>
            </a:pPr>
            <a:r>
              <a:rPr lang="en-US" sz="2600" dirty="0"/>
              <a:t>	Less than </a:t>
            </a:r>
            <a:r>
              <a:rPr lang="en-US" sz="2600" b="1" dirty="0">
                <a:solidFill>
                  <a:srgbClr val="FF0000"/>
                </a:solidFill>
              </a:rPr>
              <a:t>30 ml </a:t>
            </a:r>
            <a:r>
              <a:rPr lang="en-US" sz="2600" dirty="0"/>
              <a:t>on one day</a:t>
            </a:r>
          </a:p>
        </p:txBody>
      </p:sp>
      <p:pic>
        <p:nvPicPr>
          <p:cNvPr id="8" name="Grafik 7" descr="Iv">
            <a:extLst>
              <a:ext uri="{FF2B5EF4-FFF2-40B4-BE49-F238E27FC236}">
                <a16:creationId xmlns:a16="http://schemas.microsoft.com/office/drawing/2014/main" id="{972967E1-9A0F-482E-8124-6F3DCDE895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333697"/>
            <a:ext cx="914400" cy="914400"/>
          </a:xfrm>
          <a:prstGeom prst="rect">
            <a:avLst/>
          </a:prstGeom>
        </p:spPr>
      </p:pic>
      <p:pic>
        <p:nvPicPr>
          <p:cNvPr id="9" name="Grafik 8" descr="Nål">
            <a:extLst>
              <a:ext uri="{FF2B5EF4-FFF2-40B4-BE49-F238E27FC236}">
                <a16:creationId xmlns:a16="http://schemas.microsoft.com/office/drawing/2014/main" id="{1AE4246F-65B6-4D83-A52D-A561C968A8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4793648"/>
            <a:ext cx="914400" cy="914400"/>
          </a:xfrm>
          <a:prstGeom prst="rect">
            <a:avLst/>
          </a:prstGeom>
        </p:spPr>
      </p:pic>
      <p:cxnSp>
        <p:nvCxnSpPr>
          <p:cNvPr id="10" name="Lige forbindelse 9">
            <a:extLst>
              <a:ext uri="{FF2B5EF4-FFF2-40B4-BE49-F238E27FC236}">
                <a16:creationId xmlns:a16="http://schemas.microsoft.com/office/drawing/2014/main" id="{7B47E7B0-A94D-4035-A448-352795745EDE}"/>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86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Co-interventions</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lstStyle/>
          <a:p>
            <a:r>
              <a:rPr lang="da-DK" dirty="0"/>
              <a:t>At the </a:t>
            </a:r>
            <a:r>
              <a:rPr lang="da-DK" dirty="0" err="1"/>
              <a:t>discretion</a:t>
            </a:r>
            <a:r>
              <a:rPr lang="da-DK" dirty="0"/>
              <a:t> of the </a:t>
            </a:r>
            <a:r>
              <a:rPr lang="da-DK" dirty="0" err="1"/>
              <a:t>treating</a:t>
            </a:r>
            <a:r>
              <a:rPr lang="da-DK" dirty="0"/>
              <a:t> </a:t>
            </a:r>
            <a:r>
              <a:rPr lang="da-DK" dirty="0" err="1"/>
              <a:t>clinician</a:t>
            </a:r>
            <a:endParaRPr lang="da-DK" dirty="0"/>
          </a:p>
          <a:p>
            <a:endParaRPr lang="da-DK" dirty="0"/>
          </a:p>
          <a:p>
            <a:r>
              <a:rPr lang="da-DK" dirty="0" err="1"/>
              <a:t>We</a:t>
            </a:r>
            <a:r>
              <a:rPr lang="da-DK" dirty="0"/>
              <a:t> </a:t>
            </a:r>
            <a:r>
              <a:rPr lang="da-DK" dirty="0" err="1"/>
              <a:t>will</a:t>
            </a:r>
            <a:r>
              <a:rPr lang="da-DK" dirty="0"/>
              <a:t> </a:t>
            </a:r>
            <a:r>
              <a:rPr lang="da-DK" dirty="0" err="1"/>
              <a:t>recommend</a:t>
            </a:r>
            <a:r>
              <a:rPr lang="da-DK" dirty="0"/>
              <a:t> </a:t>
            </a:r>
            <a:r>
              <a:rPr lang="da-DK" b="1" dirty="0" err="1">
                <a:solidFill>
                  <a:srgbClr val="FF0000"/>
                </a:solidFill>
              </a:rPr>
              <a:t>against</a:t>
            </a:r>
            <a:r>
              <a:rPr lang="da-DK" dirty="0"/>
              <a:t> the use of open-label </a:t>
            </a:r>
            <a:r>
              <a:rPr lang="da-DK" dirty="0" err="1"/>
              <a:t>corticosteroids</a:t>
            </a:r>
            <a:r>
              <a:rPr lang="da-DK" dirty="0"/>
              <a:t> and </a:t>
            </a:r>
            <a:r>
              <a:rPr lang="da-DK" dirty="0" err="1"/>
              <a:t>other</a:t>
            </a:r>
            <a:r>
              <a:rPr lang="da-DK" dirty="0"/>
              <a:t> </a:t>
            </a:r>
            <a:r>
              <a:rPr lang="da-DK" dirty="0" err="1"/>
              <a:t>anti-inflammatory</a:t>
            </a:r>
            <a:r>
              <a:rPr lang="da-DK" dirty="0"/>
              <a:t> agents (</a:t>
            </a:r>
            <a:r>
              <a:rPr lang="da-DK" dirty="0" err="1"/>
              <a:t>e.g</a:t>
            </a:r>
            <a:r>
              <a:rPr lang="da-DK" dirty="0"/>
              <a:t>. IL-6 inhibitors)</a:t>
            </a:r>
          </a:p>
          <a:p>
            <a:endParaRPr lang="da-DK" dirty="0"/>
          </a:p>
          <a:p>
            <a:r>
              <a:rPr lang="da-DK" dirty="0" err="1"/>
              <a:t>We</a:t>
            </a:r>
            <a:r>
              <a:rPr lang="da-DK" dirty="0"/>
              <a:t> </a:t>
            </a:r>
            <a:r>
              <a:rPr lang="da-DK" dirty="0" err="1"/>
              <a:t>will</a:t>
            </a:r>
            <a:r>
              <a:rPr lang="da-DK" dirty="0"/>
              <a:t> </a:t>
            </a:r>
            <a:r>
              <a:rPr lang="da-DK" dirty="0" err="1"/>
              <a:t>encourage</a:t>
            </a:r>
            <a:r>
              <a:rPr lang="da-DK" dirty="0"/>
              <a:t> </a:t>
            </a:r>
            <a:r>
              <a:rPr lang="da-DK" b="1" dirty="0" err="1">
                <a:solidFill>
                  <a:srgbClr val="FF0000"/>
                </a:solidFill>
              </a:rPr>
              <a:t>co-enrolment</a:t>
            </a:r>
            <a:r>
              <a:rPr lang="da-DK" dirty="0"/>
              <a:t> in </a:t>
            </a:r>
            <a:r>
              <a:rPr lang="da-DK" dirty="0" err="1"/>
              <a:t>other</a:t>
            </a:r>
            <a:r>
              <a:rPr lang="da-DK" dirty="0"/>
              <a:t> </a:t>
            </a:r>
            <a:r>
              <a:rPr lang="da-DK" dirty="0" err="1"/>
              <a:t>clinical</a:t>
            </a:r>
            <a:r>
              <a:rPr lang="da-DK" dirty="0"/>
              <a:t> </a:t>
            </a:r>
            <a:r>
              <a:rPr lang="da-DK" dirty="0" err="1"/>
              <a:t>trials</a:t>
            </a:r>
            <a:endParaRPr lang="da-DK" dirty="0"/>
          </a:p>
        </p:txBody>
      </p:sp>
    </p:spTree>
    <p:extLst>
      <p:ext uri="{BB962C8B-B14F-4D97-AF65-F5344CB8AC3E}">
        <p14:creationId xmlns:p14="http://schemas.microsoft.com/office/powerpoint/2010/main" val="4113874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a:xfrm>
            <a:off x="838200" y="365125"/>
            <a:ext cx="10515600" cy="1325563"/>
          </a:xfrm>
        </p:spPr>
        <p:txBody>
          <a:bodyPr/>
          <a:lstStyle/>
          <a:p>
            <a:r>
              <a:rPr lang="da-DK" b="1" dirty="0"/>
              <a:t>Outcomes</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Pladsholder til indhold 3">
            <a:extLst>
              <a:ext uri="{FF2B5EF4-FFF2-40B4-BE49-F238E27FC236}">
                <a16:creationId xmlns:a16="http://schemas.microsoft.com/office/drawing/2014/main" id="{51590B35-9A1D-4DFE-96EC-50F9410CE346}"/>
              </a:ext>
            </a:extLst>
          </p:cNvPr>
          <p:cNvSpPr>
            <a:spLocks noGrp="1"/>
          </p:cNvSpPr>
          <p:nvPr>
            <p:ph idx="1"/>
          </p:nvPr>
        </p:nvSpPr>
        <p:spPr>
          <a:xfrm>
            <a:off x="838200" y="1690688"/>
            <a:ext cx="4476664" cy="4891698"/>
          </a:xfrm>
        </p:spPr>
        <p:txBody>
          <a:bodyPr>
            <a:noAutofit/>
          </a:bodyPr>
          <a:lstStyle/>
          <a:p>
            <a:pPr marL="0" indent="0">
              <a:buNone/>
            </a:pPr>
            <a:r>
              <a:rPr lang="en-US" sz="1800" b="1" dirty="0"/>
              <a:t>Primary outcome</a:t>
            </a:r>
            <a:br>
              <a:rPr lang="en-US" sz="1800" b="1" dirty="0"/>
            </a:br>
            <a:br>
              <a:rPr lang="en-US" sz="1800" b="1" dirty="0"/>
            </a:br>
            <a:r>
              <a:rPr lang="en-US" sz="1800" dirty="0"/>
              <a:t>Days alive without life support (mechanical ventilation, circulatory support, renal replacement therapy) at day 28</a:t>
            </a:r>
          </a:p>
        </p:txBody>
      </p:sp>
      <p:sp>
        <p:nvSpPr>
          <p:cNvPr id="49" name="Rektangel 48">
            <a:extLst>
              <a:ext uri="{FF2B5EF4-FFF2-40B4-BE49-F238E27FC236}">
                <a16:creationId xmlns:a16="http://schemas.microsoft.com/office/drawing/2014/main" id="{5AAEFB59-597E-4D9E-9BFF-DE12BE5834B8}"/>
              </a:ext>
            </a:extLst>
          </p:cNvPr>
          <p:cNvSpPr/>
          <p:nvPr/>
        </p:nvSpPr>
        <p:spPr>
          <a:xfrm>
            <a:off x="6096000" y="1613735"/>
            <a:ext cx="4752574" cy="4801314"/>
          </a:xfrm>
          <a:prstGeom prst="rect">
            <a:avLst/>
          </a:prstGeom>
        </p:spPr>
        <p:txBody>
          <a:bodyPr wrap="square">
            <a:spAutoFit/>
          </a:bodyPr>
          <a:lstStyle/>
          <a:p>
            <a:r>
              <a:rPr lang="en-US" b="1" dirty="0"/>
              <a:t>Secondary outcomes</a:t>
            </a:r>
            <a:br>
              <a:rPr lang="en-US" b="1" dirty="0"/>
            </a:br>
            <a:br>
              <a:rPr lang="en-US" b="1" dirty="0"/>
            </a:br>
            <a:r>
              <a:rPr lang="en-US" dirty="0"/>
              <a:t>All-cause mortality at day 28, 90 and 1 year</a:t>
            </a:r>
          </a:p>
          <a:p>
            <a:endParaRPr lang="en-US" dirty="0"/>
          </a:p>
          <a:p>
            <a:r>
              <a:rPr lang="en-US" dirty="0"/>
              <a:t>Days alive without life support at day 90 </a:t>
            </a:r>
          </a:p>
          <a:p>
            <a:endParaRPr lang="en-US" dirty="0"/>
          </a:p>
          <a:p>
            <a:r>
              <a:rPr lang="en-US" dirty="0"/>
              <a:t>Serious adverse reactions (SARs) at day 14</a:t>
            </a:r>
          </a:p>
          <a:p>
            <a:r>
              <a:rPr lang="en-US" dirty="0"/>
              <a:t>	New episodes of septic shock</a:t>
            </a:r>
          </a:p>
          <a:p>
            <a:r>
              <a:rPr lang="en-US" dirty="0"/>
              <a:t>	Invasive fungal infection</a:t>
            </a:r>
          </a:p>
          <a:p>
            <a:r>
              <a:rPr lang="en-US" dirty="0"/>
              <a:t>	Clinically important GI bleeding</a:t>
            </a:r>
          </a:p>
          <a:p>
            <a:r>
              <a:rPr lang="en-US" dirty="0"/>
              <a:t>	Anaphylactic reaction</a:t>
            </a:r>
          </a:p>
          <a:p>
            <a:endParaRPr lang="en-US" dirty="0"/>
          </a:p>
          <a:p>
            <a:r>
              <a:rPr lang="en-US" dirty="0"/>
              <a:t>Days alive and out of hospital at day 90 </a:t>
            </a:r>
          </a:p>
          <a:p>
            <a:endParaRPr lang="en-US" dirty="0"/>
          </a:p>
          <a:p>
            <a:r>
              <a:rPr lang="en-US" dirty="0" err="1"/>
              <a:t>HRQoL</a:t>
            </a:r>
            <a:r>
              <a:rPr lang="en-US" dirty="0"/>
              <a:t> at 1 year</a:t>
            </a:r>
          </a:p>
          <a:p>
            <a:r>
              <a:rPr lang="en-US" dirty="0"/>
              <a:t>	EQ-5D-5L</a:t>
            </a:r>
          </a:p>
          <a:p>
            <a:r>
              <a:rPr lang="en-US" dirty="0"/>
              <a:t>	EQ-VAS </a:t>
            </a:r>
          </a:p>
        </p:txBody>
      </p:sp>
    </p:spTree>
    <p:extLst>
      <p:ext uri="{BB962C8B-B14F-4D97-AF65-F5344CB8AC3E}">
        <p14:creationId xmlns:p14="http://schemas.microsoft.com/office/powerpoint/2010/main" val="98666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latin typeface="Calibri" charset="0"/>
              </a:rPr>
              <a:t>Trial </a:t>
            </a:r>
            <a:r>
              <a:rPr lang="da-DK" b="1" dirty="0" err="1">
                <a:latin typeface="Calibri" charset="0"/>
              </a:rPr>
              <a:t>personnel</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3" name="Tekstfelt 2">
            <a:extLst>
              <a:ext uri="{FF2B5EF4-FFF2-40B4-BE49-F238E27FC236}">
                <a16:creationId xmlns:a16="http://schemas.microsoft.com/office/drawing/2014/main" id="{46DD4DA0-46EA-41BB-8940-1B630A781F49}"/>
              </a:ext>
            </a:extLst>
          </p:cNvPr>
          <p:cNvSpPr txBox="1"/>
          <p:nvPr/>
        </p:nvSpPr>
        <p:spPr>
          <a:xfrm>
            <a:off x="1332553" y="4416669"/>
            <a:ext cx="4305611" cy="1477328"/>
          </a:xfrm>
          <a:prstGeom prst="rect">
            <a:avLst/>
          </a:prstGeom>
          <a:noFill/>
        </p:spPr>
        <p:txBody>
          <a:bodyPr wrap="square" rtlCol="0">
            <a:spAutoFit/>
          </a:bodyPr>
          <a:lstStyle/>
          <a:p>
            <a:r>
              <a:rPr lang="da-DK" b="1" dirty="0" err="1"/>
              <a:t>Clinicians</a:t>
            </a:r>
            <a:r>
              <a:rPr lang="da-DK" b="1" dirty="0"/>
              <a:t> </a:t>
            </a:r>
            <a:r>
              <a:rPr lang="da-DK" b="1" dirty="0">
                <a:solidFill>
                  <a:srgbClr val="FF0000"/>
                </a:solidFill>
              </a:rPr>
              <a:t>(</a:t>
            </a:r>
            <a:r>
              <a:rPr lang="da-DK" b="1" dirty="0" err="1">
                <a:solidFill>
                  <a:srgbClr val="FF0000"/>
                </a:solidFill>
              </a:rPr>
              <a:t>blinded</a:t>
            </a:r>
            <a:r>
              <a:rPr lang="da-DK" b="1" dirty="0">
                <a:solidFill>
                  <a:srgbClr val="FF0000"/>
                </a:solidFill>
              </a:rPr>
              <a:t>)</a:t>
            </a:r>
          </a:p>
          <a:p>
            <a:r>
              <a:rPr lang="da-DK" dirty="0"/>
              <a:t>Care for patients</a:t>
            </a:r>
          </a:p>
          <a:p>
            <a:r>
              <a:rPr lang="da-DK" dirty="0"/>
              <a:t>Screening (</a:t>
            </a:r>
            <a:r>
              <a:rPr lang="da-DK" dirty="0" err="1"/>
              <a:t>inclusion</a:t>
            </a:r>
            <a:r>
              <a:rPr lang="da-DK" dirty="0"/>
              <a:t> and </a:t>
            </a:r>
            <a:r>
              <a:rPr lang="da-DK" dirty="0" err="1"/>
              <a:t>exclusion</a:t>
            </a:r>
            <a:r>
              <a:rPr lang="da-DK" dirty="0"/>
              <a:t> </a:t>
            </a:r>
            <a:r>
              <a:rPr lang="da-DK" dirty="0" err="1"/>
              <a:t>criteria</a:t>
            </a:r>
            <a:r>
              <a:rPr lang="da-DK" dirty="0"/>
              <a:t>) Give interventions</a:t>
            </a:r>
          </a:p>
          <a:p>
            <a:r>
              <a:rPr lang="da-DK" dirty="0"/>
              <a:t>SAR/SUSAR</a:t>
            </a:r>
          </a:p>
        </p:txBody>
      </p:sp>
      <p:sp>
        <p:nvSpPr>
          <p:cNvPr id="12" name="Tekstfelt 11">
            <a:extLst>
              <a:ext uri="{FF2B5EF4-FFF2-40B4-BE49-F238E27FC236}">
                <a16:creationId xmlns:a16="http://schemas.microsoft.com/office/drawing/2014/main" id="{F8DBBDB8-EA41-48FA-8A5F-11253E764CD0}"/>
              </a:ext>
            </a:extLst>
          </p:cNvPr>
          <p:cNvSpPr txBox="1"/>
          <p:nvPr/>
        </p:nvSpPr>
        <p:spPr>
          <a:xfrm>
            <a:off x="6553837" y="4416669"/>
            <a:ext cx="4305611" cy="2031325"/>
          </a:xfrm>
          <a:prstGeom prst="rect">
            <a:avLst/>
          </a:prstGeom>
          <a:noFill/>
        </p:spPr>
        <p:txBody>
          <a:bodyPr wrap="square" rtlCol="0">
            <a:spAutoFit/>
          </a:bodyPr>
          <a:lstStyle/>
          <a:p>
            <a:r>
              <a:rPr lang="da-DK" b="1" dirty="0" err="1"/>
              <a:t>Primary</a:t>
            </a:r>
            <a:r>
              <a:rPr lang="da-DK" b="1" dirty="0"/>
              <a:t> trial </a:t>
            </a:r>
            <a:r>
              <a:rPr lang="da-DK" b="1" dirty="0" err="1"/>
              <a:t>personnel</a:t>
            </a:r>
            <a:r>
              <a:rPr lang="da-DK" b="1" dirty="0"/>
              <a:t> </a:t>
            </a:r>
            <a:r>
              <a:rPr lang="da-DK" b="1" dirty="0">
                <a:solidFill>
                  <a:srgbClr val="FF0000"/>
                </a:solidFill>
              </a:rPr>
              <a:t>(</a:t>
            </a:r>
            <a:r>
              <a:rPr lang="da-DK" b="1" dirty="0" err="1">
                <a:solidFill>
                  <a:srgbClr val="FF0000"/>
                </a:solidFill>
              </a:rPr>
              <a:t>unblinded</a:t>
            </a:r>
            <a:r>
              <a:rPr lang="da-DK" b="1" dirty="0">
                <a:solidFill>
                  <a:srgbClr val="FF0000"/>
                </a:solidFill>
              </a:rPr>
              <a:t>)</a:t>
            </a:r>
          </a:p>
          <a:p>
            <a:r>
              <a:rPr lang="da-DK" dirty="0" err="1"/>
              <a:t>Informed</a:t>
            </a:r>
            <a:r>
              <a:rPr lang="da-DK" dirty="0"/>
              <a:t> </a:t>
            </a:r>
            <a:r>
              <a:rPr lang="da-DK" dirty="0" err="1"/>
              <a:t>consent</a:t>
            </a:r>
            <a:endParaRPr lang="da-DK" dirty="0"/>
          </a:p>
          <a:p>
            <a:r>
              <a:rPr lang="da-DK" dirty="0"/>
              <a:t>Enrol (</a:t>
            </a:r>
            <a:r>
              <a:rPr lang="da-DK" dirty="0" err="1"/>
              <a:t>medical</a:t>
            </a:r>
            <a:r>
              <a:rPr lang="da-DK" dirty="0"/>
              <a:t> students </a:t>
            </a:r>
            <a:r>
              <a:rPr lang="da-DK" dirty="0" err="1"/>
              <a:t>only</a:t>
            </a:r>
            <a:r>
              <a:rPr lang="da-DK" dirty="0"/>
              <a:t>)</a:t>
            </a:r>
          </a:p>
          <a:p>
            <a:r>
              <a:rPr lang="da-DK" dirty="0"/>
              <a:t>Trial </a:t>
            </a:r>
            <a:r>
              <a:rPr lang="da-DK" dirty="0" err="1"/>
              <a:t>medications</a:t>
            </a:r>
            <a:endParaRPr lang="da-DK" dirty="0"/>
          </a:p>
          <a:p>
            <a:endParaRPr lang="da-DK" dirty="0"/>
          </a:p>
          <a:p>
            <a:r>
              <a:rPr lang="da-DK" b="1" dirty="0" err="1"/>
              <a:t>Primary</a:t>
            </a:r>
            <a:r>
              <a:rPr lang="da-DK" b="1" dirty="0"/>
              <a:t> trial </a:t>
            </a:r>
            <a:r>
              <a:rPr lang="da-DK" b="1" dirty="0" err="1"/>
              <a:t>personnel</a:t>
            </a:r>
            <a:r>
              <a:rPr lang="da-DK" b="1" dirty="0"/>
              <a:t> </a:t>
            </a:r>
            <a:r>
              <a:rPr lang="da-DK" b="1" dirty="0">
                <a:solidFill>
                  <a:srgbClr val="FF0000"/>
                </a:solidFill>
              </a:rPr>
              <a:t>(</a:t>
            </a:r>
            <a:r>
              <a:rPr lang="da-DK" b="1" dirty="0" err="1">
                <a:solidFill>
                  <a:srgbClr val="FF0000"/>
                </a:solidFill>
              </a:rPr>
              <a:t>blinded</a:t>
            </a:r>
            <a:r>
              <a:rPr lang="da-DK" b="1" dirty="0">
                <a:solidFill>
                  <a:srgbClr val="FF0000"/>
                </a:solidFill>
              </a:rPr>
              <a:t>)</a:t>
            </a:r>
          </a:p>
          <a:p>
            <a:r>
              <a:rPr lang="da-DK" dirty="0"/>
              <a:t>Outcome data </a:t>
            </a:r>
            <a:r>
              <a:rPr lang="da-DK" dirty="0" err="1"/>
              <a:t>entry</a:t>
            </a:r>
            <a:endParaRPr lang="da-DK" dirty="0"/>
          </a:p>
        </p:txBody>
      </p:sp>
      <p:pic>
        <p:nvPicPr>
          <p:cNvPr id="10" name="Picture 4">
            <a:extLst>
              <a:ext uri="{FF2B5EF4-FFF2-40B4-BE49-F238E27FC236}">
                <a16:creationId xmlns:a16="http://schemas.microsoft.com/office/drawing/2014/main" id="{56F6E18C-326B-462D-AA60-CF41EEBD69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081"/>
          <a:stretch/>
        </p:blipFill>
        <p:spPr bwMode="auto">
          <a:xfrm>
            <a:off x="6553837" y="1811867"/>
            <a:ext cx="3590827" cy="24240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octor holding red stethoscope">
            <a:extLst>
              <a:ext uri="{FF2B5EF4-FFF2-40B4-BE49-F238E27FC236}">
                <a16:creationId xmlns:a16="http://schemas.microsoft.com/office/drawing/2014/main" id="{783224B3-13DC-4055-984A-78D23397AF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01" r="8301"/>
          <a:stretch/>
        </p:blipFill>
        <p:spPr bwMode="auto">
          <a:xfrm>
            <a:off x="1332553" y="1811867"/>
            <a:ext cx="3590828" cy="242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9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882DCED-194E-465E-A528-0FB297EC7B54}"/>
              </a:ext>
            </a:extLst>
          </p:cNvPr>
          <p:cNvGraphicFramePr/>
          <p:nvPr>
            <p:extLst>
              <p:ext uri="{D42A27DB-BD31-4B8C-83A1-F6EECF244321}">
                <p14:modId xmlns:p14="http://schemas.microsoft.com/office/powerpoint/2010/main" val="1869625469"/>
              </p:ext>
            </p:extLst>
          </p:nvPr>
        </p:nvGraphicFramePr>
        <p:xfrm>
          <a:off x="527222" y="-85726"/>
          <a:ext cx="11331803" cy="582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latin typeface="Calibri" charset="0"/>
              </a:rPr>
              <a:t>Participant timeline</a:t>
            </a:r>
            <a:endParaRPr lang="da-DK" b="1" dirty="0"/>
          </a:p>
        </p:txBody>
      </p: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11" name="Lige forbindelse 10">
            <a:extLst>
              <a:ext uri="{FF2B5EF4-FFF2-40B4-BE49-F238E27FC236}">
                <a16:creationId xmlns:a16="http://schemas.microsoft.com/office/drawing/2014/main" id="{945AE441-D1FB-4508-B1CC-4F33B3C219FD}"/>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kstfelt 17">
            <a:extLst>
              <a:ext uri="{FF2B5EF4-FFF2-40B4-BE49-F238E27FC236}">
                <a16:creationId xmlns:a16="http://schemas.microsoft.com/office/drawing/2014/main" id="{E5639F0F-2C00-4634-9D75-0B73885FA3D5}"/>
              </a:ext>
            </a:extLst>
          </p:cNvPr>
          <p:cNvSpPr txBox="1"/>
          <p:nvPr/>
        </p:nvSpPr>
        <p:spPr>
          <a:xfrm>
            <a:off x="527222" y="3336622"/>
            <a:ext cx="1634934" cy="617733"/>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Inclusion</a:t>
            </a:r>
            <a:r>
              <a:rPr lang="da-DK" sz="1200" dirty="0"/>
              <a:t> and </a:t>
            </a:r>
            <a:r>
              <a:rPr lang="da-DK" sz="1200" dirty="0" err="1"/>
              <a:t>exclusion</a:t>
            </a:r>
            <a:r>
              <a:rPr lang="da-DK" sz="1200" dirty="0"/>
              <a:t> </a:t>
            </a:r>
            <a:r>
              <a:rPr lang="da-DK" sz="1200" dirty="0" err="1"/>
              <a:t>criteria</a:t>
            </a:r>
            <a:endParaRPr lang="da-DK" sz="1200" dirty="0"/>
          </a:p>
        </p:txBody>
      </p:sp>
      <p:sp>
        <p:nvSpPr>
          <p:cNvPr id="25" name="Tekstfelt 24">
            <a:extLst>
              <a:ext uri="{FF2B5EF4-FFF2-40B4-BE49-F238E27FC236}">
                <a16:creationId xmlns:a16="http://schemas.microsoft.com/office/drawing/2014/main" id="{B64A2B4B-6FE5-4366-B23C-51CA2E3F81B5}"/>
              </a:ext>
            </a:extLst>
          </p:cNvPr>
          <p:cNvSpPr txBox="1"/>
          <p:nvPr/>
        </p:nvSpPr>
        <p:spPr>
          <a:xfrm>
            <a:off x="3684147" y="3336622"/>
            <a:ext cx="1634933" cy="200272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Administration of trial </a:t>
            </a:r>
            <a:r>
              <a:rPr lang="da-DK" sz="1200" dirty="0" err="1"/>
              <a:t>medication</a:t>
            </a:r>
            <a:endParaRPr lang="da-DK" sz="1200" dirty="0"/>
          </a:p>
          <a:p>
            <a:pPr marL="171450" indent="-171450">
              <a:lnSpc>
                <a:spcPct val="150000"/>
              </a:lnSpc>
              <a:buFont typeface="Arial" panose="020B0604020202020204" pitchFamily="34" charset="0"/>
              <a:buChar char="•"/>
            </a:pPr>
            <a:r>
              <a:rPr lang="da-DK" sz="1200" dirty="0" err="1"/>
              <a:t>Daily</a:t>
            </a:r>
            <a:r>
              <a:rPr lang="da-DK" sz="1200" dirty="0"/>
              <a:t> </a:t>
            </a:r>
            <a:r>
              <a:rPr lang="da-DK" sz="1200" dirty="0" err="1"/>
              <a:t>registration</a:t>
            </a:r>
            <a:r>
              <a:rPr lang="da-DK" sz="1200" dirty="0"/>
              <a:t> of </a:t>
            </a:r>
            <a:r>
              <a:rPr lang="da-DK" sz="1200" dirty="0" err="1"/>
              <a:t>protocol</a:t>
            </a:r>
            <a:r>
              <a:rPr lang="da-DK" sz="1200" dirty="0"/>
              <a:t> </a:t>
            </a:r>
            <a:r>
              <a:rPr lang="da-DK" sz="1200" dirty="0" err="1"/>
              <a:t>violations</a:t>
            </a:r>
            <a:r>
              <a:rPr lang="da-DK" sz="1200" dirty="0"/>
              <a:t>, use of </a:t>
            </a:r>
            <a:r>
              <a:rPr lang="da-DK" sz="1200" dirty="0" err="1"/>
              <a:t>life</a:t>
            </a:r>
            <a:r>
              <a:rPr lang="da-DK" sz="1200" dirty="0"/>
              <a:t> support and </a:t>
            </a:r>
            <a:r>
              <a:rPr lang="da-DK" sz="1200" dirty="0" err="1"/>
              <a:t>SARs</a:t>
            </a:r>
            <a:endParaRPr lang="da-DK" sz="1200" dirty="0"/>
          </a:p>
          <a:p>
            <a:pPr>
              <a:lnSpc>
                <a:spcPct val="150000"/>
              </a:lnSpc>
            </a:pPr>
            <a:endParaRPr lang="da-DK" sz="1200" dirty="0"/>
          </a:p>
        </p:txBody>
      </p:sp>
      <p:sp>
        <p:nvSpPr>
          <p:cNvPr id="26" name="Tekstfelt 25">
            <a:extLst>
              <a:ext uri="{FF2B5EF4-FFF2-40B4-BE49-F238E27FC236}">
                <a16:creationId xmlns:a16="http://schemas.microsoft.com/office/drawing/2014/main" id="{0A1DFAC1-287B-4836-A886-3195FFDFF2C3}"/>
              </a:ext>
            </a:extLst>
          </p:cNvPr>
          <p:cNvSpPr txBox="1"/>
          <p:nvPr/>
        </p:nvSpPr>
        <p:spPr>
          <a:xfrm>
            <a:off x="5262609" y="3336622"/>
            <a:ext cx="1705302" cy="147732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Daily</a:t>
            </a:r>
            <a:r>
              <a:rPr lang="da-DK" sz="1200" dirty="0"/>
              <a:t> </a:t>
            </a:r>
            <a:r>
              <a:rPr lang="da-DK" sz="1200" dirty="0" err="1"/>
              <a:t>registration</a:t>
            </a:r>
            <a:r>
              <a:rPr lang="da-DK" sz="1200" dirty="0"/>
              <a:t> of use of </a:t>
            </a:r>
            <a:r>
              <a:rPr lang="da-DK" sz="1200" dirty="0" err="1"/>
              <a:t>life</a:t>
            </a:r>
            <a:r>
              <a:rPr lang="da-DK" sz="1200" dirty="0"/>
              <a:t> support and </a:t>
            </a:r>
            <a:r>
              <a:rPr lang="da-DK" sz="1200" dirty="0" err="1"/>
              <a:t>SARs</a:t>
            </a:r>
            <a:endParaRPr lang="da-DK" sz="1200" dirty="0"/>
          </a:p>
          <a:p>
            <a:endParaRPr lang="da-DK" sz="1200" dirty="0"/>
          </a:p>
          <a:p>
            <a:endParaRPr lang="da-DK" sz="1200" dirty="0"/>
          </a:p>
          <a:p>
            <a:endParaRPr lang="da-DK" sz="1200" dirty="0"/>
          </a:p>
        </p:txBody>
      </p:sp>
      <p:sp>
        <p:nvSpPr>
          <p:cNvPr id="27" name="Tekstfelt 26">
            <a:extLst>
              <a:ext uri="{FF2B5EF4-FFF2-40B4-BE49-F238E27FC236}">
                <a16:creationId xmlns:a16="http://schemas.microsoft.com/office/drawing/2014/main" id="{ABC9E4CE-F52D-41BC-ADCB-220F19AE8369}"/>
              </a:ext>
            </a:extLst>
          </p:cNvPr>
          <p:cNvSpPr txBox="1"/>
          <p:nvPr/>
        </p:nvSpPr>
        <p:spPr>
          <a:xfrm>
            <a:off x="6096000" y="5349502"/>
            <a:ext cx="1630710" cy="276999"/>
          </a:xfrm>
          <a:prstGeom prst="rect">
            <a:avLst/>
          </a:prstGeom>
          <a:noFill/>
          <a:ln>
            <a:solidFill>
              <a:schemeClr val="bg1"/>
            </a:solidFill>
          </a:ln>
        </p:spPr>
        <p:txBody>
          <a:bodyPr wrap="square" rtlCol="0">
            <a:spAutoFit/>
          </a:bodyPr>
          <a:lstStyle/>
          <a:p>
            <a:endParaRPr lang="da-DK" sz="1200" dirty="0"/>
          </a:p>
        </p:txBody>
      </p:sp>
      <p:sp>
        <p:nvSpPr>
          <p:cNvPr id="29" name="Tekstfelt 28">
            <a:extLst>
              <a:ext uri="{FF2B5EF4-FFF2-40B4-BE49-F238E27FC236}">
                <a16:creationId xmlns:a16="http://schemas.microsoft.com/office/drawing/2014/main" id="{F73EA162-A638-499B-904D-8D27CBBD6C1C}"/>
              </a:ext>
            </a:extLst>
          </p:cNvPr>
          <p:cNvSpPr txBox="1"/>
          <p:nvPr/>
        </p:nvSpPr>
        <p:spPr>
          <a:xfrm>
            <a:off x="10371667" y="3906676"/>
            <a:ext cx="1762488" cy="830997"/>
          </a:xfrm>
          <a:prstGeom prst="rect">
            <a:avLst/>
          </a:prstGeom>
          <a:noFill/>
          <a:ln>
            <a:noFill/>
          </a:ln>
        </p:spPr>
        <p:txBody>
          <a:bodyPr wrap="square" rtlCol="0">
            <a:spAutoFit/>
          </a:bodyPr>
          <a:lstStyle/>
          <a:p>
            <a:endParaRPr lang="da-DK" sz="1200" dirty="0"/>
          </a:p>
          <a:p>
            <a:endParaRPr lang="da-DK" sz="1200" dirty="0"/>
          </a:p>
          <a:p>
            <a:endParaRPr lang="da-DK" sz="1200" dirty="0"/>
          </a:p>
          <a:p>
            <a:endParaRPr lang="da-DK" sz="1200" dirty="0"/>
          </a:p>
        </p:txBody>
      </p:sp>
      <p:sp>
        <p:nvSpPr>
          <p:cNvPr id="13" name="Tekstfelt 12">
            <a:extLst>
              <a:ext uri="{FF2B5EF4-FFF2-40B4-BE49-F238E27FC236}">
                <a16:creationId xmlns:a16="http://schemas.microsoft.com/office/drawing/2014/main" id="{5828BE5C-CE50-4DF8-9F8F-331484FAC4EB}"/>
              </a:ext>
            </a:extLst>
          </p:cNvPr>
          <p:cNvSpPr txBox="1"/>
          <p:nvPr/>
        </p:nvSpPr>
        <p:spPr>
          <a:xfrm>
            <a:off x="2105684" y="3336622"/>
            <a:ext cx="1634934" cy="1661993"/>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Informed</a:t>
            </a:r>
            <a:r>
              <a:rPr lang="da-DK" sz="1200" dirty="0"/>
              <a:t> </a:t>
            </a:r>
            <a:r>
              <a:rPr lang="da-DK" sz="1200" dirty="0" err="1"/>
              <a:t>consent</a:t>
            </a:r>
            <a:endParaRPr lang="da-DK" sz="1200" dirty="0"/>
          </a:p>
          <a:p>
            <a:pPr marL="171450" indent="-171450">
              <a:lnSpc>
                <a:spcPct val="150000"/>
              </a:lnSpc>
              <a:buFont typeface="Arial" panose="020B0604020202020204" pitchFamily="34" charset="0"/>
              <a:buChar char="•"/>
            </a:pPr>
            <a:r>
              <a:rPr lang="da-DK" sz="1200" dirty="0"/>
              <a:t>Screening in </a:t>
            </a:r>
            <a:r>
              <a:rPr lang="da-DK" sz="1200" dirty="0" err="1"/>
              <a:t>eCRF</a:t>
            </a:r>
            <a:endParaRPr lang="da-DK" sz="1200" dirty="0"/>
          </a:p>
          <a:p>
            <a:pPr marL="171450" indent="-171450">
              <a:lnSpc>
                <a:spcPct val="150000"/>
              </a:lnSpc>
              <a:buFont typeface="Arial" panose="020B0604020202020204" pitchFamily="34" charset="0"/>
              <a:buChar char="•"/>
            </a:pPr>
            <a:r>
              <a:rPr lang="da-DK" sz="1200" dirty="0"/>
              <a:t>Randomisation</a:t>
            </a:r>
          </a:p>
          <a:p>
            <a:pPr marL="171450" indent="-171450">
              <a:lnSpc>
                <a:spcPct val="150000"/>
              </a:lnSpc>
              <a:buFont typeface="Arial" panose="020B0604020202020204" pitchFamily="34" charset="0"/>
              <a:buChar char="•"/>
            </a:pPr>
            <a:r>
              <a:rPr lang="da-DK" sz="1200" dirty="0" err="1"/>
              <a:t>Preparation</a:t>
            </a:r>
            <a:r>
              <a:rPr lang="da-DK" sz="1200" dirty="0"/>
              <a:t> of trial </a:t>
            </a:r>
            <a:r>
              <a:rPr lang="da-DK" sz="1200" dirty="0" err="1"/>
              <a:t>medications</a:t>
            </a:r>
            <a:endParaRPr lang="da-DK" sz="1200" dirty="0"/>
          </a:p>
          <a:p>
            <a:pPr marL="171450" indent="-171450">
              <a:buFont typeface="Arial" panose="020B0604020202020204" pitchFamily="34" charset="0"/>
              <a:buChar char="•"/>
            </a:pPr>
            <a:endParaRPr lang="da-DK" sz="1200" dirty="0"/>
          </a:p>
        </p:txBody>
      </p:sp>
      <p:sp>
        <p:nvSpPr>
          <p:cNvPr id="14" name="Tekstfelt 13">
            <a:extLst>
              <a:ext uri="{FF2B5EF4-FFF2-40B4-BE49-F238E27FC236}">
                <a16:creationId xmlns:a16="http://schemas.microsoft.com/office/drawing/2014/main" id="{42042067-4416-4756-A302-6F59ADC9DCFD}"/>
              </a:ext>
            </a:extLst>
          </p:cNvPr>
          <p:cNvSpPr txBox="1"/>
          <p:nvPr/>
        </p:nvSpPr>
        <p:spPr>
          <a:xfrm>
            <a:off x="6828545" y="3336621"/>
            <a:ext cx="1705302" cy="2031325"/>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 </a:t>
            </a:r>
            <a:r>
              <a:rPr lang="da-DK" sz="1200" dirty="0" err="1"/>
              <a:t>day</a:t>
            </a:r>
            <a:r>
              <a:rPr lang="da-DK" sz="1200" dirty="0"/>
              <a:t> 1-28</a:t>
            </a:r>
          </a:p>
          <a:p>
            <a:pPr marL="171450" indent="-171450">
              <a:lnSpc>
                <a:spcPct val="150000"/>
              </a:lnSpc>
              <a:buFont typeface="Arial" panose="020B0604020202020204" pitchFamily="34" charset="0"/>
              <a:buChar char="•"/>
            </a:pPr>
            <a:r>
              <a:rPr lang="da-DK" sz="1200" dirty="0"/>
              <a:t>28-day </a:t>
            </a:r>
            <a:r>
              <a:rPr lang="da-DK" sz="1200" dirty="0" err="1"/>
              <a:t>mortality</a:t>
            </a:r>
            <a:endParaRPr lang="da-DK" sz="1200" dirty="0"/>
          </a:p>
          <a:p>
            <a:pPr marL="171450" indent="-171450">
              <a:lnSpc>
                <a:spcPct val="150000"/>
              </a:lnSpc>
              <a:buFont typeface="Arial" panose="020B0604020202020204" pitchFamily="34" charset="0"/>
              <a:buChar char="•"/>
            </a:pPr>
            <a:r>
              <a:rPr lang="da-DK" sz="1200" dirty="0"/>
              <a:t>Use of ECMO </a:t>
            </a:r>
            <a:br>
              <a:rPr lang="da-DK" sz="1200" dirty="0"/>
            </a:br>
            <a:r>
              <a:rPr lang="da-DK" sz="1200" dirty="0" err="1"/>
              <a:t>day</a:t>
            </a:r>
            <a:r>
              <a:rPr lang="da-DK" sz="1200" dirty="0"/>
              <a:t> 1-28</a:t>
            </a:r>
          </a:p>
          <a:p>
            <a:endParaRPr lang="da-DK" sz="1200" dirty="0"/>
          </a:p>
          <a:p>
            <a:endParaRPr lang="da-DK" sz="1200" dirty="0"/>
          </a:p>
          <a:p>
            <a:endParaRPr lang="da-DK" sz="1200" dirty="0"/>
          </a:p>
        </p:txBody>
      </p:sp>
      <p:sp>
        <p:nvSpPr>
          <p:cNvPr id="15" name="Tekstfelt 14">
            <a:extLst>
              <a:ext uri="{FF2B5EF4-FFF2-40B4-BE49-F238E27FC236}">
                <a16:creationId xmlns:a16="http://schemas.microsoft.com/office/drawing/2014/main" id="{628451C3-4B99-4E99-954E-49C36930A06D}"/>
              </a:ext>
            </a:extLst>
          </p:cNvPr>
          <p:cNvSpPr txBox="1"/>
          <p:nvPr/>
        </p:nvSpPr>
        <p:spPr>
          <a:xfrm>
            <a:off x="8447706" y="3318177"/>
            <a:ext cx="1705302" cy="2031325"/>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 </a:t>
            </a:r>
            <a:r>
              <a:rPr lang="da-DK" sz="1200" dirty="0" err="1"/>
              <a:t>day</a:t>
            </a:r>
            <a:r>
              <a:rPr lang="da-DK" sz="1200" dirty="0"/>
              <a:t> 1-90</a:t>
            </a:r>
          </a:p>
          <a:p>
            <a:pPr marL="171450" indent="-171450">
              <a:lnSpc>
                <a:spcPct val="150000"/>
              </a:lnSpc>
              <a:buFont typeface="Arial" panose="020B0604020202020204" pitchFamily="34" charset="0"/>
              <a:buChar char="•"/>
            </a:pPr>
            <a:r>
              <a:rPr lang="da-DK" sz="1200" dirty="0"/>
              <a:t>90-day </a:t>
            </a:r>
            <a:r>
              <a:rPr lang="da-DK" sz="1200" dirty="0" err="1"/>
              <a:t>mortality</a:t>
            </a:r>
            <a:endParaRPr lang="da-DK" sz="1200" dirty="0"/>
          </a:p>
          <a:p>
            <a:pPr marL="171450" indent="-171450">
              <a:lnSpc>
                <a:spcPct val="150000"/>
              </a:lnSpc>
              <a:buFont typeface="Arial" panose="020B0604020202020204" pitchFamily="34" charset="0"/>
              <a:buChar char="•"/>
            </a:pPr>
            <a:r>
              <a:rPr lang="da-DK" sz="1200" dirty="0"/>
              <a:t>Days </a:t>
            </a:r>
            <a:r>
              <a:rPr lang="da-DK" sz="1200" dirty="0" err="1"/>
              <a:t>alive</a:t>
            </a:r>
            <a:r>
              <a:rPr lang="da-DK" sz="1200" dirty="0"/>
              <a:t> </a:t>
            </a:r>
            <a:r>
              <a:rPr lang="da-DK" sz="1200" dirty="0" err="1"/>
              <a:t>outside</a:t>
            </a:r>
            <a:r>
              <a:rPr lang="da-DK" sz="1200" dirty="0"/>
              <a:t> of hospital at 90 </a:t>
            </a:r>
            <a:r>
              <a:rPr lang="da-DK" sz="1200" dirty="0" err="1"/>
              <a:t>days</a:t>
            </a:r>
            <a:endParaRPr lang="da-DK" sz="1200" dirty="0"/>
          </a:p>
          <a:p>
            <a:endParaRPr lang="da-DK" sz="1200" dirty="0"/>
          </a:p>
          <a:p>
            <a:endParaRPr lang="da-DK" sz="1200" dirty="0"/>
          </a:p>
          <a:p>
            <a:endParaRPr lang="da-DK" sz="1200" dirty="0"/>
          </a:p>
        </p:txBody>
      </p:sp>
      <p:sp>
        <p:nvSpPr>
          <p:cNvPr id="16" name="Tekstfelt 15">
            <a:extLst>
              <a:ext uri="{FF2B5EF4-FFF2-40B4-BE49-F238E27FC236}">
                <a16:creationId xmlns:a16="http://schemas.microsoft.com/office/drawing/2014/main" id="{21E1ACFA-619B-4A7A-873B-E93AFAD998C9}"/>
              </a:ext>
            </a:extLst>
          </p:cNvPr>
          <p:cNvSpPr txBox="1"/>
          <p:nvPr/>
        </p:nvSpPr>
        <p:spPr>
          <a:xfrm>
            <a:off x="10117672" y="3335171"/>
            <a:ext cx="1705302" cy="1200329"/>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1-year </a:t>
            </a:r>
            <a:r>
              <a:rPr lang="da-DK" sz="1200" dirty="0" err="1"/>
              <a:t>mortality</a:t>
            </a:r>
            <a:endParaRPr lang="da-DK" sz="1200" dirty="0"/>
          </a:p>
          <a:p>
            <a:pPr marL="171450" indent="-171450">
              <a:lnSpc>
                <a:spcPct val="150000"/>
              </a:lnSpc>
              <a:buFont typeface="Arial" panose="020B0604020202020204" pitchFamily="34" charset="0"/>
              <a:buChar char="•"/>
            </a:pPr>
            <a:r>
              <a:rPr lang="da-DK" sz="1200" dirty="0" err="1"/>
              <a:t>HRQoL</a:t>
            </a:r>
            <a:r>
              <a:rPr lang="da-DK" sz="1200" dirty="0"/>
              <a:t> at 1 </a:t>
            </a:r>
            <a:r>
              <a:rPr lang="da-DK" sz="1200" dirty="0" err="1"/>
              <a:t>year</a:t>
            </a:r>
            <a:endParaRPr lang="da-DK" sz="1200" dirty="0"/>
          </a:p>
          <a:p>
            <a:endParaRPr lang="da-DK" sz="1200" dirty="0"/>
          </a:p>
          <a:p>
            <a:endParaRPr lang="da-DK" sz="1200" dirty="0"/>
          </a:p>
          <a:p>
            <a:endParaRPr lang="da-DK" sz="1200" dirty="0"/>
          </a:p>
        </p:txBody>
      </p:sp>
    </p:spTree>
    <p:extLst>
      <p:ext uri="{BB962C8B-B14F-4D97-AF65-F5344CB8AC3E}">
        <p14:creationId xmlns:p14="http://schemas.microsoft.com/office/powerpoint/2010/main" val="41344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Intervention timeline</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fontScale="92500" lnSpcReduction="20000"/>
          </a:bodyPr>
          <a:lstStyle/>
          <a:p>
            <a:pPr marL="0" indent="0">
              <a:buNone/>
            </a:pPr>
            <a:r>
              <a:rPr lang="en-US" dirty="0"/>
              <a:t>7 days from randomisation </a:t>
            </a:r>
            <a:r>
              <a:rPr lang="en-US" b="1" dirty="0">
                <a:solidFill>
                  <a:srgbClr val="FF0000"/>
                </a:solidFill>
              </a:rPr>
              <a:t>OR</a:t>
            </a:r>
            <a:r>
              <a:rPr lang="en-US" dirty="0">
                <a:solidFill>
                  <a:srgbClr val="FF0000"/>
                </a:solidFill>
              </a:rPr>
              <a:t> </a:t>
            </a:r>
            <a:r>
              <a:rPr lang="en-US" dirty="0"/>
              <a:t>until hospital discharge</a:t>
            </a:r>
          </a:p>
          <a:p>
            <a:pPr marL="0" indent="0">
              <a:buNone/>
            </a:pPr>
            <a:endParaRPr lang="en-US" dirty="0"/>
          </a:p>
          <a:p>
            <a:pPr marL="0" indent="0">
              <a:buNone/>
            </a:pPr>
            <a:r>
              <a:rPr lang="en-US" b="1" dirty="0"/>
              <a:t>Transfer to other COVID STEROID trial site within 7 days</a:t>
            </a:r>
          </a:p>
          <a:p>
            <a:pPr marL="0" indent="0">
              <a:buNone/>
            </a:pPr>
            <a:r>
              <a:rPr lang="en-US" b="1" dirty="0">
                <a:solidFill>
                  <a:srgbClr val="FF0000"/>
                </a:solidFill>
              </a:rPr>
              <a:t>CONTINUE</a:t>
            </a:r>
            <a:r>
              <a:rPr lang="en-US" dirty="0"/>
              <a:t> allocation until 7 days from randomisation</a:t>
            </a:r>
          </a:p>
          <a:p>
            <a:pPr marL="0" indent="0">
              <a:buNone/>
            </a:pPr>
            <a:endParaRPr lang="en-US" dirty="0"/>
          </a:p>
          <a:p>
            <a:pPr marL="0" indent="0">
              <a:buNone/>
            </a:pPr>
            <a:r>
              <a:rPr lang="en-US" b="1" dirty="0"/>
              <a:t>Transfer to non-trial site within 7 days </a:t>
            </a:r>
          </a:p>
          <a:p>
            <a:pPr marL="0" indent="0">
              <a:buNone/>
            </a:pPr>
            <a:r>
              <a:rPr lang="en-US" b="1" dirty="0">
                <a:solidFill>
                  <a:srgbClr val="FF0000"/>
                </a:solidFill>
              </a:rPr>
              <a:t>STOP</a:t>
            </a:r>
            <a:r>
              <a:rPr lang="en-US" dirty="0"/>
              <a:t> allocation</a:t>
            </a:r>
          </a:p>
          <a:p>
            <a:pPr marL="0" indent="0">
              <a:buNone/>
            </a:pPr>
            <a:endParaRPr lang="en-US" dirty="0"/>
          </a:p>
          <a:p>
            <a:pPr marL="0" indent="0">
              <a:buNone/>
            </a:pPr>
            <a:r>
              <a:rPr lang="en-US" b="1" dirty="0"/>
              <a:t>Readmission to COVID STEROID trial site within 7 days</a:t>
            </a:r>
          </a:p>
          <a:p>
            <a:pPr marL="0" indent="0">
              <a:buNone/>
            </a:pPr>
            <a:r>
              <a:rPr lang="en-US" b="1" dirty="0">
                <a:solidFill>
                  <a:srgbClr val="FF0000"/>
                </a:solidFill>
              </a:rPr>
              <a:t>CONTINUE</a:t>
            </a:r>
            <a:r>
              <a:rPr lang="en-US" dirty="0"/>
              <a:t> allocation until 7 days from randomisation</a:t>
            </a:r>
          </a:p>
          <a:p>
            <a:pPr marL="0" indent="0">
              <a:buNone/>
            </a:pPr>
            <a:endParaRPr lang="da-DK" dirty="0"/>
          </a:p>
        </p:txBody>
      </p:sp>
    </p:spTree>
    <p:extLst>
      <p:ext uri="{BB962C8B-B14F-4D97-AF65-F5344CB8AC3E}">
        <p14:creationId xmlns:p14="http://schemas.microsoft.com/office/powerpoint/2010/main" val="386924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primary</a:t>
            </a:r>
            <a:r>
              <a:rPr lang="da-DK" b="1" dirty="0"/>
              <a:t> trial </a:t>
            </a:r>
            <a:r>
              <a:rPr lang="da-DK" b="1" dirty="0" err="1"/>
              <a:t>personnel</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9" name="Picture 4">
            <a:extLst>
              <a:ext uri="{FF2B5EF4-FFF2-40B4-BE49-F238E27FC236}">
                <a16:creationId xmlns:a16="http://schemas.microsoft.com/office/drawing/2014/main" id="{85C961F4-4CD8-46D0-852C-9254C5AD80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081"/>
          <a:stretch/>
        </p:blipFill>
        <p:spPr bwMode="auto">
          <a:xfrm>
            <a:off x="3653278" y="2337129"/>
            <a:ext cx="4885443" cy="329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8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83787"/>
            <a:ext cx="10515600" cy="1325563"/>
          </a:xfrm>
        </p:spPr>
        <p:txBody>
          <a:bodyPr/>
          <a:lstStyle/>
          <a:p>
            <a:r>
              <a:rPr lang="da-DK" b="1" dirty="0" err="1"/>
              <a:t>Role</a:t>
            </a:r>
            <a:r>
              <a:rPr lang="da-DK" b="1" dirty="0"/>
              <a:t> of </a:t>
            </a:r>
            <a:r>
              <a:rPr lang="da-DK" b="1" dirty="0" err="1"/>
              <a:t>primary</a:t>
            </a:r>
            <a:r>
              <a:rPr lang="da-DK" b="1" dirty="0"/>
              <a:t> </a:t>
            </a:r>
            <a:r>
              <a:rPr lang="da-DK" b="1" dirty="0" err="1"/>
              <a:t>trial</a:t>
            </a:r>
            <a:r>
              <a:rPr lang="da-DK" b="1" dirty="0"/>
              <a:t> </a:t>
            </a:r>
            <a:r>
              <a:rPr lang="da-DK" b="1" dirty="0" err="1"/>
              <a:t>personnel</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graphicFrame>
        <p:nvGraphicFramePr>
          <p:cNvPr id="9" name="Diagram 8">
            <a:extLst>
              <a:ext uri="{FF2B5EF4-FFF2-40B4-BE49-F238E27FC236}">
                <a16:creationId xmlns:a16="http://schemas.microsoft.com/office/drawing/2014/main" id="{E20577A5-A888-447F-B269-B2E12D9D23D2}"/>
              </a:ext>
            </a:extLst>
          </p:cNvPr>
          <p:cNvGraphicFramePr/>
          <p:nvPr>
            <p:extLst>
              <p:ext uri="{D42A27DB-BD31-4B8C-83A1-F6EECF244321}">
                <p14:modId xmlns:p14="http://schemas.microsoft.com/office/powerpoint/2010/main" val="2370343780"/>
              </p:ext>
            </p:extLst>
          </p:nvPr>
        </p:nvGraphicFramePr>
        <p:xfrm>
          <a:off x="662192" y="383787"/>
          <a:ext cx="1104365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uppe 9">
            <a:extLst>
              <a:ext uri="{FF2B5EF4-FFF2-40B4-BE49-F238E27FC236}">
                <a16:creationId xmlns:a16="http://schemas.microsoft.com/office/drawing/2014/main" id="{5950B67D-7CF3-45A6-A7C8-89452F8B4260}"/>
              </a:ext>
            </a:extLst>
          </p:cNvPr>
          <p:cNvGrpSpPr/>
          <p:nvPr/>
        </p:nvGrpSpPr>
        <p:grpSpPr>
          <a:xfrm>
            <a:off x="662192" y="3671218"/>
            <a:ext cx="10691607" cy="1076281"/>
            <a:chOff x="594862" y="3366418"/>
            <a:chExt cx="10691607" cy="1076281"/>
          </a:xfrm>
        </p:grpSpPr>
        <p:pic>
          <p:nvPicPr>
            <p:cNvPr id="20" name="Billede 19">
              <a:extLst>
                <a:ext uri="{FF2B5EF4-FFF2-40B4-BE49-F238E27FC236}">
                  <a16:creationId xmlns:a16="http://schemas.microsoft.com/office/drawing/2014/main" id="{151E28E0-EFEB-4447-92A5-E81EEC9CA8D3}"/>
                </a:ext>
              </a:extLst>
            </p:cNvPr>
            <p:cNvPicPr>
              <a:picLocks noChangeAspect="1"/>
            </p:cNvPicPr>
            <p:nvPr/>
          </p:nvPicPr>
          <p:blipFill>
            <a:blip r:embed="rId9"/>
            <a:stretch>
              <a:fillRect/>
            </a:stretch>
          </p:blipFill>
          <p:spPr>
            <a:xfrm>
              <a:off x="594862" y="3383518"/>
              <a:ext cx="1359278" cy="1025091"/>
            </a:xfrm>
            <a:prstGeom prst="rect">
              <a:avLst/>
            </a:prstGeom>
            <a:ln w="3175">
              <a:solidFill>
                <a:schemeClr val="tx1"/>
              </a:solidFill>
            </a:ln>
          </p:spPr>
        </p:pic>
        <p:pic>
          <p:nvPicPr>
            <p:cNvPr id="21" name="Billede 20">
              <a:extLst>
                <a:ext uri="{FF2B5EF4-FFF2-40B4-BE49-F238E27FC236}">
                  <a16:creationId xmlns:a16="http://schemas.microsoft.com/office/drawing/2014/main" id="{A7B73A90-178C-45A3-B852-FF8239867582}"/>
                </a:ext>
              </a:extLst>
            </p:cNvPr>
            <p:cNvPicPr>
              <a:picLocks noChangeAspect="1"/>
            </p:cNvPicPr>
            <p:nvPr/>
          </p:nvPicPr>
          <p:blipFill rotWithShape="1">
            <a:blip r:embed="rId10"/>
            <a:srcRect l="3084" t="6252" r="2988" b="2236"/>
            <a:stretch/>
          </p:blipFill>
          <p:spPr>
            <a:xfrm>
              <a:off x="2058754" y="3366418"/>
              <a:ext cx="1417871" cy="1066348"/>
            </a:xfrm>
            <a:prstGeom prst="rect">
              <a:avLst/>
            </a:prstGeom>
          </p:spPr>
        </p:pic>
        <p:pic>
          <p:nvPicPr>
            <p:cNvPr id="22" name="Billede 21">
              <a:extLst>
                <a:ext uri="{FF2B5EF4-FFF2-40B4-BE49-F238E27FC236}">
                  <a16:creationId xmlns:a16="http://schemas.microsoft.com/office/drawing/2014/main" id="{94F0B0F8-AB91-4EA1-B03B-32210E07C453}"/>
                </a:ext>
              </a:extLst>
            </p:cNvPr>
            <p:cNvPicPr>
              <a:picLocks noChangeAspect="1"/>
            </p:cNvPicPr>
            <p:nvPr/>
          </p:nvPicPr>
          <p:blipFill>
            <a:blip r:embed="rId11"/>
            <a:stretch>
              <a:fillRect/>
            </a:stretch>
          </p:blipFill>
          <p:spPr>
            <a:xfrm>
              <a:off x="5258139" y="3386285"/>
              <a:ext cx="1357255" cy="1046481"/>
            </a:xfrm>
            <a:prstGeom prst="rect">
              <a:avLst/>
            </a:prstGeom>
            <a:ln w="3175">
              <a:solidFill>
                <a:schemeClr val="tx1"/>
              </a:solidFill>
            </a:ln>
          </p:spPr>
        </p:pic>
        <p:pic>
          <p:nvPicPr>
            <p:cNvPr id="24" name="Billede 23">
              <a:extLst>
                <a:ext uri="{FF2B5EF4-FFF2-40B4-BE49-F238E27FC236}">
                  <a16:creationId xmlns:a16="http://schemas.microsoft.com/office/drawing/2014/main" id="{2A4D5507-1E5E-4E25-815B-2037B5893A8F}"/>
                </a:ext>
              </a:extLst>
            </p:cNvPr>
            <p:cNvPicPr>
              <a:picLocks noChangeAspect="1"/>
            </p:cNvPicPr>
            <p:nvPr/>
          </p:nvPicPr>
          <p:blipFill>
            <a:blip r:embed="rId12"/>
            <a:stretch>
              <a:fillRect/>
            </a:stretch>
          </p:blipFill>
          <p:spPr>
            <a:xfrm>
              <a:off x="6823321" y="3386286"/>
              <a:ext cx="1357255" cy="1046481"/>
            </a:xfrm>
            <a:prstGeom prst="rect">
              <a:avLst/>
            </a:prstGeom>
            <a:ln w="3175">
              <a:solidFill>
                <a:schemeClr val="tx1"/>
              </a:solidFill>
            </a:ln>
          </p:spPr>
        </p:pic>
        <p:pic>
          <p:nvPicPr>
            <p:cNvPr id="29" name="Billede 28">
              <a:extLst>
                <a:ext uri="{FF2B5EF4-FFF2-40B4-BE49-F238E27FC236}">
                  <a16:creationId xmlns:a16="http://schemas.microsoft.com/office/drawing/2014/main" id="{1249BF09-F6F1-49E3-B577-47F4E14C4102}"/>
                </a:ext>
              </a:extLst>
            </p:cNvPr>
            <p:cNvPicPr>
              <a:picLocks noChangeAspect="1"/>
            </p:cNvPicPr>
            <p:nvPr/>
          </p:nvPicPr>
          <p:blipFill>
            <a:blip r:embed="rId13"/>
            <a:stretch>
              <a:fillRect/>
            </a:stretch>
          </p:blipFill>
          <p:spPr>
            <a:xfrm>
              <a:off x="9929214" y="3386286"/>
              <a:ext cx="1357255" cy="1046481"/>
            </a:xfrm>
            <a:prstGeom prst="rect">
              <a:avLst/>
            </a:prstGeom>
            <a:ln w="3175">
              <a:solidFill>
                <a:schemeClr val="tx1"/>
              </a:solidFill>
            </a:ln>
          </p:spPr>
        </p:pic>
        <p:pic>
          <p:nvPicPr>
            <p:cNvPr id="30" name="Billede 29">
              <a:extLst>
                <a:ext uri="{FF2B5EF4-FFF2-40B4-BE49-F238E27FC236}">
                  <a16:creationId xmlns:a16="http://schemas.microsoft.com/office/drawing/2014/main" id="{BC1A46F9-FCF8-4DB1-BE80-E3F175682151}"/>
                </a:ext>
              </a:extLst>
            </p:cNvPr>
            <p:cNvPicPr>
              <a:picLocks noChangeAspect="1"/>
            </p:cNvPicPr>
            <p:nvPr/>
          </p:nvPicPr>
          <p:blipFill>
            <a:blip r:embed="rId14"/>
            <a:stretch>
              <a:fillRect/>
            </a:stretch>
          </p:blipFill>
          <p:spPr>
            <a:xfrm>
              <a:off x="3656229" y="3386285"/>
              <a:ext cx="1387154" cy="1020425"/>
            </a:xfrm>
            <a:prstGeom prst="rect">
              <a:avLst/>
            </a:prstGeom>
            <a:ln w="3175">
              <a:solidFill>
                <a:schemeClr val="tx1"/>
              </a:solidFill>
            </a:ln>
          </p:spPr>
        </p:pic>
        <p:pic>
          <p:nvPicPr>
            <p:cNvPr id="23" name="Billede 22">
              <a:extLst>
                <a:ext uri="{FF2B5EF4-FFF2-40B4-BE49-F238E27FC236}">
                  <a16:creationId xmlns:a16="http://schemas.microsoft.com/office/drawing/2014/main" id="{DAC00A86-F6CF-47FF-929B-2751835C07B0}"/>
                </a:ext>
              </a:extLst>
            </p:cNvPr>
            <p:cNvPicPr>
              <a:picLocks noChangeAspect="1"/>
            </p:cNvPicPr>
            <p:nvPr/>
          </p:nvPicPr>
          <p:blipFill rotWithShape="1">
            <a:blip r:embed="rId10"/>
            <a:srcRect l="3084" t="6252" r="2988" b="2236"/>
            <a:stretch/>
          </p:blipFill>
          <p:spPr>
            <a:xfrm>
              <a:off x="8307904" y="3376351"/>
              <a:ext cx="1417871" cy="1066348"/>
            </a:xfrm>
            <a:prstGeom prst="rect">
              <a:avLst/>
            </a:prstGeom>
          </p:spPr>
        </p:pic>
      </p:grpSp>
      <p:sp>
        <p:nvSpPr>
          <p:cNvPr id="11" name="Rektangel 10">
            <a:extLst>
              <a:ext uri="{FF2B5EF4-FFF2-40B4-BE49-F238E27FC236}">
                <a16:creationId xmlns:a16="http://schemas.microsoft.com/office/drawing/2014/main" id="{1BCFEF97-2F4E-4A6F-AA30-241B573421FF}"/>
              </a:ext>
            </a:extLst>
          </p:cNvPr>
          <p:cNvSpPr/>
          <p:nvPr/>
        </p:nvSpPr>
        <p:spPr>
          <a:xfrm>
            <a:off x="645599" y="2355609"/>
            <a:ext cx="2065920" cy="369332"/>
          </a:xfrm>
          <a:prstGeom prst="rect">
            <a:avLst/>
          </a:prstGeom>
        </p:spPr>
        <p:txBody>
          <a:bodyPr wrap="square">
            <a:spAutoFit/>
          </a:bodyPr>
          <a:lstStyle/>
          <a:p>
            <a:r>
              <a:rPr lang="da-DK" b="1" dirty="0" err="1">
                <a:solidFill>
                  <a:srgbClr val="0DD1BE"/>
                </a:solidFill>
              </a:rPr>
              <a:t>Unblinded</a:t>
            </a:r>
            <a:endParaRPr lang="da-DK" b="1" dirty="0">
              <a:solidFill>
                <a:srgbClr val="0DD1BE"/>
              </a:solidFill>
            </a:endParaRPr>
          </a:p>
        </p:txBody>
      </p:sp>
      <p:sp>
        <p:nvSpPr>
          <p:cNvPr id="12" name="Rektangel 11">
            <a:extLst>
              <a:ext uri="{FF2B5EF4-FFF2-40B4-BE49-F238E27FC236}">
                <a16:creationId xmlns:a16="http://schemas.microsoft.com/office/drawing/2014/main" id="{D42FE256-40D6-4D68-8DCC-DC0812D245A9}"/>
              </a:ext>
            </a:extLst>
          </p:cNvPr>
          <p:cNvSpPr/>
          <p:nvPr/>
        </p:nvSpPr>
        <p:spPr>
          <a:xfrm>
            <a:off x="9996544" y="2105662"/>
            <a:ext cx="2065920" cy="646331"/>
          </a:xfrm>
          <a:prstGeom prst="rect">
            <a:avLst/>
          </a:prstGeom>
        </p:spPr>
        <p:txBody>
          <a:bodyPr wrap="square">
            <a:spAutoFit/>
          </a:bodyPr>
          <a:lstStyle/>
          <a:p>
            <a:endParaRPr lang="da-DK" b="1" dirty="0">
              <a:solidFill>
                <a:srgbClr val="0DD1BE"/>
              </a:solidFill>
            </a:endParaRPr>
          </a:p>
          <a:p>
            <a:r>
              <a:rPr lang="da-DK" b="1" dirty="0" err="1">
                <a:solidFill>
                  <a:srgbClr val="006666"/>
                </a:solidFill>
              </a:rPr>
              <a:t>Blinded</a:t>
            </a:r>
            <a:endParaRPr lang="da-DK" b="1" dirty="0">
              <a:solidFill>
                <a:srgbClr val="006666"/>
              </a:solidFill>
            </a:endParaRPr>
          </a:p>
        </p:txBody>
      </p:sp>
    </p:spTree>
    <p:extLst>
      <p:ext uri="{BB962C8B-B14F-4D97-AF65-F5344CB8AC3E}">
        <p14:creationId xmlns:p14="http://schemas.microsoft.com/office/powerpoint/2010/main" val="213740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75524" y="365125"/>
            <a:ext cx="10515600" cy="1325563"/>
          </a:xfrm>
        </p:spPr>
        <p:txBody>
          <a:bodyPr/>
          <a:lstStyle/>
          <a:p>
            <a:r>
              <a:rPr lang="da-DK" b="1" dirty="0"/>
              <a:t>	</a:t>
            </a:r>
            <a:r>
              <a:rPr lang="da-DK" b="1" dirty="0" err="1"/>
              <a:t>Daily</a:t>
            </a:r>
            <a:r>
              <a:rPr lang="da-DK" b="1" dirty="0"/>
              <a:t> </a:t>
            </a:r>
            <a:r>
              <a:rPr lang="da-DK" b="1" dirty="0" err="1"/>
              <a:t>clinical</a:t>
            </a:r>
            <a:r>
              <a:rPr lang="da-DK" b="1" dirty="0"/>
              <a:t> screening</a:t>
            </a:r>
          </a:p>
        </p:txBody>
      </p:sp>
      <p:sp>
        <p:nvSpPr>
          <p:cNvPr id="3" name="Pladsholder til indhold 2">
            <a:extLst>
              <a:ext uri="{FF2B5EF4-FFF2-40B4-BE49-F238E27FC236}">
                <a16:creationId xmlns:a16="http://schemas.microsoft.com/office/drawing/2014/main" id="{82A8C7E0-CA4B-4A1E-85C6-D498EC6DEDE1}"/>
              </a:ext>
            </a:extLst>
          </p:cNvPr>
          <p:cNvSpPr>
            <a:spLocks noGrp="1"/>
          </p:cNvSpPr>
          <p:nvPr>
            <p:ph idx="1"/>
          </p:nvPr>
        </p:nvSpPr>
        <p:spPr/>
        <p:txBody>
          <a:bodyPr>
            <a:normAutofit/>
          </a:bodyPr>
          <a:lstStyle/>
          <a:p>
            <a:pPr marL="0" indent="0">
              <a:buNone/>
            </a:pPr>
            <a:r>
              <a:rPr lang="da-DK" b="1" dirty="0" err="1"/>
              <a:t>Every</a:t>
            </a:r>
            <a:r>
              <a:rPr lang="da-DK" b="1" dirty="0"/>
              <a:t> morning</a:t>
            </a:r>
          </a:p>
          <a:p>
            <a:pPr marL="0" indent="0">
              <a:buNone/>
            </a:pPr>
            <a:r>
              <a:rPr lang="da-DK" dirty="0" err="1"/>
              <a:t>Clinicians</a:t>
            </a:r>
            <a:r>
              <a:rPr lang="da-DK" dirty="0"/>
              <a:t> point out new </a:t>
            </a:r>
            <a:r>
              <a:rPr lang="da-DK" dirty="0" err="1"/>
              <a:t>eligible</a:t>
            </a:r>
            <a:r>
              <a:rPr lang="da-DK" dirty="0"/>
              <a:t> patients </a:t>
            </a:r>
            <a:r>
              <a:rPr lang="da-DK" dirty="0" err="1"/>
              <a:t>who</a:t>
            </a:r>
            <a:r>
              <a:rPr lang="da-DK" dirty="0"/>
              <a:t> </a:t>
            </a:r>
            <a:r>
              <a:rPr lang="da-DK" dirty="0" err="1"/>
              <a:t>fullfill</a:t>
            </a:r>
            <a:r>
              <a:rPr lang="da-DK" dirty="0"/>
              <a:t> </a:t>
            </a:r>
            <a:r>
              <a:rPr lang="da-DK" b="1" dirty="0">
                <a:solidFill>
                  <a:srgbClr val="FF0000"/>
                </a:solidFill>
              </a:rPr>
              <a:t>all </a:t>
            </a:r>
            <a:r>
              <a:rPr lang="da-DK" dirty="0" err="1"/>
              <a:t>inclusion</a:t>
            </a:r>
            <a:r>
              <a:rPr lang="da-DK" dirty="0"/>
              <a:t> </a:t>
            </a:r>
            <a:r>
              <a:rPr lang="da-DK" dirty="0" err="1"/>
              <a:t>criteria</a:t>
            </a:r>
            <a:endParaRPr lang="da-DK" dirty="0"/>
          </a:p>
          <a:p>
            <a:pPr marL="0" indent="0">
              <a:buNone/>
            </a:pPr>
            <a:endParaRPr lang="da-DK" sz="2000" b="1" dirty="0">
              <a:solidFill>
                <a:srgbClr val="FF0000"/>
              </a:solidFill>
            </a:endParaRPr>
          </a:p>
          <a:p>
            <a:pPr marL="0" indent="0">
              <a:buNone/>
            </a:pPr>
            <a:r>
              <a:rPr lang="da-DK" dirty="0"/>
              <a:t>All patients </a:t>
            </a:r>
            <a:r>
              <a:rPr lang="da-DK" dirty="0" err="1"/>
              <a:t>fulfilling</a:t>
            </a:r>
            <a:r>
              <a:rPr lang="da-DK" dirty="0"/>
              <a:t> </a:t>
            </a:r>
            <a:r>
              <a:rPr lang="da-DK" b="1" dirty="0">
                <a:solidFill>
                  <a:srgbClr val="FF0000"/>
                </a:solidFill>
              </a:rPr>
              <a:t>all </a:t>
            </a:r>
            <a:r>
              <a:rPr lang="da-DK" dirty="0" err="1"/>
              <a:t>inclusion</a:t>
            </a:r>
            <a:r>
              <a:rPr lang="da-DK" dirty="0"/>
              <a:t> </a:t>
            </a:r>
            <a:r>
              <a:rPr lang="da-DK" dirty="0" err="1"/>
              <a:t>criteria</a:t>
            </a:r>
            <a:r>
              <a:rPr lang="da-DK" dirty="0"/>
              <a:t> must </a:t>
            </a:r>
            <a:r>
              <a:rPr lang="da-DK" dirty="0" err="1"/>
              <a:t>be</a:t>
            </a:r>
            <a:r>
              <a:rPr lang="da-DK" dirty="0"/>
              <a:t> </a:t>
            </a:r>
            <a:r>
              <a:rPr lang="da-DK" dirty="0" err="1"/>
              <a:t>screened</a:t>
            </a:r>
            <a:r>
              <a:rPr lang="da-DK" dirty="0"/>
              <a:t> in </a:t>
            </a:r>
            <a:r>
              <a:rPr lang="da-DK" dirty="0" err="1"/>
              <a:t>eCRF</a:t>
            </a:r>
            <a:endParaRPr lang="da-DK" dirty="0"/>
          </a:p>
          <a:p>
            <a:pPr marL="0" indent="0">
              <a:buNone/>
            </a:pPr>
            <a:endParaRPr lang="da-DK" dirty="0"/>
          </a:p>
          <a:p>
            <a:pPr marL="0" indent="0">
              <a:buNone/>
            </a:pPr>
            <a:r>
              <a:rPr lang="da-DK" dirty="0"/>
              <a:t>But </a:t>
            </a:r>
            <a:r>
              <a:rPr lang="da-DK" dirty="0" err="1"/>
              <a:t>first</a:t>
            </a:r>
            <a:r>
              <a:rPr lang="da-DK" dirty="0"/>
              <a:t>…</a:t>
            </a:r>
          </a:p>
          <a:p>
            <a:pPr marL="0" indent="0">
              <a:buNone/>
            </a:pPr>
            <a:endParaRPr lang="da-DK" dirty="0"/>
          </a:p>
          <a:p>
            <a:endParaRPr lang="da-DK" dirty="0"/>
          </a:p>
          <a:p>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9" name="Billede 8">
            <a:extLst>
              <a:ext uri="{FF2B5EF4-FFF2-40B4-BE49-F238E27FC236}">
                <a16:creationId xmlns:a16="http://schemas.microsoft.com/office/drawing/2014/main" id="{0DFE361D-8BA7-46E6-ACBC-CDE1873EFE5F}"/>
              </a:ext>
            </a:extLst>
          </p:cNvPr>
          <p:cNvPicPr>
            <a:picLocks noChangeAspect="1"/>
          </p:cNvPicPr>
          <p:nvPr/>
        </p:nvPicPr>
        <p:blipFill>
          <a:blip r:embed="rId4"/>
          <a:stretch>
            <a:fillRect/>
          </a:stretch>
        </p:blipFill>
        <p:spPr>
          <a:xfrm>
            <a:off x="544205" y="504682"/>
            <a:ext cx="1132781" cy="854279"/>
          </a:xfrm>
          <a:prstGeom prst="rect">
            <a:avLst/>
          </a:prstGeom>
          <a:ln w="3175">
            <a:solidFill>
              <a:schemeClr val="tx1"/>
            </a:solidFill>
          </a:ln>
        </p:spPr>
      </p:pic>
    </p:spTree>
    <p:extLst>
      <p:ext uri="{BB962C8B-B14F-4D97-AF65-F5344CB8AC3E}">
        <p14:creationId xmlns:p14="http://schemas.microsoft.com/office/powerpoint/2010/main" val="207665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a:t>	</a:t>
            </a:r>
            <a:r>
              <a:rPr lang="da-DK" b="1" dirty="0" err="1"/>
              <a:t>Informed</a:t>
            </a:r>
            <a:r>
              <a:rPr lang="da-DK" b="1" dirty="0"/>
              <a:t> </a:t>
            </a:r>
            <a:r>
              <a:rPr lang="da-DK" b="1" dirty="0" err="1"/>
              <a:t>consent</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5" name="Pladsholder til indhold 4">
            <a:extLst>
              <a:ext uri="{FF2B5EF4-FFF2-40B4-BE49-F238E27FC236}">
                <a16:creationId xmlns:a16="http://schemas.microsoft.com/office/drawing/2014/main" id="{50AB2B6B-BC5F-4137-A16F-1E680CA1F8B7}"/>
              </a:ext>
            </a:extLst>
          </p:cNvPr>
          <p:cNvSpPr>
            <a:spLocks noGrp="1"/>
          </p:cNvSpPr>
          <p:nvPr>
            <p:ph idx="1"/>
          </p:nvPr>
        </p:nvSpPr>
        <p:spPr/>
        <p:txBody>
          <a:bodyPr>
            <a:normAutofit fontScale="55000" lnSpcReduction="20000"/>
          </a:bodyPr>
          <a:lstStyle/>
          <a:p>
            <a:pPr marL="0" indent="0">
              <a:buNone/>
            </a:pPr>
            <a:r>
              <a:rPr lang="en-US" dirty="0"/>
              <a:t>It is legal to include </a:t>
            </a:r>
            <a:r>
              <a:rPr lang="en-US" b="1" dirty="0"/>
              <a:t>inhabited </a:t>
            </a:r>
            <a:r>
              <a:rPr lang="en-US" dirty="0"/>
              <a:t>participants in clinical trials if </a:t>
            </a:r>
            <a:r>
              <a:rPr lang="en-US" b="1" dirty="0"/>
              <a:t>surrogate consent </a:t>
            </a:r>
            <a:r>
              <a:rPr lang="en-US" dirty="0"/>
              <a:t>is obtained (</a:t>
            </a:r>
            <a:r>
              <a:rPr lang="en-US" dirty="0" err="1"/>
              <a:t>Komitéloven</a:t>
            </a:r>
            <a:r>
              <a:rPr lang="en-US" dirty="0"/>
              <a:t> §4)</a:t>
            </a:r>
          </a:p>
          <a:p>
            <a:pPr marL="0" indent="0">
              <a:buNone/>
            </a:pPr>
            <a:endParaRPr lang="da-DK" b="1" dirty="0"/>
          </a:p>
          <a:p>
            <a:pPr marL="0" indent="0">
              <a:lnSpc>
                <a:spcPct val="120000"/>
              </a:lnSpc>
              <a:buNone/>
            </a:pPr>
            <a:r>
              <a:rPr lang="da-DK" b="1" dirty="0"/>
              <a:t>The </a:t>
            </a:r>
            <a:r>
              <a:rPr lang="da-DK" b="1" dirty="0" err="1"/>
              <a:t>first</a:t>
            </a:r>
            <a:r>
              <a:rPr lang="da-DK" b="1" dirty="0"/>
              <a:t> trial guardian (doctor)</a:t>
            </a:r>
          </a:p>
          <a:p>
            <a:pPr>
              <a:lnSpc>
                <a:spcPct val="120000"/>
              </a:lnSpc>
            </a:pPr>
            <a:r>
              <a:rPr lang="en-US" sz="2400" dirty="0"/>
              <a:t>independent of the trial</a:t>
            </a:r>
          </a:p>
          <a:p>
            <a:pPr>
              <a:lnSpc>
                <a:spcPct val="120000"/>
              </a:lnSpc>
            </a:pPr>
            <a:r>
              <a:rPr lang="en-US" sz="2400" dirty="0"/>
              <a:t>knowledge of the clinical condition</a:t>
            </a:r>
          </a:p>
          <a:p>
            <a:pPr>
              <a:lnSpc>
                <a:spcPct val="120000"/>
              </a:lnSpc>
            </a:pPr>
            <a:r>
              <a:rPr lang="en-US" sz="2400" dirty="0"/>
              <a:t>familiar with the trial protocol</a:t>
            </a:r>
          </a:p>
          <a:p>
            <a:pPr marL="0" indent="0">
              <a:buNone/>
            </a:pPr>
            <a:endParaRPr lang="da-DK" dirty="0"/>
          </a:p>
          <a:p>
            <a:pPr marL="0" indent="0">
              <a:buNone/>
            </a:pPr>
            <a:r>
              <a:rPr lang="da-DK" b="1" dirty="0"/>
              <a:t>Procedure</a:t>
            </a:r>
          </a:p>
          <a:p>
            <a:pPr marL="0" indent="0">
              <a:buNone/>
            </a:pPr>
            <a:r>
              <a:rPr lang="da-DK" dirty="0"/>
              <a:t>1. </a:t>
            </a:r>
            <a:r>
              <a:rPr lang="da-DK" dirty="0" err="1"/>
              <a:t>Obtain</a:t>
            </a:r>
            <a:r>
              <a:rPr lang="da-DK" dirty="0"/>
              <a:t> </a:t>
            </a:r>
            <a:r>
              <a:rPr lang="da-DK" b="1" dirty="0" err="1"/>
              <a:t>informed</a:t>
            </a:r>
            <a:r>
              <a:rPr lang="da-DK" b="1" dirty="0"/>
              <a:t> </a:t>
            </a:r>
            <a:r>
              <a:rPr lang="da-DK" b="1" dirty="0" err="1"/>
              <a:t>consent</a:t>
            </a:r>
            <a:r>
              <a:rPr lang="da-DK" b="1" dirty="0"/>
              <a:t> </a:t>
            </a:r>
            <a:r>
              <a:rPr lang="da-DK" dirty="0"/>
              <a:t>from the </a:t>
            </a:r>
            <a:r>
              <a:rPr lang="da-DK" b="1" dirty="0" err="1"/>
              <a:t>first</a:t>
            </a:r>
            <a:r>
              <a:rPr lang="da-DK" b="1" dirty="0"/>
              <a:t> trial guardian </a:t>
            </a:r>
            <a:r>
              <a:rPr lang="da-DK" b="1" dirty="0" err="1">
                <a:solidFill>
                  <a:srgbClr val="FF0000"/>
                </a:solidFill>
              </a:rPr>
              <a:t>before</a:t>
            </a:r>
            <a:r>
              <a:rPr lang="da-DK" dirty="0"/>
              <a:t> randomisation (oral </a:t>
            </a:r>
            <a:r>
              <a:rPr lang="da-DK" dirty="0" err="1"/>
              <a:t>consent</a:t>
            </a:r>
            <a:r>
              <a:rPr lang="da-DK" dirty="0"/>
              <a:t> by </a:t>
            </a:r>
            <a:r>
              <a:rPr lang="da-DK" dirty="0" err="1"/>
              <a:t>telephone</a:t>
            </a:r>
            <a:r>
              <a:rPr lang="da-DK" dirty="0"/>
              <a:t> is </a:t>
            </a:r>
            <a:r>
              <a:rPr lang="da-DK" dirty="0" err="1"/>
              <a:t>permitted</a:t>
            </a:r>
            <a:r>
              <a:rPr lang="da-DK" b="1" dirty="0"/>
              <a:t>)</a:t>
            </a:r>
          </a:p>
          <a:p>
            <a:pPr marL="0" indent="0">
              <a:buNone/>
            </a:pPr>
            <a:endParaRPr lang="da-DK" dirty="0"/>
          </a:p>
          <a:p>
            <a:pPr marL="0" indent="0">
              <a:buNone/>
            </a:pPr>
            <a:r>
              <a:rPr lang="da-DK" dirty="0"/>
              <a:t>2. Note </a:t>
            </a:r>
            <a:r>
              <a:rPr lang="da-DK" b="1" dirty="0"/>
              <a:t>date, time and </a:t>
            </a:r>
            <a:r>
              <a:rPr lang="da-DK" b="1" dirty="0" err="1"/>
              <a:t>name</a:t>
            </a:r>
            <a:r>
              <a:rPr lang="da-DK" b="1" dirty="0"/>
              <a:t> of </a:t>
            </a:r>
            <a:r>
              <a:rPr lang="da-DK" b="1" dirty="0" err="1"/>
              <a:t>first</a:t>
            </a:r>
            <a:r>
              <a:rPr lang="da-DK" b="1" dirty="0"/>
              <a:t> trial guardian </a:t>
            </a:r>
            <a:r>
              <a:rPr lang="da-DK" dirty="0"/>
              <a:t>in </a:t>
            </a:r>
            <a:r>
              <a:rPr lang="da-DK" dirty="0" err="1"/>
              <a:t>electronic</a:t>
            </a:r>
            <a:r>
              <a:rPr lang="da-DK" dirty="0"/>
              <a:t> </a:t>
            </a:r>
            <a:r>
              <a:rPr lang="da-DK" dirty="0" err="1"/>
              <a:t>medical</a:t>
            </a:r>
            <a:r>
              <a:rPr lang="da-DK" dirty="0"/>
              <a:t> journal</a:t>
            </a:r>
          </a:p>
          <a:p>
            <a:pPr marL="0" indent="0">
              <a:buNone/>
            </a:pPr>
            <a:endParaRPr lang="da-DK" dirty="0"/>
          </a:p>
          <a:p>
            <a:pPr marL="0" indent="0">
              <a:buNone/>
            </a:pPr>
            <a:r>
              <a:rPr lang="da-DK" dirty="0"/>
              <a:t>3. </a:t>
            </a:r>
            <a:r>
              <a:rPr lang="da-DK" dirty="0" err="1"/>
              <a:t>Obtain</a:t>
            </a:r>
            <a:r>
              <a:rPr lang="da-DK" dirty="0"/>
              <a:t> </a:t>
            </a:r>
            <a:r>
              <a:rPr lang="da-DK" b="1" dirty="0" err="1"/>
              <a:t>written</a:t>
            </a:r>
            <a:r>
              <a:rPr lang="da-DK" b="1" dirty="0"/>
              <a:t> </a:t>
            </a:r>
            <a:r>
              <a:rPr lang="da-DK" b="1" dirty="0" err="1"/>
              <a:t>consent</a:t>
            </a:r>
            <a:r>
              <a:rPr lang="da-DK" b="1" dirty="0"/>
              <a:t> </a:t>
            </a:r>
            <a:r>
              <a:rPr lang="da-DK" dirty="0"/>
              <a:t>from the </a:t>
            </a:r>
            <a:r>
              <a:rPr lang="da-DK" dirty="0" err="1"/>
              <a:t>first</a:t>
            </a:r>
            <a:r>
              <a:rPr lang="da-DK" dirty="0"/>
              <a:t> trial guardian by post or e-mail as </a:t>
            </a:r>
            <a:r>
              <a:rPr lang="da-DK" dirty="0" err="1"/>
              <a:t>soon</a:t>
            </a:r>
            <a:r>
              <a:rPr lang="da-DK" dirty="0"/>
              <a:t> as </a:t>
            </a:r>
            <a:r>
              <a:rPr lang="da-DK" dirty="0" err="1"/>
              <a:t>possible</a:t>
            </a:r>
            <a:endParaRPr lang="da-DK" dirty="0"/>
          </a:p>
        </p:txBody>
      </p:sp>
      <p:pic>
        <p:nvPicPr>
          <p:cNvPr id="8" name="Billede 7">
            <a:extLst>
              <a:ext uri="{FF2B5EF4-FFF2-40B4-BE49-F238E27FC236}">
                <a16:creationId xmlns:a16="http://schemas.microsoft.com/office/drawing/2014/main" id="{E9430A15-D1B2-4200-9B56-69B6AE17FB64}"/>
              </a:ext>
            </a:extLst>
          </p:cNvPr>
          <p:cNvPicPr>
            <a:picLocks noChangeAspect="1"/>
          </p:cNvPicPr>
          <p:nvPr/>
        </p:nvPicPr>
        <p:blipFill>
          <a:blip r:embed="rId4"/>
          <a:stretch>
            <a:fillRect/>
          </a:stretch>
        </p:blipFill>
        <p:spPr>
          <a:xfrm>
            <a:off x="540122" y="625613"/>
            <a:ext cx="1010451" cy="757703"/>
          </a:xfrm>
          <a:prstGeom prst="rect">
            <a:avLst/>
          </a:prstGeom>
          <a:ln w="3175">
            <a:solidFill>
              <a:schemeClr val="tx1"/>
            </a:solidFill>
          </a:ln>
        </p:spPr>
      </p:pic>
    </p:spTree>
    <p:extLst>
      <p:ext uri="{BB962C8B-B14F-4D97-AF65-F5344CB8AC3E}">
        <p14:creationId xmlns:p14="http://schemas.microsoft.com/office/powerpoint/2010/main" val="321626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err="1"/>
              <a:t>Novel</a:t>
            </a:r>
            <a:r>
              <a:rPr lang="da-DK" b="1" dirty="0"/>
              <a:t> </a:t>
            </a:r>
            <a:r>
              <a:rPr lang="da-DK" b="1" dirty="0" err="1"/>
              <a:t>coronavirus</a:t>
            </a:r>
            <a:r>
              <a:rPr lang="da-DK" b="1" dirty="0"/>
              <a:t>: SARS-CoV-2</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lede 9">
            <a:extLst>
              <a:ext uri="{FF2B5EF4-FFF2-40B4-BE49-F238E27FC236}">
                <a16:creationId xmlns:a16="http://schemas.microsoft.com/office/drawing/2014/main" id="{51FA1C18-A1F6-4269-A8DF-EB8D88A53B5D}"/>
              </a:ext>
            </a:extLst>
          </p:cNvPr>
          <p:cNvPicPr>
            <a:picLocks noChangeAspect="1"/>
          </p:cNvPicPr>
          <p:nvPr/>
        </p:nvPicPr>
        <p:blipFill>
          <a:blip r:embed="rId4"/>
          <a:stretch>
            <a:fillRect/>
          </a:stretch>
        </p:blipFill>
        <p:spPr>
          <a:xfrm>
            <a:off x="527222" y="1896031"/>
            <a:ext cx="6097180" cy="2895202"/>
          </a:xfrm>
          <a:prstGeom prst="rect">
            <a:avLst/>
          </a:prstGeom>
          <a:ln>
            <a:solidFill>
              <a:schemeClr val="tx1"/>
            </a:solidFill>
          </a:ln>
        </p:spPr>
      </p:pic>
      <p:pic>
        <p:nvPicPr>
          <p:cNvPr id="12" name="Billede 11">
            <a:extLst>
              <a:ext uri="{FF2B5EF4-FFF2-40B4-BE49-F238E27FC236}">
                <a16:creationId xmlns:a16="http://schemas.microsoft.com/office/drawing/2014/main" id="{C8532374-A87B-440D-BEE1-6AABC1945DE1}"/>
              </a:ext>
            </a:extLst>
          </p:cNvPr>
          <p:cNvPicPr>
            <a:picLocks noChangeAspect="1"/>
          </p:cNvPicPr>
          <p:nvPr/>
        </p:nvPicPr>
        <p:blipFill>
          <a:blip r:embed="rId5"/>
          <a:stretch>
            <a:fillRect/>
          </a:stretch>
        </p:blipFill>
        <p:spPr>
          <a:xfrm>
            <a:off x="3784176" y="3681641"/>
            <a:ext cx="7243674" cy="2629869"/>
          </a:xfrm>
          <a:prstGeom prst="rect">
            <a:avLst/>
          </a:prstGeom>
          <a:ln>
            <a:solidFill>
              <a:schemeClr val="tx1"/>
            </a:solidFill>
          </a:ln>
        </p:spPr>
      </p:pic>
    </p:spTree>
    <p:extLst>
      <p:ext uri="{BB962C8B-B14F-4D97-AF65-F5344CB8AC3E}">
        <p14:creationId xmlns:p14="http://schemas.microsoft.com/office/powerpoint/2010/main" val="396683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	</a:t>
            </a:r>
            <a:r>
              <a:rPr lang="da-DK" b="1" dirty="0" err="1"/>
              <a:t>After</a:t>
            </a:r>
            <a:r>
              <a:rPr lang="da-DK" b="1" dirty="0"/>
              <a:t> </a:t>
            </a:r>
            <a:r>
              <a:rPr lang="da-DK" b="1" dirty="0" err="1"/>
              <a:t>consent</a:t>
            </a:r>
            <a:r>
              <a:rPr lang="da-DK" b="1" dirty="0"/>
              <a:t> – screen &amp; </a:t>
            </a:r>
            <a:r>
              <a:rPr lang="da-DK" b="1" dirty="0" err="1"/>
              <a:t>include</a:t>
            </a:r>
            <a:endParaRPr lang="da-DK" b="1" dirty="0"/>
          </a:p>
        </p:txBody>
      </p:sp>
      <p:sp>
        <p:nvSpPr>
          <p:cNvPr id="3" name="Pladsholder til indhold 2">
            <a:extLst>
              <a:ext uri="{FF2B5EF4-FFF2-40B4-BE49-F238E27FC236}">
                <a16:creationId xmlns:a16="http://schemas.microsoft.com/office/drawing/2014/main" id="{76FC0D21-BD4A-46E1-945B-0610A6431EB0}"/>
              </a:ext>
            </a:extLst>
          </p:cNvPr>
          <p:cNvSpPr>
            <a:spLocks noGrp="1"/>
          </p:cNvSpPr>
          <p:nvPr>
            <p:ph idx="1"/>
          </p:nvPr>
        </p:nvSpPr>
        <p:spPr/>
        <p:txBody>
          <a:bodyPr/>
          <a:lstStyle/>
          <a:p>
            <a:pPr marL="0" indent="0">
              <a:lnSpc>
                <a:spcPct val="100000"/>
              </a:lnSpc>
              <a:buNone/>
            </a:pPr>
            <a:r>
              <a:rPr lang="da-DK" b="1" dirty="0"/>
              <a:t>Log </a:t>
            </a:r>
            <a:r>
              <a:rPr lang="da-DK" b="1" dirty="0" err="1"/>
              <a:t>into</a:t>
            </a:r>
            <a:r>
              <a:rPr lang="da-DK" b="1" dirty="0"/>
              <a:t> the </a:t>
            </a:r>
            <a:r>
              <a:rPr lang="da-DK" b="1" dirty="0" err="1"/>
              <a:t>electronic</a:t>
            </a:r>
            <a:r>
              <a:rPr lang="da-DK" b="1" dirty="0"/>
              <a:t> </a:t>
            </a:r>
            <a:r>
              <a:rPr lang="da-DK" b="1" dirty="0" err="1"/>
              <a:t>medical</a:t>
            </a:r>
            <a:r>
              <a:rPr lang="da-DK" b="1" dirty="0"/>
              <a:t> journal</a:t>
            </a:r>
          </a:p>
          <a:p>
            <a:pPr marL="0" indent="0">
              <a:lnSpc>
                <a:spcPct val="100000"/>
              </a:lnSpc>
              <a:buNone/>
            </a:pPr>
            <a:r>
              <a:rPr lang="en-US" dirty="0"/>
              <a:t>Screening of inclusion and exclusion criteria for new eligible patients</a:t>
            </a:r>
          </a:p>
          <a:p>
            <a:pPr marL="0" indent="0">
              <a:lnSpc>
                <a:spcPct val="100000"/>
              </a:lnSpc>
              <a:buNone/>
            </a:pPr>
            <a:endParaRPr lang="da-DK" dirty="0"/>
          </a:p>
          <a:p>
            <a:pPr marL="0" indent="0">
              <a:lnSpc>
                <a:spcPct val="100000"/>
              </a:lnSpc>
              <a:buNone/>
            </a:pPr>
            <a:r>
              <a:rPr lang="da-DK" b="1" dirty="0"/>
              <a:t>Log on to the web </a:t>
            </a:r>
            <a:r>
              <a:rPr lang="da-DK" b="1" dirty="0" err="1"/>
              <a:t>based</a:t>
            </a:r>
            <a:r>
              <a:rPr lang="da-DK" b="1" dirty="0"/>
              <a:t> </a:t>
            </a:r>
            <a:r>
              <a:rPr lang="da-DK" b="1" dirty="0" err="1"/>
              <a:t>eCRF</a:t>
            </a:r>
            <a:endParaRPr lang="da-DK" b="1" dirty="0"/>
          </a:p>
          <a:p>
            <a:pPr marL="0" indent="0">
              <a:lnSpc>
                <a:spcPct val="100000"/>
              </a:lnSpc>
              <a:buNone/>
            </a:pPr>
            <a:r>
              <a:rPr lang="da-DK" dirty="0"/>
              <a:t>Screening of </a:t>
            </a:r>
            <a:r>
              <a:rPr lang="en-US" dirty="0"/>
              <a:t>inclusion and exclusion criteria</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9" name="Billede 8">
            <a:extLst>
              <a:ext uri="{FF2B5EF4-FFF2-40B4-BE49-F238E27FC236}">
                <a16:creationId xmlns:a16="http://schemas.microsoft.com/office/drawing/2014/main" id="{21FCE7ED-4951-42AF-AE7A-F5917724F102}"/>
              </a:ext>
            </a:extLst>
          </p:cNvPr>
          <p:cNvPicPr>
            <a:picLocks noChangeAspect="1"/>
          </p:cNvPicPr>
          <p:nvPr/>
        </p:nvPicPr>
        <p:blipFill>
          <a:blip r:embed="rId4"/>
          <a:stretch>
            <a:fillRect/>
          </a:stretch>
        </p:blipFill>
        <p:spPr>
          <a:xfrm>
            <a:off x="527222" y="615648"/>
            <a:ext cx="1010451" cy="743313"/>
          </a:xfrm>
          <a:prstGeom prst="rect">
            <a:avLst/>
          </a:prstGeom>
          <a:ln w="3175">
            <a:solidFill>
              <a:schemeClr val="tx1"/>
            </a:solidFill>
          </a:ln>
        </p:spPr>
      </p:pic>
    </p:spTree>
    <p:extLst>
      <p:ext uri="{BB962C8B-B14F-4D97-AF65-F5344CB8AC3E}">
        <p14:creationId xmlns:p14="http://schemas.microsoft.com/office/powerpoint/2010/main" val="991736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	Randomisation</a:t>
            </a:r>
          </a:p>
        </p:txBody>
      </p:sp>
      <p:sp>
        <p:nvSpPr>
          <p:cNvPr id="3" name="Pladsholder til indhold 2">
            <a:extLst>
              <a:ext uri="{FF2B5EF4-FFF2-40B4-BE49-F238E27FC236}">
                <a16:creationId xmlns:a16="http://schemas.microsoft.com/office/drawing/2014/main" id="{76FC0D21-BD4A-46E1-945B-0610A6431EB0}"/>
              </a:ext>
            </a:extLst>
          </p:cNvPr>
          <p:cNvSpPr>
            <a:spLocks noGrp="1"/>
          </p:cNvSpPr>
          <p:nvPr>
            <p:ph idx="1"/>
          </p:nvPr>
        </p:nvSpPr>
        <p:spPr/>
        <p:txBody>
          <a:bodyPr/>
          <a:lstStyle/>
          <a:p>
            <a:pPr marL="0" indent="0">
              <a:buNone/>
            </a:pPr>
            <a:r>
              <a:rPr lang="da-DK" dirty="0" err="1"/>
              <a:t>Informed</a:t>
            </a:r>
            <a:r>
              <a:rPr lang="da-DK" dirty="0"/>
              <a:t> </a:t>
            </a:r>
            <a:r>
              <a:rPr lang="da-DK" dirty="0" err="1"/>
              <a:t>consent</a:t>
            </a:r>
            <a:r>
              <a:rPr lang="da-DK" dirty="0"/>
              <a:t> is </a:t>
            </a:r>
            <a:r>
              <a:rPr lang="da-DK" dirty="0" err="1"/>
              <a:t>obtained</a:t>
            </a:r>
            <a:r>
              <a:rPr lang="da-DK" dirty="0"/>
              <a:t> from </a:t>
            </a:r>
            <a:r>
              <a:rPr lang="da-DK" dirty="0" err="1"/>
              <a:t>first</a:t>
            </a:r>
            <a:r>
              <a:rPr lang="da-DK" dirty="0"/>
              <a:t> trial guardian</a:t>
            </a:r>
          </a:p>
          <a:p>
            <a:pPr marL="0" indent="0">
              <a:buNone/>
            </a:pPr>
            <a:endParaRPr lang="da-DK" sz="2000" b="1" dirty="0">
              <a:solidFill>
                <a:srgbClr val="FF0000"/>
              </a:solidFill>
            </a:endParaRPr>
          </a:p>
          <a:p>
            <a:pPr marL="0" indent="0">
              <a:buNone/>
            </a:pPr>
            <a:r>
              <a:rPr lang="da-DK" sz="2000" b="1" dirty="0">
                <a:solidFill>
                  <a:srgbClr val="FF0000"/>
                </a:solidFill>
              </a:rPr>
              <a:t>AND</a:t>
            </a:r>
          </a:p>
          <a:p>
            <a:pPr marL="0" indent="0">
              <a:buNone/>
            </a:pPr>
            <a:endParaRPr lang="da-DK" sz="2000" b="1" dirty="0">
              <a:solidFill>
                <a:srgbClr val="FF0000"/>
              </a:solidFill>
            </a:endParaRPr>
          </a:p>
          <a:p>
            <a:pPr marL="0" indent="0">
              <a:buNone/>
            </a:pPr>
            <a:r>
              <a:rPr lang="en-US" dirty="0"/>
              <a:t>Patient fulfill </a:t>
            </a:r>
            <a:r>
              <a:rPr lang="en-US" b="1" dirty="0">
                <a:solidFill>
                  <a:srgbClr val="FF0000"/>
                </a:solidFill>
              </a:rPr>
              <a:t>all</a:t>
            </a:r>
            <a:r>
              <a:rPr lang="en-US" dirty="0"/>
              <a:t> inclusion criteria and </a:t>
            </a:r>
            <a:r>
              <a:rPr lang="en-US" b="1" dirty="0">
                <a:solidFill>
                  <a:srgbClr val="FF0000"/>
                </a:solidFill>
              </a:rPr>
              <a:t>none</a:t>
            </a:r>
            <a:r>
              <a:rPr lang="en-US" dirty="0"/>
              <a:t> of the exclusion criteria </a:t>
            </a:r>
          </a:p>
          <a:p>
            <a:pPr marL="0" indent="0">
              <a:buNone/>
            </a:pPr>
            <a:endParaRPr lang="en-US" sz="2000" b="1" dirty="0">
              <a:solidFill>
                <a:srgbClr val="FF0000"/>
              </a:solidFill>
            </a:endParaRPr>
          </a:p>
          <a:p>
            <a:pPr marL="0" indent="0">
              <a:buNone/>
            </a:pPr>
            <a:r>
              <a:rPr lang="da-DK" sz="2000" b="1" dirty="0">
                <a:solidFill>
                  <a:srgbClr val="FF0000"/>
                </a:solidFill>
              </a:rPr>
              <a:t>THEN</a:t>
            </a:r>
          </a:p>
          <a:p>
            <a:pPr marL="0" indent="0">
              <a:buNone/>
            </a:pPr>
            <a:endParaRPr lang="da-DK" sz="2000" b="1" dirty="0">
              <a:solidFill>
                <a:srgbClr val="FF0000"/>
              </a:solidFill>
            </a:endParaRPr>
          </a:p>
          <a:p>
            <a:pPr marL="0" indent="0">
              <a:buNone/>
            </a:pPr>
            <a:r>
              <a:rPr lang="da-DK" dirty="0" err="1"/>
              <a:t>Randomise</a:t>
            </a:r>
            <a:r>
              <a:rPr lang="da-DK" dirty="0"/>
              <a:t> the </a:t>
            </a:r>
            <a:r>
              <a:rPr lang="en-US" dirty="0"/>
              <a:t>patient in the web based eCRF</a:t>
            </a:r>
            <a:endParaRPr lang="en-US" dirty="0">
              <a:solidFill>
                <a:srgbClr val="FF0000"/>
              </a:solidFill>
            </a:endParaRP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10" name="Billede 9">
            <a:extLst>
              <a:ext uri="{FF2B5EF4-FFF2-40B4-BE49-F238E27FC236}">
                <a16:creationId xmlns:a16="http://schemas.microsoft.com/office/drawing/2014/main" id="{95FD4D12-7406-4A77-852D-0B29F88C571F}"/>
              </a:ext>
            </a:extLst>
          </p:cNvPr>
          <p:cNvPicPr>
            <a:picLocks noChangeAspect="1"/>
          </p:cNvPicPr>
          <p:nvPr/>
        </p:nvPicPr>
        <p:blipFill>
          <a:blip r:embed="rId4"/>
          <a:stretch>
            <a:fillRect/>
          </a:stretch>
        </p:blipFill>
        <p:spPr>
          <a:xfrm>
            <a:off x="573556" y="544776"/>
            <a:ext cx="1010451" cy="779086"/>
          </a:xfrm>
          <a:prstGeom prst="rect">
            <a:avLst/>
          </a:prstGeom>
          <a:ln w="3175">
            <a:solidFill>
              <a:schemeClr val="tx1"/>
            </a:solidFill>
          </a:ln>
        </p:spPr>
      </p:pic>
    </p:spTree>
    <p:extLst>
      <p:ext uri="{BB962C8B-B14F-4D97-AF65-F5344CB8AC3E}">
        <p14:creationId xmlns:p14="http://schemas.microsoft.com/office/powerpoint/2010/main" val="325556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	</a:t>
            </a:r>
            <a:r>
              <a:rPr lang="da-DK" b="1" dirty="0" err="1"/>
              <a:t>Prepare</a:t>
            </a:r>
            <a:r>
              <a:rPr lang="da-DK" b="1" dirty="0"/>
              <a:t> and deliver trial </a:t>
            </a:r>
            <a:r>
              <a:rPr lang="da-DK" b="1" dirty="0" err="1"/>
              <a:t>medication</a:t>
            </a:r>
            <a:endParaRPr lang="da-DK" b="1" dirty="0"/>
          </a:p>
        </p:txBody>
      </p:sp>
      <p:sp>
        <p:nvSpPr>
          <p:cNvPr id="3" name="Pladsholder til indhold 2">
            <a:extLst>
              <a:ext uri="{FF2B5EF4-FFF2-40B4-BE49-F238E27FC236}">
                <a16:creationId xmlns:a16="http://schemas.microsoft.com/office/drawing/2014/main" id="{76FC0D21-BD4A-46E1-945B-0610A6431EB0}"/>
              </a:ext>
            </a:extLst>
          </p:cNvPr>
          <p:cNvSpPr>
            <a:spLocks noGrp="1"/>
          </p:cNvSpPr>
          <p:nvPr>
            <p:ph idx="1"/>
          </p:nvPr>
        </p:nvSpPr>
        <p:spPr/>
        <p:txBody>
          <a:bodyPr>
            <a:normAutofit lnSpcReduction="10000"/>
          </a:bodyPr>
          <a:lstStyle/>
          <a:p>
            <a:pPr marL="0" indent="0">
              <a:buNone/>
            </a:pPr>
            <a:r>
              <a:rPr lang="da-DK" dirty="0"/>
              <a:t>Trial </a:t>
            </a:r>
            <a:r>
              <a:rPr lang="da-DK" dirty="0" err="1"/>
              <a:t>medications</a:t>
            </a:r>
            <a:r>
              <a:rPr lang="da-DK" dirty="0"/>
              <a:t> is </a:t>
            </a:r>
            <a:r>
              <a:rPr lang="da-DK" dirty="0" err="1"/>
              <a:t>prepared</a:t>
            </a:r>
            <a:r>
              <a:rPr lang="da-DK" dirty="0"/>
              <a:t> by </a:t>
            </a:r>
            <a:r>
              <a:rPr lang="da-DK" b="1" dirty="0">
                <a:solidFill>
                  <a:srgbClr val="FF0000"/>
                </a:solidFill>
              </a:rPr>
              <a:t>2</a:t>
            </a:r>
            <a:r>
              <a:rPr lang="da-DK" dirty="0"/>
              <a:t> </a:t>
            </a:r>
            <a:r>
              <a:rPr lang="da-DK" dirty="0" err="1"/>
              <a:t>primary</a:t>
            </a:r>
            <a:r>
              <a:rPr lang="da-DK" dirty="0"/>
              <a:t> trial </a:t>
            </a:r>
            <a:r>
              <a:rPr lang="da-DK" dirty="0" err="1"/>
              <a:t>personnel</a:t>
            </a:r>
            <a:endParaRPr lang="da-DK" dirty="0"/>
          </a:p>
          <a:p>
            <a:pPr marL="0" indent="0">
              <a:buNone/>
            </a:pPr>
            <a:endParaRPr lang="da-DK" dirty="0"/>
          </a:p>
          <a:p>
            <a:pPr marL="0" indent="0">
              <a:buNone/>
            </a:pPr>
            <a:r>
              <a:rPr lang="da-DK" dirty="0"/>
              <a:t>	Check allocation</a:t>
            </a:r>
          </a:p>
          <a:p>
            <a:pPr marL="0" indent="0">
              <a:buNone/>
            </a:pPr>
            <a:endParaRPr lang="da-DK" dirty="0"/>
          </a:p>
          <a:p>
            <a:pPr marL="0" indent="0">
              <a:buNone/>
            </a:pPr>
            <a:r>
              <a:rPr lang="da-DK" dirty="0"/>
              <a:t>	</a:t>
            </a:r>
            <a:r>
              <a:rPr lang="da-DK" dirty="0" err="1"/>
              <a:t>Prepare</a:t>
            </a:r>
            <a:r>
              <a:rPr lang="da-DK" dirty="0"/>
              <a:t> trial </a:t>
            </a:r>
            <a:r>
              <a:rPr lang="da-DK" dirty="0" err="1"/>
              <a:t>mediciation</a:t>
            </a:r>
            <a:endParaRPr lang="da-DK" dirty="0"/>
          </a:p>
          <a:p>
            <a:pPr marL="0" indent="0">
              <a:buNone/>
            </a:pPr>
            <a:endParaRPr lang="da-DK" dirty="0"/>
          </a:p>
          <a:p>
            <a:pPr marL="0" indent="0">
              <a:buNone/>
            </a:pPr>
            <a:r>
              <a:rPr lang="da-DK" dirty="0"/>
              <a:t>	</a:t>
            </a:r>
            <a:r>
              <a:rPr lang="da-DK" dirty="0" err="1"/>
              <a:t>Fill</a:t>
            </a:r>
            <a:r>
              <a:rPr lang="da-DK" dirty="0"/>
              <a:t> in trial label</a:t>
            </a:r>
          </a:p>
          <a:p>
            <a:pPr marL="0" indent="0">
              <a:buNone/>
            </a:pPr>
            <a:endParaRPr lang="da-DK" dirty="0"/>
          </a:p>
          <a:p>
            <a:pPr marL="0" indent="0">
              <a:buNone/>
            </a:pPr>
            <a:r>
              <a:rPr lang="da-DK" dirty="0"/>
              <a:t>	Deliver to patient</a:t>
            </a:r>
          </a:p>
          <a:p>
            <a:pPr marL="0" indent="0">
              <a:buNone/>
            </a:pPr>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9" name="Billede 8">
            <a:extLst>
              <a:ext uri="{FF2B5EF4-FFF2-40B4-BE49-F238E27FC236}">
                <a16:creationId xmlns:a16="http://schemas.microsoft.com/office/drawing/2014/main" id="{16A1B761-EB8C-4BDA-857B-754D52C0C9D7}"/>
              </a:ext>
            </a:extLst>
          </p:cNvPr>
          <p:cNvPicPr>
            <a:picLocks noChangeAspect="1"/>
          </p:cNvPicPr>
          <p:nvPr/>
        </p:nvPicPr>
        <p:blipFill>
          <a:blip r:embed="rId4"/>
          <a:stretch>
            <a:fillRect/>
          </a:stretch>
        </p:blipFill>
        <p:spPr>
          <a:xfrm>
            <a:off x="583516" y="525118"/>
            <a:ext cx="1010452" cy="780088"/>
          </a:xfrm>
          <a:prstGeom prst="rect">
            <a:avLst/>
          </a:prstGeom>
          <a:ln w="3175">
            <a:solidFill>
              <a:schemeClr val="tx1"/>
            </a:solidFill>
          </a:ln>
        </p:spPr>
      </p:pic>
      <p:pic>
        <p:nvPicPr>
          <p:cNvPr id="8" name="Billede 7">
            <a:extLst>
              <a:ext uri="{FF2B5EF4-FFF2-40B4-BE49-F238E27FC236}">
                <a16:creationId xmlns:a16="http://schemas.microsoft.com/office/drawing/2014/main" id="{BFFC2E93-3672-44EE-B6DB-66B430CB828B}"/>
              </a:ext>
            </a:extLst>
          </p:cNvPr>
          <p:cNvPicPr>
            <a:picLocks noChangeAspect="1"/>
          </p:cNvPicPr>
          <p:nvPr/>
        </p:nvPicPr>
        <p:blipFill>
          <a:blip r:embed="rId5"/>
          <a:stretch>
            <a:fillRect/>
          </a:stretch>
        </p:blipFill>
        <p:spPr>
          <a:xfrm>
            <a:off x="896757" y="2726520"/>
            <a:ext cx="591387" cy="455976"/>
          </a:xfrm>
          <a:prstGeom prst="rect">
            <a:avLst/>
          </a:prstGeom>
          <a:ln w="3175">
            <a:solidFill>
              <a:schemeClr val="tx1"/>
            </a:solidFill>
          </a:ln>
        </p:spPr>
      </p:pic>
      <p:pic>
        <p:nvPicPr>
          <p:cNvPr id="10" name="Billede 9">
            <a:extLst>
              <a:ext uri="{FF2B5EF4-FFF2-40B4-BE49-F238E27FC236}">
                <a16:creationId xmlns:a16="http://schemas.microsoft.com/office/drawing/2014/main" id="{286048C7-EF3D-42E7-9E1E-0E84614AEA7D}"/>
              </a:ext>
            </a:extLst>
          </p:cNvPr>
          <p:cNvPicPr>
            <a:picLocks noChangeAspect="1"/>
          </p:cNvPicPr>
          <p:nvPr/>
        </p:nvPicPr>
        <p:blipFill>
          <a:blip r:embed="rId4"/>
          <a:stretch>
            <a:fillRect/>
          </a:stretch>
        </p:blipFill>
        <p:spPr>
          <a:xfrm>
            <a:off x="896756" y="3675016"/>
            <a:ext cx="591387" cy="455976"/>
          </a:xfrm>
          <a:prstGeom prst="rect">
            <a:avLst/>
          </a:prstGeom>
          <a:ln w="3175">
            <a:solidFill>
              <a:schemeClr val="tx1"/>
            </a:solidFill>
          </a:ln>
        </p:spPr>
      </p:pic>
      <p:pic>
        <p:nvPicPr>
          <p:cNvPr id="11" name="Billede 10" descr="Et billede, der indeholder skærmbillede&#10;&#10;Automatisk genereret beskrivelse">
            <a:extLst>
              <a:ext uri="{FF2B5EF4-FFF2-40B4-BE49-F238E27FC236}">
                <a16:creationId xmlns:a16="http://schemas.microsoft.com/office/drawing/2014/main" id="{EA8448AE-A9F1-4A6E-A770-BEAF6484D60A}"/>
              </a:ext>
            </a:extLst>
          </p:cNvPr>
          <p:cNvPicPr/>
          <p:nvPr/>
        </p:nvPicPr>
        <p:blipFill>
          <a:blip r:embed="rId6">
            <a:extLst>
              <a:ext uri="{28A0092B-C50C-407E-A947-70E740481C1C}">
                <a14:useLocalDpi xmlns:a14="http://schemas.microsoft.com/office/drawing/2010/main" val="0"/>
              </a:ext>
            </a:extLst>
          </a:blip>
          <a:stretch>
            <a:fillRect/>
          </a:stretch>
        </p:blipFill>
        <p:spPr>
          <a:xfrm>
            <a:off x="896756" y="4623512"/>
            <a:ext cx="591387" cy="495348"/>
          </a:xfrm>
          <a:prstGeom prst="rect">
            <a:avLst/>
          </a:prstGeom>
        </p:spPr>
      </p:pic>
      <p:pic>
        <p:nvPicPr>
          <p:cNvPr id="12" name="Grafik 11" descr="Smilende ansigt uden udfyldning">
            <a:extLst>
              <a:ext uri="{FF2B5EF4-FFF2-40B4-BE49-F238E27FC236}">
                <a16:creationId xmlns:a16="http://schemas.microsoft.com/office/drawing/2014/main" id="{FDB8C09D-4AE6-4530-BC8C-A8E20D0C2E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4775" y="5511901"/>
            <a:ext cx="495348" cy="495348"/>
          </a:xfrm>
          <a:prstGeom prst="rect">
            <a:avLst/>
          </a:prstGeom>
        </p:spPr>
      </p:pic>
    </p:spTree>
    <p:extLst>
      <p:ext uri="{BB962C8B-B14F-4D97-AF65-F5344CB8AC3E}">
        <p14:creationId xmlns:p14="http://schemas.microsoft.com/office/powerpoint/2010/main" val="398146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Blinding of trial </a:t>
            </a:r>
            <a:r>
              <a:rPr lang="da-DK" b="1" dirty="0" err="1"/>
              <a:t>medication</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9" name="Pladsholder til indhold 3">
            <a:extLst>
              <a:ext uri="{FF2B5EF4-FFF2-40B4-BE49-F238E27FC236}">
                <a16:creationId xmlns:a16="http://schemas.microsoft.com/office/drawing/2014/main" id="{0CDD74A7-AAAB-4885-B672-6C62E6B91E1D}"/>
              </a:ext>
            </a:extLst>
          </p:cNvPr>
          <p:cNvSpPr>
            <a:spLocks noGrp="1"/>
          </p:cNvSpPr>
          <p:nvPr>
            <p:ph idx="1"/>
          </p:nvPr>
        </p:nvSpPr>
        <p:spPr>
          <a:xfrm>
            <a:off x="838200" y="1825625"/>
            <a:ext cx="10010374" cy="4351338"/>
          </a:xfrm>
        </p:spPr>
        <p:txBody>
          <a:bodyPr>
            <a:normAutofit/>
          </a:bodyPr>
          <a:lstStyle/>
          <a:p>
            <a:pPr marL="0" indent="0">
              <a:buNone/>
            </a:pPr>
            <a:r>
              <a:rPr lang="da-DK" sz="2400" dirty="0">
                <a:sym typeface="Wingdings" panose="05000000000000000000" pitchFamily="2" charset="2"/>
              </a:rPr>
              <a:t>Trial </a:t>
            </a:r>
            <a:r>
              <a:rPr lang="da-DK" sz="2400" dirty="0" err="1">
                <a:sym typeface="Wingdings" panose="05000000000000000000" pitchFamily="2" charset="2"/>
              </a:rPr>
              <a:t>medications</a:t>
            </a:r>
            <a:r>
              <a:rPr lang="da-DK" sz="2400" dirty="0">
                <a:sym typeface="Wingdings" panose="05000000000000000000" pitchFamily="2" charset="2"/>
              </a:rPr>
              <a:t> </a:t>
            </a:r>
            <a:r>
              <a:rPr lang="da-DK" sz="2400" dirty="0" err="1">
                <a:sym typeface="Wingdings" panose="05000000000000000000" pitchFamily="2" charset="2"/>
              </a:rPr>
              <a:t>are</a:t>
            </a:r>
            <a:r>
              <a:rPr lang="da-DK" sz="2400" dirty="0">
                <a:sym typeface="Wingdings" panose="05000000000000000000" pitchFamily="2" charset="2"/>
              </a:rPr>
              <a:t> </a:t>
            </a:r>
            <a:r>
              <a:rPr lang="da-DK" sz="2400" dirty="0" err="1">
                <a:sym typeface="Wingdings" panose="05000000000000000000" pitchFamily="2" charset="2"/>
              </a:rPr>
              <a:t>prepared</a:t>
            </a:r>
            <a:r>
              <a:rPr lang="da-DK" sz="2400" dirty="0">
                <a:sym typeface="Wingdings" panose="05000000000000000000" pitchFamily="2" charset="2"/>
              </a:rPr>
              <a:t> </a:t>
            </a:r>
            <a:r>
              <a:rPr lang="da-DK" sz="2400" b="1" dirty="0" err="1">
                <a:sym typeface="Wingdings" panose="05000000000000000000" pitchFamily="2" charset="2"/>
              </a:rPr>
              <a:t>once</a:t>
            </a:r>
            <a:r>
              <a:rPr lang="da-DK" sz="2400" b="1" dirty="0">
                <a:sym typeface="Wingdings" panose="05000000000000000000" pitchFamily="2" charset="2"/>
              </a:rPr>
              <a:t> </a:t>
            </a:r>
            <a:r>
              <a:rPr lang="da-DK" sz="2400" b="1" dirty="0" err="1">
                <a:sym typeface="Wingdings" panose="05000000000000000000" pitchFamily="2" charset="2"/>
              </a:rPr>
              <a:t>daily</a:t>
            </a:r>
            <a:r>
              <a:rPr lang="da-DK" sz="2400" b="1" dirty="0">
                <a:sym typeface="Wingdings" panose="05000000000000000000" pitchFamily="2" charset="2"/>
              </a:rPr>
              <a:t> </a:t>
            </a:r>
            <a:r>
              <a:rPr lang="da-DK" sz="2400" dirty="0">
                <a:sym typeface="Wingdings" panose="05000000000000000000" pitchFamily="2" charset="2"/>
              </a:rPr>
              <a:t>by </a:t>
            </a:r>
            <a:r>
              <a:rPr lang="da-DK" sz="2400" b="1" dirty="0" err="1">
                <a:solidFill>
                  <a:srgbClr val="FF0000"/>
                </a:solidFill>
                <a:sym typeface="Wingdings" panose="05000000000000000000" pitchFamily="2" charset="2"/>
              </a:rPr>
              <a:t>unblinded</a:t>
            </a:r>
            <a:r>
              <a:rPr lang="da-DK" sz="2400" b="1" dirty="0">
                <a:sym typeface="Wingdings" panose="05000000000000000000" pitchFamily="2" charset="2"/>
              </a:rPr>
              <a:t> </a:t>
            </a:r>
            <a:r>
              <a:rPr lang="da-DK" sz="2400" dirty="0" err="1">
                <a:sym typeface="Wingdings" panose="05000000000000000000" pitchFamily="2" charset="2"/>
              </a:rPr>
              <a:t>primary</a:t>
            </a:r>
            <a:r>
              <a:rPr lang="da-DK" sz="2400" dirty="0">
                <a:sym typeface="Wingdings" panose="05000000000000000000" pitchFamily="2" charset="2"/>
              </a:rPr>
              <a:t> trial </a:t>
            </a:r>
            <a:r>
              <a:rPr lang="da-DK" sz="2400" dirty="0" err="1">
                <a:sym typeface="Wingdings" panose="05000000000000000000" pitchFamily="2" charset="2"/>
              </a:rPr>
              <a:t>personnel</a:t>
            </a:r>
            <a:endParaRPr lang="da-DK" sz="2400" dirty="0">
              <a:sym typeface="Wingdings" panose="05000000000000000000" pitchFamily="2" charset="2"/>
            </a:endParaRPr>
          </a:p>
          <a:p>
            <a:pPr marL="0" indent="0">
              <a:buNone/>
            </a:pPr>
            <a:endParaRPr lang="da-DK" sz="2400" dirty="0">
              <a:sym typeface="Wingdings" panose="05000000000000000000" pitchFamily="2" charset="2"/>
            </a:endParaRPr>
          </a:p>
          <a:p>
            <a:pPr marL="0" indent="0">
              <a:buNone/>
            </a:pPr>
            <a:r>
              <a:rPr lang="da-DK" sz="2400" dirty="0" err="1">
                <a:sym typeface="Wingdings" panose="05000000000000000000" pitchFamily="2" charset="2"/>
              </a:rPr>
              <a:t>Hydrocortisone</a:t>
            </a:r>
            <a:r>
              <a:rPr lang="da-DK" sz="2400" dirty="0">
                <a:sym typeface="Wingdings" panose="05000000000000000000" pitchFamily="2" charset="2"/>
              </a:rPr>
              <a:t> is </a:t>
            </a:r>
            <a:r>
              <a:rPr lang="da-DK" sz="2400" dirty="0" err="1">
                <a:sym typeface="Wingdings" panose="05000000000000000000" pitchFamily="2" charset="2"/>
              </a:rPr>
              <a:t>white</a:t>
            </a:r>
            <a:r>
              <a:rPr lang="da-DK" sz="2400" dirty="0">
                <a:sym typeface="Wingdings" panose="05000000000000000000" pitchFamily="2" charset="2"/>
              </a:rPr>
              <a:t>, </a:t>
            </a:r>
            <a:r>
              <a:rPr lang="da-DK" sz="2400" dirty="0" err="1">
                <a:sym typeface="Wingdings" panose="05000000000000000000" pitchFamily="2" charset="2"/>
              </a:rPr>
              <a:t>odourless</a:t>
            </a:r>
            <a:r>
              <a:rPr lang="da-DK" sz="2400" dirty="0">
                <a:sym typeface="Wingdings" panose="05000000000000000000" pitchFamily="2" charset="2"/>
              </a:rPr>
              <a:t> and </a:t>
            </a:r>
            <a:r>
              <a:rPr lang="da-DK" sz="2400" dirty="0" err="1">
                <a:sym typeface="Wingdings" panose="05000000000000000000" pitchFamily="2" charset="2"/>
              </a:rPr>
              <a:t>very</a:t>
            </a:r>
            <a:r>
              <a:rPr lang="da-DK" sz="2400" dirty="0">
                <a:sym typeface="Wingdings" panose="05000000000000000000" pitchFamily="2" charset="2"/>
              </a:rPr>
              <a:t> </a:t>
            </a:r>
            <a:r>
              <a:rPr lang="da-DK" sz="2400" dirty="0" err="1">
                <a:sym typeface="Wingdings" panose="05000000000000000000" pitchFamily="2" charset="2"/>
              </a:rPr>
              <a:t>soluble</a:t>
            </a:r>
            <a:r>
              <a:rPr lang="da-DK" sz="2400" dirty="0">
                <a:sym typeface="Wingdings" panose="05000000000000000000" pitchFamily="2" charset="2"/>
              </a:rPr>
              <a:t> in </a:t>
            </a:r>
            <a:r>
              <a:rPr lang="da-DK" sz="2400" dirty="0" err="1">
                <a:sym typeface="Wingdings" panose="05000000000000000000" pitchFamily="2" charset="2"/>
              </a:rPr>
              <a:t>water</a:t>
            </a:r>
            <a:endParaRPr lang="da-DK" sz="2400"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p>
        </p:txBody>
      </p:sp>
      <p:pic>
        <p:nvPicPr>
          <p:cNvPr id="13" name="Billede 12" descr="Et billede, der indeholder skærmbillede&#10;&#10;Automatisk genereret beskrivelse">
            <a:extLst>
              <a:ext uri="{FF2B5EF4-FFF2-40B4-BE49-F238E27FC236}">
                <a16:creationId xmlns:a16="http://schemas.microsoft.com/office/drawing/2014/main" id="{FC2F8D1B-7533-4191-B4E8-E45EE602E50C}"/>
              </a:ext>
            </a:extLst>
          </p:cNvPr>
          <p:cNvPicPr/>
          <p:nvPr/>
        </p:nvPicPr>
        <p:blipFill>
          <a:blip r:embed="rId4">
            <a:extLst>
              <a:ext uri="{28A0092B-C50C-407E-A947-70E740481C1C}">
                <a14:useLocalDpi xmlns:a14="http://schemas.microsoft.com/office/drawing/2010/main" val="0"/>
              </a:ext>
            </a:extLst>
          </a:blip>
          <a:stretch>
            <a:fillRect/>
          </a:stretch>
        </p:blipFill>
        <p:spPr>
          <a:xfrm>
            <a:off x="3986296" y="3429000"/>
            <a:ext cx="4219408" cy="2882900"/>
          </a:xfrm>
          <a:prstGeom prst="rect">
            <a:avLst/>
          </a:prstGeom>
        </p:spPr>
      </p:pic>
    </p:spTree>
    <p:extLst>
      <p:ext uri="{BB962C8B-B14F-4D97-AF65-F5344CB8AC3E}">
        <p14:creationId xmlns:p14="http://schemas.microsoft.com/office/powerpoint/2010/main" val="237443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	</a:t>
            </a:r>
            <a:r>
              <a:rPr lang="da-DK" b="1" dirty="0" err="1"/>
              <a:t>Remember</a:t>
            </a:r>
            <a:r>
              <a:rPr lang="da-DK" b="1" dirty="0"/>
              <a:t> to </a:t>
            </a:r>
            <a:r>
              <a:rPr lang="da-DK" b="1" dirty="0" err="1"/>
              <a:t>fill</a:t>
            </a:r>
            <a:r>
              <a:rPr lang="da-DK" b="1" dirty="0"/>
              <a:t> in trial </a:t>
            </a:r>
            <a:r>
              <a:rPr lang="da-DK" b="1" dirty="0" err="1"/>
              <a:t>medication</a:t>
            </a:r>
            <a:r>
              <a:rPr lang="da-DK" b="1" dirty="0"/>
              <a:t> log</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9" name="Billede 8">
            <a:extLst>
              <a:ext uri="{FF2B5EF4-FFF2-40B4-BE49-F238E27FC236}">
                <a16:creationId xmlns:a16="http://schemas.microsoft.com/office/drawing/2014/main" id="{16A1B761-EB8C-4BDA-857B-754D52C0C9D7}"/>
              </a:ext>
            </a:extLst>
          </p:cNvPr>
          <p:cNvPicPr>
            <a:picLocks noChangeAspect="1"/>
          </p:cNvPicPr>
          <p:nvPr/>
        </p:nvPicPr>
        <p:blipFill>
          <a:blip r:embed="rId4"/>
          <a:stretch>
            <a:fillRect/>
          </a:stretch>
        </p:blipFill>
        <p:spPr>
          <a:xfrm>
            <a:off x="583516" y="525118"/>
            <a:ext cx="1010452" cy="780088"/>
          </a:xfrm>
          <a:prstGeom prst="rect">
            <a:avLst/>
          </a:prstGeom>
          <a:ln w="3175">
            <a:solidFill>
              <a:schemeClr val="tx1"/>
            </a:solidFill>
          </a:ln>
        </p:spPr>
      </p:pic>
      <p:pic>
        <p:nvPicPr>
          <p:cNvPr id="8" name="Billede 7">
            <a:extLst>
              <a:ext uri="{FF2B5EF4-FFF2-40B4-BE49-F238E27FC236}">
                <a16:creationId xmlns:a16="http://schemas.microsoft.com/office/drawing/2014/main" id="{ABC1E5FB-F03C-45E6-9BFC-F68F1C256AC4}"/>
              </a:ext>
            </a:extLst>
          </p:cNvPr>
          <p:cNvPicPr>
            <a:picLocks noChangeAspect="1"/>
          </p:cNvPicPr>
          <p:nvPr/>
        </p:nvPicPr>
        <p:blipFill>
          <a:blip r:embed="rId5"/>
          <a:stretch>
            <a:fillRect/>
          </a:stretch>
        </p:blipFill>
        <p:spPr>
          <a:xfrm>
            <a:off x="2642960" y="1690688"/>
            <a:ext cx="6963743" cy="4149273"/>
          </a:xfrm>
          <a:prstGeom prst="rect">
            <a:avLst/>
          </a:prstGeom>
        </p:spPr>
      </p:pic>
    </p:spTree>
    <p:extLst>
      <p:ext uri="{BB962C8B-B14F-4D97-AF65-F5344CB8AC3E}">
        <p14:creationId xmlns:p14="http://schemas.microsoft.com/office/powerpoint/2010/main" val="203024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	</a:t>
            </a:r>
            <a:r>
              <a:rPr lang="da-DK" b="1" dirty="0" err="1"/>
              <a:t>Informed</a:t>
            </a:r>
            <a:r>
              <a:rPr lang="da-DK" b="1" dirty="0"/>
              <a:t> </a:t>
            </a:r>
            <a:r>
              <a:rPr lang="da-DK" b="1" dirty="0" err="1"/>
              <a:t>consent</a:t>
            </a:r>
            <a:endParaRPr lang="da-DK" b="1" dirty="0"/>
          </a:p>
        </p:txBody>
      </p:sp>
      <p:sp>
        <p:nvSpPr>
          <p:cNvPr id="3" name="Pladsholder til indhold 2">
            <a:extLst>
              <a:ext uri="{FF2B5EF4-FFF2-40B4-BE49-F238E27FC236}">
                <a16:creationId xmlns:a16="http://schemas.microsoft.com/office/drawing/2014/main" id="{82A8C7E0-CA4B-4A1E-85C6-D498EC6DEDE1}"/>
              </a:ext>
            </a:extLst>
          </p:cNvPr>
          <p:cNvSpPr>
            <a:spLocks noGrp="1"/>
          </p:cNvSpPr>
          <p:nvPr>
            <p:ph idx="1"/>
          </p:nvPr>
        </p:nvSpPr>
        <p:spPr>
          <a:xfrm>
            <a:off x="838200" y="1649353"/>
            <a:ext cx="10675776" cy="4843522"/>
          </a:xfrm>
        </p:spPr>
        <p:txBody>
          <a:bodyPr>
            <a:normAutofit fontScale="85000" lnSpcReduction="20000"/>
          </a:bodyPr>
          <a:lstStyle/>
          <a:p>
            <a:pPr>
              <a:lnSpc>
                <a:spcPct val="120000"/>
              </a:lnSpc>
            </a:pPr>
            <a:endParaRPr lang="da-DK" sz="1800" u="sng" dirty="0"/>
          </a:p>
          <a:p>
            <a:pPr marL="0" indent="0">
              <a:lnSpc>
                <a:spcPct val="120000"/>
              </a:lnSpc>
              <a:buNone/>
            </a:pPr>
            <a:r>
              <a:rPr lang="da-DK" sz="2900" b="1" dirty="0" err="1"/>
              <a:t>Next</a:t>
            </a:r>
            <a:r>
              <a:rPr lang="da-DK" sz="2900" b="1" dirty="0"/>
              <a:t> of </a:t>
            </a:r>
            <a:r>
              <a:rPr lang="da-DK" sz="2900" b="1" dirty="0" err="1"/>
              <a:t>kin</a:t>
            </a:r>
            <a:r>
              <a:rPr lang="da-DK" sz="2900" b="1" dirty="0"/>
              <a:t> and </a:t>
            </a:r>
            <a:r>
              <a:rPr lang="da-DK" sz="2900" b="1" dirty="0" err="1"/>
              <a:t>second</a:t>
            </a:r>
            <a:r>
              <a:rPr lang="da-DK" sz="2900" b="1" dirty="0"/>
              <a:t> trial guardian</a:t>
            </a:r>
          </a:p>
          <a:p>
            <a:pPr marL="0" indent="0">
              <a:lnSpc>
                <a:spcPct val="120000"/>
              </a:lnSpc>
              <a:buNone/>
            </a:pPr>
            <a:r>
              <a:rPr lang="da-DK" sz="2600" dirty="0" err="1"/>
              <a:t>Obtain</a:t>
            </a:r>
            <a:r>
              <a:rPr lang="da-DK" sz="2600" dirty="0"/>
              <a:t> </a:t>
            </a:r>
            <a:r>
              <a:rPr lang="da-DK" sz="2600" dirty="0" err="1"/>
              <a:t>consent</a:t>
            </a:r>
            <a:r>
              <a:rPr lang="da-DK" sz="2600" dirty="0"/>
              <a:t> </a:t>
            </a:r>
            <a:r>
              <a:rPr lang="da-DK" sz="2600" b="1" dirty="0"/>
              <a:t>as </a:t>
            </a:r>
            <a:r>
              <a:rPr lang="da-DK" sz="2600" b="1" dirty="0" err="1"/>
              <a:t>soon</a:t>
            </a:r>
            <a:r>
              <a:rPr lang="da-DK" sz="2600" b="1" dirty="0"/>
              <a:t> as </a:t>
            </a:r>
            <a:r>
              <a:rPr lang="da-DK" sz="2600" b="1" dirty="0" err="1"/>
              <a:t>possible</a:t>
            </a:r>
            <a:r>
              <a:rPr lang="da-DK" sz="2600" b="1" dirty="0"/>
              <a:t> </a:t>
            </a:r>
            <a:r>
              <a:rPr lang="da-DK" sz="2600" dirty="0"/>
              <a:t>from the </a:t>
            </a:r>
            <a:r>
              <a:rPr lang="da-DK" sz="2600" b="1" dirty="0" err="1"/>
              <a:t>next</a:t>
            </a:r>
            <a:r>
              <a:rPr lang="da-DK" sz="2600" b="1" dirty="0"/>
              <a:t> of a </a:t>
            </a:r>
            <a:r>
              <a:rPr lang="da-DK" sz="2600" b="1" dirty="0" err="1"/>
              <a:t>kin</a:t>
            </a:r>
            <a:r>
              <a:rPr lang="da-DK" sz="2600" b="1" dirty="0"/>
              <a:t> </a:t>
            </a:r>
            <a:r>
              <a:rPr lang="da-DK" sz="2600" b="1" dirty="0">
                <a:solidFill>
                  <a:srgbClr val="FF0000"/>
                </a:solidFill>
              </a:rPr>
              <a:t>by </a:t>
            </a:r>
            <a:r>
              <a:rPr lang="da-DK" sz="2600" b="1" dirty="0" err="1">
                <a:solidFill>
                  <a:srgbClr val="FF0000"/>
                </a:solidFill>
              </a:rPr>
              <a:t>phone</a:t>
            </a:r>
            <a:r>
              <a:rPr lang="da-DK" sz="2600" dirty="0">
                <a:solidFill>
                  <a:srgbClr val="FF0000"/>
                </a:solidFill>
              </a:rPr>
              <a:t> </a:t>
            </a:r>
            <a:r>
              <a:rPr lang="da-DK" sz="2600" dirty="0"/>
              <a:t>and a </a:t>
            </a:r>
            <a:r>
              <a:rPr lang="da-DK" sz="2600" b="1" dirty="0" err="1"/>
              <a:t>second</a:t>
            </a:r>
            <a:r>
              <a:rPr lang="da-DK" sz="2600" b="1" dirty="0"/>
              <a:t> trial guardian</a:t>
            </a:r>
          </a:p>
          <a:p>
            <a:pPr>
              <a:lnSpc>
                <a:spcPct val="120000"/>
              </a:lnSpc>
            </a:pPr>
            <a:r>
              <a:rPr lang="da-DK" sz="2600" b="1" dirty="0" err="1"/>
              <a:t>Next</a:t>
            </a:r>
            <a:r>
              <a:rPr lang="da-DK" sz="2600" b="1" dirty="0"/>
              <a:t> of </a:t>
            </a:r>
            <a:r>
              <a:rPr lang="da-DK" sz="2600" b="1" dirty="0" err="1"/>
              <a:t>kin</a:t>
            </a:r>
            <a:r>
              <a:rPr lang="da-DK" sz="2600" b="1" dirty="0"/>
              <a:t> </a:t>
            </a:r>
            <a:r>
              <a:rPr lang="da-DK" sz="2600" dirty="0"/>
              <a:t>is </a:t>
            </a:r>
            <a:r>
              <a:rPr lang="da-DK" sz="2600" dirty="0" err="1"/>
              <a:t>defined</a:t>
            </a:r>
            <a:r>
              <a:rPr lang="da-DK" sz="2600" dirty="0"/>
              <a:t> as relatives, </a:t>
            </a:r>
            <a:r>
              <a:rPr lang="da-DK" sz="2600" dirty="0" err="1"/>
              <a:t>friends</a:t>
            </a:r>
            <a:r>
              <a:rPr lang="da-DK" sz="2600" dirty="0"/>
              <a:t> or </a:t>
            </a:r>
            <a:r>
              <a:rPr lang="da-DK" sz="2600" dirty="0" err="1"/>
              <a:t>other</a:t>
            </a:r>
            <a:r>
              <a:rPr lang="da-DK" sz="2600" dirty="0"/>
              <a:t> </a:t>
            </a:r>
            <a:r>
              <a:rPr lang="en-US" sz="2600" dirty="0"/>
              <a:t>acquaintances</a:t>
            </a:r>
            <a:r>
              <a:rPr lang="da-DK" sz="2600" dirty="0"/>
              <a:t> in </a:t>
            </a:r>
            <a:r>
              <a:rPr lang="da-DK" sz="2600" dirty="0" err="1"/>
              <a:t>regular</a:t>
            </a:r>
            <a:r>
              <a:rPr lang="da-DK" sz="2600" dirty="0"/>
              <a:t> </a:t>
            </a:r>
            <a:r>
              <a:rPr lang="da-DK" sz="2600" dirty="0" err="1"/>
              <a:t>contact</a:t>
            </a:r>
            <a:r>
              <a:rPr lang="da-DK" sz="2600" dirty="0"/>
              <a:t> with the trial </a:t>
            </a:r>
            <a:r>
              <a:rPr lang="da-DK" sz="2600" dirty="0" err="1"/>
              <a:t>partcipant</a:t>
            </a:r>
            <a:r>
              <a:rPr lang="da-DK" sz="2600" dirty="0"/>
              <a:t> </a:t>
            </a:r>
          </a:p>
          <a:p>
            <a:pPr>
              <a:lnSpc>
                <a:spcPct val="120000"/>
              </a:lnSpc>
            </a:pPr>
            <a:r>
              <a:rPr lang="da-DK" sz="2600" b="1" dirty="0"/>
              <a:t>Second trial guardian </a:t>
            </a:r>
            <a:r>
              <a:rPr lang="da-DK" sz="2600" dirty="0"/>
              <a:t>must </a:t>
            </a:r>
            <a:r>
              <a:rPr lang="da-DK" sz="2600" dirty="0" err="1"/>
              <a:t>fulfill</a:t>
            </a:r>
            <a:r>
              <a:rPr lang="da-DK" sz="2600" dirty="0"/>
              <a:t> the same </a:t>
            </a:r>
            <a:r>
              <a:rPr lang="da-DK" sz="2600" dirty="0" err="1"/>
              <a:t>criteria</a:t>
            </a:r>
            <a:r>
              <a:rPr lang="da-DK" sz="2600" dirty="0"/>
              <a:t> as the </a:t>
            </a:r>
            <a:r>
              <a:rPr lang="da-DK" sz="2600" dirty="0" err="1"/>
              <a:t>first</a:t>
            </a:r>
            <a:r>
              <a:rPr lang="da-DK" sz="2600" dirty="0"/>
              <a:t> trial guardian</a:t>
            </a:r>
          </a:p>
          <a:p>
            <a:pPr marL="0" indent="0">
              <a:lnSpc>
                <a:spcPct val="120000"/>
              </a:lnSpc>
              <a:buNone/>
            </a:pPr>
            <a:r>
              <a:rPr lang="da-DK" sz="1800" dirty="0"/>
              <a:t> </a:t>
            </a:r>
          </a:p>
          <a:p>
            <a:pPr marL="0" indent="0">
              <a:lnSpc>
                <a:spcPct val="120000"/>
              </a:lnSpc>
              <a:buNone/>
            </a:pPr>
            <a:r>
              <a:rPr lang="da-DK" sz="2900" b="1" dirty="0"/>
              <a:t>Trial participant</a:t>
            </a:r>
          </a:p>
          <a:p>
            <a:pPr marL="0" indent="0">
              <a:lnSpc>
                <a:spcPct val="120000"/>
              </a:lnSpc>
              <a:buNone/>
            </a:pPr>
            <a:r>
              <a:rPr lang="en-US" sz="2600" dirty="0"/>
              <a:t>Consent must be obtained </a:t>
            </a:r>
            <a:r>
              <a:rPr lang="da-DK" sz="2600" dirty="0"/>
              <a:t>as </a:t>
            </a:r>
            <a:r>
              <a:rPr lang="da-DK" sz="2600" dirty="0" err="1"/>
              <a:t>soon</a:t>
            </a:r>
            <a:r>
              <a:rPr lang="da-DK" sz="2600" dirty="0"/>
              <a:t> as patient </a:t>
            </a:r>
            <a:r>
              <a:rPr lang="da-DK" sz="2600" dirty="0" err="1"/>
              <a:t>regains</a:t>
            </a:r>
            <a:r>
              <a:rPr lang="da-DK" sz="2600" dirty="0"/>
              <a:t> </a:t>
            </a:r>
            <a:r>
              <a:rPr lang="da-DK" sz="2600" dirty="0" err="1"/>
              <a:t>competence</a:t>
            </a:r>
            <a:r>
              <a:rPr lang="da-DK" sz="2600" dirty="0"/>
              <a:t>, </a:t>
            </a:r>
            <a:r>
              <a:rPr lang="da-DK" sz="2600" dirty="0" err="1"/>
              <a:t>preferably</a:t>
            </a:r>
            <a:r>
              <a:rPr lang="da-DK" sz="2600" dirty="0"/>
              <a:t> </a:t>
            </a:r>
            <a:r>
              <a:rPr lang="da-DK" sz="2600" dirty="0" err="1"/>
              <a:t>during</a:t>
            </a:r>
            <a:r>
              <a:rPr lang="da-DK" sz="2600" dirty="0"/>
              <a:t> admission</a:t>
            </a:r>
          </a:p>
          <a:p>
            <a:pPr>
              <a:buFont typeface="+mj-lt"/>
              <a:buAutoNum type="arabicPeriod"/>
            </a:pPr>
            <a:endParaRPr lang="da-DK" sz="1800" dirty="0"/>
          </a:p>
          <a:p>
            <a:pPr marL="0" indent="0">
              <a:buNone/>
            </a:pPr>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40122" y="15477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8" name="Tekstfelt 7">
            <a:extLst>
              <a:ext uri="{FF2B5EF4-FFF2-40B4-BE49-F238E27FC236}">
                <a16:creationId xmlns:a16="http://schemas.microsoft.com/office/drawing/2014/main" id="{A1E52D94-658C-43FE-BE24-58E03B83777C}"/>
              </a:ext>
            </a:extLst>
          </p:cNvPr>
          <p:cNvSpPr txBox="1"/>
          <p:nvPr/>
        </p:nvSpPr>
        <p:spPr>
          <a:xfrm>
            <a:off x="4404049" y="6520090"/>
            <a:ext cx="7454977" cy="338554"/>
          </a:xfrm>
          <a:prstGeom prst="rect">
            <a:avLst/>
          </a:prstGeom>
          <a:noFill/>
        </p:spPr>
        <p:txBody>
          <a:bodyPr wrap="square" rtlCol="0">
            <a:spAutoFit/>
          </a:bodyPr>
          <a:lstStyle/>
          <a:p>
            <a:pPr algn="r"/>
            <a:r>
              <a:rPr lang="da-DK" sz="800" b="1" dirty="0">
                <a:hlinkClick r:id="rId4"/>
              </a:rPr>
              <a:t>http://www.nvk.dk/emner/information-og-samtykke-i-forsoeg/vejledning-om-samtykke-i-forsoeg</a:t>
            </a:r>
            <a:endParaRPr lang="da-DK" sz="800" b="1" dirty="0"/>
          </a:p>
          <a:p>
            <a:pPr algn="r"/>
            <a:endParaRPr lang="da-DK" sz="800" dirty="0"/>
          </a:p>
        </p:txBody>
      </p:sp>
      <p:pic>
        <p:nvPicPr>
          <p:cNvPr id="11" name="Billede 10">
            <a:extLst>
              <a:ext uri="{FF2B5EF4-FFF2-40B4-BE49-F238E27FC236}">
                <a16:creationId xmlns:a16="http://schemas.microsoft.com/office/drawing/2014/main" id="{641FF1E2-BDED-4228-BA64-98DD9A272F57}"/>
              </a:ext>
            </a:extLst>
          </p:cNvPr>
          <p:cNvPicPr>
            <a:picLocks noChangeAspect="1"/>
          </p:cNvPicPr>
          <p:nvPr/>
        </p:nvPicPr>
        <p:blipFill>
          <a:blip r:embed="rId5"/>
          <a:stretch>
            <a:fillRect/>
          </a:stretch>
        </p:blipFill>
        <p:spPr>
          <a:xfrm>
            <a:off x="540122" y="625613"/>
            <a:ext cx="1010451" cy="757703"/>
          </a:xfrm>
          <a:prstGeom prst="rect">
            <a:avLst/>
          </a:prstGeom>
          <a:ln w="3175">
            <a:solidFill>
              <a:schemeClr val="tx1"/>
            </a:solidFill>
          </a:ln>
        </p:spPr>
      </p:pic>
    </p:spTree>
    <p:extLst>
      <p:ext uri="{BB962C8B-B14F-4D97-AF65-F5344CB8AC3E}">
        <p14:creationId xmlns:p14="http://schemas.microsoft.com/office/powerpoint/2010/main" val="408989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	Data </a:t>
            </a:r>
            <a:r>
              <a:rPr lang="da-DK" b="1" dirty="0" err="1"/>
              <a:t>entry</a:t>
            </a:r>
            <a:endParaRPr lang="da-DK" b="1" dirty="0"/>
          </a:p>
        </p:txBody>
      </p:sp>
      <p:sp>
        <p:nvSpPr>
          <p:cNvPr id="3" name="Pladsholder til indhold 2">
            <a:extLst>
              <a:ext uri="{FF2B5EF4-FFF2-40B4-BE49-F238E27FC236}">
                <a16:creationId xmlns:a16="http://schemas.microsoft.com/office/drawing/2014/main" id="{76FC0D21-BD4A-46E1-945B-0610A6431EB0}"/>
              </a:ext>
            </a:extLst>
          </p:cNvPr>
          <p:cNvSpPr>
            <a:spLocks noGrp="1"/>
          </p:cNvSpPr>
          <p:nvPr>
            <p:ph idx="1"/>
          </p:nvPr>
        </p:nvSpPr>
        <p:spPr/>
        <p:txBody>
          <a:bodyPr>
            <a:normAutofit fontScale="62500" lnSpcReduction="20000"/>
          </a:bodyPr>
          <a:lstStyle/>
          <a:p>
            <a:pPr marL="0" indent="0">
              <a:buNone/>
            </a:pPr>
            <a:r>
              <a:rPr lang="da-DK" b="1" dirty="0"/>
              <a:t>Data </a:t>
            </a:r>
            <a:r>
              <a:rPr lang="da-DK" b="1" dirty="0" err="1"/>
              <a:t>entry</a:t>
            </a:r>
            <a:r>
              <a:rPr lang="da-DK" b="1" dirty="0"/>
              <a:t> </a:t>
            </a:r>
            <a:r>
              <a:rPr lang="da-DK" b="1" dirty="0" err="1"/>
              <a:t>performed</a:t>
            </a:r>
            <a:r>
              <a:rPr lang="da-DK" b="1" dirty="0"/>
              <a:t> by </a:t>
            </a:r>
            <a:r>
              <a:rPr lang="da-DK" b="1" dirty="0" err="1">
                <a:solidFill>
                  <a:srgbClr val="FF0000"/>
                </a:solidFill>
              </a:rPr>
              <a:t>unblinded</a:t>
            </a:r>
            <a:r>
              <a:rPr lang="da-DK" b="1" dirty="0"/>
              <a:t> </a:t>
            </a:r>
            <a:r>
              <a:rPr lang="da-DK" b="1" dirty="0" err="1"/>
              <a:t>primary</a:t>
            </a:r>
            <a:r>
              <a:rPr lang="da-DK" b="1" dirty="0"/>
              <a:t> trial </a:t>
            </a:r>
            <a:r>
              <a:rPr lang="da-DK" b="1" dirty="0" err="1"/>
              <a:t>personnel</a:t>
            </a:r>
            <a:endParaRPr lang="da-DK" b="1" dirty="0"/>
          </a:p>
          <a:p>
            <a:r>
              <a:rPr lang="da-DK" dirty="0"/>
              <a:t>Screening form </a:t>
            </a:r>
          </a:p>
          <a:p>
            <a:r>
              <a:rPr lang="da-DK" dirty="0" err="1"/>
              <a:t>Administered</a:t>
            </a:r>
            <a:r>
              <a:rPr lang="da-DK" dirty="0"/>
              <a:t> trial </a:t>
            </a:r>
            <a:r>
              <a:rPr lang="da-DK" dirty="0" err="1"/>
              <a:t>medication</a:t>
            </a:r>
            <a:r>
              <a:rPr lang="da-DK" dirty="0"/>
              <a:t> form (</a:t>
            </a:r>
            <a:r>
              <a:rPr lang="da-DK" dirty="0" err="1"/>
              <a:t>day</a:t>
            </a:r>
            <a:r>
              <a:rPr lang="da-DK" dirty="0"/>
              <a:t> 1-7)</a:t>
            </a:r>
          </a:p>
          <a:p>
            <a:r>
              <a:rPr lang="da-DK" dirty="0" err="1"/>
              <a:t>Consent</a:t>
            </a:r>
            <a:r>
              <a:rPr lang="da-DK" dirty="0"/>
              <a:t> form</a:t>
            </a:r>
          </a:p>
          <a:p>
            <a:endParaRPr lang="da-DK" dirty="0"/>
          </a:p>
          <a:p>
            <a:pPr marL="0" indent="0">
              <a:buNone/>
            </a:pPr>
            <a:r>
              <a:rPr lang="da-DK" b="1" dirty="0"/>
              <a:t>Data </a:t>
            </a:r>
            <a:r>
              <a:rPr lang="da-DK" b="1" dirty="0" err="1"/>
              <a:t>entry</a:t>
            </a:r>
            <a:r>
              <a:rPr lang="da-DK" b="1" dirty="0"/>
              <a:t> </a:t>
            </a:r>
            <a:r>
              <a:rPr lang="da-DK" b="1" dirty="0" err="1"/>
              <a:t>performed</a:t>
            </a:r>
            <a:r>
              <a:rPr lang="da-DK" b="1" dirty="0"/>
              <a:t> by </a:t>
            </a:r>
            <a:r>
              <a:rPr lang="da-DK" b="1" dirty="0" err="1">
                <a:solidFill>
                  <a:srgbClr val="FF0000"/>
                </a:solidFill>
              </a:rPr>
              <a:t>blinded</a:t>
            </a:r>
            <a:r>
              <a:rPr lang="da-DK" b="1" dirty="0"/>
              <a:t> </a:t>
            </a:r>
            <a:r>
              <a:rPr lang="da-DK" b="1" dirty="0" err="1"/>
              <a:t>primary</a:t>
            </a:r>
            <a:r>
              <a:rPr lang="da-DK" b="1" dirty="0"/>
              <a:t> trial </a:t>
            </a:r>
            <a:r>
              <a:rPr lang="da-DK" b="1" dirty="0" err="1"/>
              <a:t>personnel</a:t>
            </a:r>
            <a:endParaRPr lang="da-DK" b="1" dirty="0"/>
          </a:p>
          <a:p>
            <a:r>
              <a:rPr lang="da-DK" dirty="0"/>
              <a:t>Day forms (</a:t>
            </a:r>
            <a:r>
              <a:rPr lang="da-DK" dirty="0" err="1"/>
              <a:t>day</a:t>
            </a:r>
            <a:r>
              <a:rPr lang="da-DK" dirty="0"/>
              <a:t> 1-14)</a:t>
            </a:r>
          </a:p>
          <a:p>
            <a:r>
              <a:rPr lang="da-DK" dirty="0"/>
              <a:t>Discharge form</a:t>
            </a:r>
          </a:p>
          <a:p>
            <a:r>
              <a:rPr lang="da-DK" dirty="0" err="1"/>
              <a:t>Follow</a:t>
            </a:r>
            <a:r>
              <a:rPr lang="da-DK" dirty="0"/>
              <a:t> up forms at </a:t>
            </a:r>
            <a:r>
              <a:rPr lang="da-DK" dirty="0" err="1"/>
              <a:t>day</a:t>
            </a:r>
            <a:r>
              <a:rPr lang="da-DK" dirty="0"/>
              <a:t> 28, 90 and 1 </a:t>
            </a:r>
            <a:r>
              <a:rPr lang="da-DK" dirty="0" err="1"/>
              <a:t>year</a:t>
            </a:r>
            <a:endParaRPr lang="da-DK" dirty="0"/>
          </a:p>
          <a:p>
            <a:pPr marL="0" indent="0">
              <a:buNone/>
            </a:pPr>
            <a:endParaRPr lang="da-DK" dirty="0"/>
          </a:p>
          <a:p>
            <a:pPr marL="0" indent="0">
              <a:buNone/>
            </a:pPr>
            <a:r>
              <a:rPr lang="da-DK" b="1" dirty="0"/>
              <a:t>Data </a:t>
            </a:r>
            <a:r>
              <a:rPr lang="da-DK" b="1" dirty="0" err="1"/>
              <a:t>entry</a:t>
            </a:r>
            <a:r>
              <a:rPr lang="da-DK" b="1" dirty="0"/>
              <a:t> by </a:t>
            </a:r>
            <a:r>
              <a:rPr lang="da-DK" b="1" dirty="0" err="1"/>
              <a:t>both</a:t>
            </a:r>
            <a:r>
              <a:rPr lang="da-DK" b="1" dirty="0"/>
              <a:t> </a:t>
            </a:r>
            <a:r>
              <a:rPr lang="da-DK" b="1" dirty="0" err="1">
                <a:solidFill>
                  <a:srgbClr val="FF0000"/>
                </a:solidFill>
              </a:rPr>
              <a:t>unblinded</a:t>
            </a:r>
            <a:r>
              <a:rPr lang="da-DK" b="1" dirty="0"/>
              <a:t> and </a:t>
            </a:r>
            <a:r>
              <a:rPr lang="da-DK" b="1" dirty="0" err="1">
                <a:solidFill>
                  <a:srgbClr val="FF0000"/>
                </a:solidFill>
              </a:rPr>
              <a:t>blinded</a:t>
            </a:r>
            <a:r>
              <a:rPr lang="da-DK" b="1" dirty="0"/>
              <a:t> </a:t>
            </a:r>
            <a:r>
              <a:rPr lang="da-DK" b="1" dirty="0" err="1"/>
              <a:t>primary</a:t>
            </a:r>
            <a:r>
              <a:rPr lang="da-DK" b="1" dirty="0"/>
              <a:t> trial </a:t>
            </a:r>
            <a:r>
              <a:rPr lang="da-DK" b="1" dirty="0" err="1"/>
              <a:t>personnel</a:t>
            </a:r>
            <a:endParaRPr lang="da-DK" b="1" dirty="0"/>
          </a:p>
          <a:p>
            <a:r>
              <a:rPr lang="da-DK" dirty="0"/>
              <a:t>Baseline form </a:t>
            </a:r>
          </a:p>
          <a:p>
            <a:r>
              <a:rPr lang="da-DK" dirty="0" err="1"/>
              <a:t>Withdrawal</a:t>
            </a:r>
            <a:r>
              <a:rPr lang="da-DK" dirty="0"/>
              <a:t> form </a:t>
            </a:r>
          </a:p>
          <a:p>
            <a:pPr marL="0" indent="0">
              <a:buNone/>
            </a:pPr>
            <a:endParaRPr lang="da-DK" b="1" dirty="0"/>
          </a:p>
          <a:p>
            <a:pPr marL="0" indent="0">
              <a:buNone/>
            </a:pPr>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10" name="Billede 9">
            <a:extLst>
              <a:ext uri="{FF2B5EF4-FFF2-40B4-BE49-F238E27FC236}">
                <a16:creationId xmlns:a16="http://schemas.microsoft.com/office/drawing/2014/main" id="{9DB8989F-0E96-4CFB-9565-E6BF223E836D}"/>
              </a:ext>
            </a:extLst>
          </p:cNvPr>
          <p:cNvPicPr>
            <a:picLocks noChangeAspect="1"/>
          </p:cNvPicPr>
          <p:nvPr/>
        </p:nvPicPr>
        <p:blipFill>
          <a:blip r:embed="rId4"/>
          <a:stretch>
            <a:fillRect/>
          </a:stretch>
        </p:blipFill>
        <p:spPr>
          <a:xfrm>
            <a:off x="585849" y="649016"/>
            <a:ext cx="865580" cy="656195"/>
          </a:xfrm>
          <a:prstGeom prst="rect">
            <a:avLst/>
          </a:prstGeom>
          <a:ln w="3175">
            <a:solidFill>
              <a:schemeClr val="tx1"/>
            </a:solidFill>
          </a:ln>
        </p:spPr>
      </p:pic>
    </p:spTree>
    <p:extLst>
      <p:ext uri="{BB962C8B-B14F-4D97-AF65-F5344CB8AC3E}">
        <p14:creationId xmlns:p14="http://schemas.microsoft.com/office/powerpoint/2010/main" val="2508978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Screen, </a:t>
            </a:r>
            <a:r>
              <a:rPr lang="da-DK" b="1" dirty="0" err="1"/>
              <a:t>randomise</a:t>
            </a:r>
            <a:r>
              <a:rPr lang="da-DK" b="1" dirty="0"/>
              <a:t> and enter data</a:t>
            </a:r>
          </a:p>
        </p:txBody>
      </p:sp>
      <p:sp>
        <p:nvSpPr>
          <p:cNvPr id="3" name="Pladsholder til indhold 2">
            <a:extLst>
              <a:ext uri="{FF2B5EF4-FFF2-40B4-BE49-F238E27FC236}">
                <a16:creationId xmlns:a16="http://schemas.microsoft.com/office/drawing/2014/main" id="{76FC0D21-BD4A-46E1-945B-0610A6431EB0}"/>
              </a:ext>
            </a:extLst>
          </p:cNvPr>
          <p:cNvSpPr>
            <a:spLocks noGrp="1"/>
          </p:cNvSpPr>
          <p:nvPr>
            <p:ph idx="1"/>
          </p:nvPr>
        </p:nvSpPr>
        <p:spPr/>
        <p:txBody>
          <a:bodyPr>
            <a:normAutofit/>
          </a:bodyPr>
          <a:lstStyle/>
          <a:p>
            <a:pPr marL="0" indent="0">
              <a:buNone/>
            </a:pPr>
            <a:r>
              <a:rPr lang="en-US" b="1" dirty="0">
                <a:hlinkClick r:id="rId3"/>
              </a:rPr>
              <a:t>www.cric.nu/covid-steroid-trial</a:t>
            </a:r>
            <a:endParaRPr lang="en-US" b="1" dirty="0"/>
          </a:p>
          <a:p>
            <a:pPr marL="0" indent="0">
              <a:buNone/>
            </a:pPr>
            <a:endParaRPr lang="da-DK" dirty="0"/>
          </a:p>
          <a:p>
            <a:pPr marL="0" indent="0">
              <a:buNone/>
            </a:pPr>
            <a:endParaRPr lang="da-DK" b="1" dirty="0"/>
          </a:p>
          <a:p>
            <a:pPr marL="0" indent="0">
              <a:buNone/>
            </a:pPr>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8" name="Billede 7">
            <a:extLst>
              <a:ext uri="{FF2B5EF4-FFF2-40B4-BE49-F238E27FC236}">
                <a16:creationId xmlns:a16="http://schemas.microsoft.com/office/drawing/2014/main" id="{28E5899E-6AC0-4FD7-A6CB-86D36E1087CA}"/>
              </a:ext>
            </a:extLst>
          </p:cNvPr>
          <p:cNvPicPr>
            <a:picLocks noChangeAspect="1"/>
          </p:cNvPicPr>
          <p:nvPr/>
        </p:nvPicPr>
        <p:blipFill>
          <a:blip r:embed="rId5"/>
          <a:stretch>
            <a:fillRect/>
          </a:stretch>
        </p:blipFill>
        <p:spPr>
          <a:xfrm>
            <a:off x="3477941" y="2361325"/>
            <a:ext cx="5236117" cy="4131550"/>
          </a:xfrm>
          <a:prstGeom prst="rect">
            <a:avLst/>
          </a:prstGeom>
        </p:spPr>
      </p:pic>
      <p:cxnSp>
        <p:nvCxnSpPr>
          <p:cNvPr id="9" name="Lige pilforbindelse 8">
            <a:extLst>
              <a:ext uri="{FF2B5EF4-FFF2-40B4-BE49-F238E27FC236}">
                <a16:creationId xmlns:a16="http://schemas.microsoft.com/office/drawing/2014/main" id="{86168159-4A9E-4856-924A-1D8A47F6656B}"/>
              </a:ext>
            </a:extLst>
          </p:cNvPr>
          <p:cNvCxnSpPr>
            <a:cxnSpLocks/>
          </p:cNvCxnSpPr>
          <p:nvPr/>
        </p:nvCxnSpPr>
        <p:spPr>
          <a:xfrm>
            <a:off x="3477941" y="5282650"/>
            <a:ext cx="631837" cy="2978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56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clinicians</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8" name="Tekstfelt 7">
            <a:extLst>
              <a:ext uri="{FF2B5EF4-FFF2-40B4-BE49-F238E27FC236}">
                <a16:creationId xmlns:a16="http://schemas.microsoft.com/office/drawing/2014/main" id="{A1E52D94-658C-43FE-BE24-58E03B83777C}"/>
              </a:ext>
            </a:extLst>
          </p:cNvPr>
          <p:cNvSpPr txBox="1"/>
          <p:nvPr/>
        </p:nvSpPr>
        <p:spPr>
          <a:xfrm>
            <a:off x="7031978" y="6520090"/>
            <a:ext cx="4827047" cy="215444"/>
          </a:xfrm>
          <a:prstGeom prst="rect">
            <a:avLst/>
          </a:prstGeom>
          <a:noFill/>
        </p:spPr>
        <p:txBody>
          <a:bodyPr wrap="square" rtlCol="0">
            <a:spAutoFit/>
          </a:bodyPr>
          <a:lstStyle/>
          <a:p>
            <a:pPr algn="r"/>
            <a:r>
              <a:rPr lang="da-DK" sz="800" dirty="0"/>
              <a:t>Singer JAMA 2016</a:t>
            </a:r>
          </a:p>
        </p:txBody>
      </p:sp>
      <p:pic>
        <p:nvPicPr>
          <p:cNvPr id="9" name="Picture 4" descr="doctor holding red stethoscope">
            <a:extLst>
              <a:ext uri="{FF2B5EF4-FFF2-40B4-BE49-F238E27FC236}">
                <a16:creationId xmlns:a16="http://schemas.microsoft.com/office/drawing/2014/main" id="{4A5BEF2E-208E-4EF2-8BD6-23DC5969F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684" y="2193436"/>
            <a:ext cx="5916632" cy="333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32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SAR (</a:t>
            </a:r>
            <a:r>
              <a:rPr lang="da-DK" b="1" dirty="0" err="1"/>
              <a:t>day</a:t>
            </a:r>
            <a:r>
              <a:rPr lang="da-DK" b="1" dirty="0"/>
              <a:t> 1-14)</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pPr>
            <a:r>
              <a:rPr lang="da-DK" dirty="0" err="1"/>
              <a:t>Secondary</a:t>
            </a:r>
            <a:r>
              <a:rPr lang="da-DK" dirty="0"/>
              <a:t> outcome measure</a:t>
            </a:r>
          </a:p>
          <a:p>
            <a:pPr marL="0" indent="0">
              <a:buNone/>
            </a:pPr>
            <a:endParaRPr lang="da-DK" dirty="0"/>
          </a:p>
          <a:p>
            <a:r>
              <a:rPr lang="da-DK" dirty="0"/>
              <a:t>New episodes of </a:t>
            </a:r>
            <a:r>
              <a:rPr lang="da-DK" dirty="0" err="1"/>
              <a:t>septic</a:t>
            </a:r>
            <a:r>
              <a:rPr lang="da-DK" dirty="0"/>
              <a:t> shock (Sepsis-3 </a:t>
            </a:r>
            <a:r>
              <a:rPr lang="da-DK" dirty="0" err="1"/>
              <a:t>criteria</a:t>
            </a:r>
            <a:r>
              <a:rPr lang="da-DK" dirty="0"/>
              <a:t>)</a:t>
            </a:r>
          </a:p>
          <a:p>
            <a:r>
              <a:rPr lang="da-DK" dirty="0"/>
              <a:t>Invasive </a:t>
            </a:r>
            <a:r>
              <a:rPr lang="da-DK" dirty="0" err="1"/>
              <a:t>fungal</a:t>
            </a:r>
            <a:r>
              <a:rPr lang="da-DK" dirty="0"/>
              <a:t> </a:t>
            </a:r>
            <a:r>
              <a:rPr lang="da-DK" dirty="0" err="1"/>
              <a:t>infections</a:t>
            </a:r>
            <a:endParaRPr lang="da-DK" dirty="0"/>
          </a:p>
          <a:p>
            <a:r>
              <a:rPr lang="da-DK" dirty="0" err="1"/>
              <a:t>Clinically</a:t>
            </a:r>
            <a:r>
              <a:rPr lang="da-DK" dirty="0"/>
              <a:t> </a:t>
            </a:r>
            <a:r>
              <a:rPr lang="da-DK" dirty="0" err="1"/>
              <a:t>important</a:t>
            </a:r>
            <a:r>
              <a:rPr lang="da-DK" dirty="0"/>
              <a:t> GI </a:t>
            </a:r>
            <a:r>
              <a:rPr lang="da-DK" dirty="0" err="1"/>
              <a:t>bleeding</a:t>
            </a:r>
            <a:r>
              <a:rPr lang="da-DK" dirty="0"/>
              <a:t> (use of ≥ 2 </a:t>
            </a:r>
            <a:r>
              <a:rPr lang="da-DK" dirty="0" err="1"/>
              <a:t>SAGMs</a:t>
            </a:r>
            <a:r>
              <a:rPr lang="da-DK" dirty="0"/>
              <a:t>)</a:t>
            </a:r>
          </a:p>
          <a:p>
            <a:r>
              <a:rPr lang="da-DK" dirty="0" err="1"/>
              <a:t>Anaphylaxis</a:t>
            </a:r>
            <a:endParaRPr lang="da-DK" dirty="0"/>
          </a:p>
          <a:p>
            <a:pPr marL="0" indent="0">
              <a:buNone/>
            </a:pPr>
            <a:endParaRPr lang="da-DK" dirty="0"/>
          </a:p>
        </p:txBody>
      </p:sp>
      <p:sp>
        <p:nvSpPr>
          <p:cNvPr id="8" name="Tekstfelt 7">
            <a:extLst>
              <a:ext uri="{FF2B5EF4-FFF2-40B4-BE49-F238E27FC236}">
                <a16:creationId xmlns:a16="http://schemas.microsoft.com/office/drawing/2014/main" id="{A1E52D94-658C-43FE-BE24-58E03B83777C}"/>
              </a:ext>
            </a:extLst>
          </p:cNvPr>
          <p:cNvSpPr txBox="1"/>
          <p:nvPr/>
        </p:nvSpPr>
        <p:spPr>
          <a:xfrm>
            <a:off x="7031978" y="6520090"/>
            <a:ext cx="4827047" cy="215444"/>
          </a:xfrm>
          <a:prstGeom prst="rect">
            <a:avLst/>
          </a:prstGeom>
          <a:noFill/>
        </p:spPr>
        <p:txBody>
          <a:bodyPr wrap="square" rtlCol="0">
            <a:spAutoFit/>
          </a:bodyPr>
          <a:lstStyle/>
          <a:p>
            <a:pPr algn="r"/>
            <a:r>
              <a:rPr lang="da-DK" sz="800" dirty="0"/>
              <a:t>Singer JAMA 2016</a:t>
            </a:r>
          </a:p>
        </p:txBody>
      </p:sp>
    </p:spTree>
    <p:extLst>
      <p:ext uri="{BB962C8B-B14F-4D97-AF65-F5344CB8AC3E}">
        <p14:creationId xmlns:p14="http://schemas.microsoft.com/office/powerpoint/2010/main" val="352116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COVID-19 is a global </a:t>
            </a:r>
            <a:r>
              <a:rPr lang="da-DK" b="1" dirty="0" err="1"/>
              <a:t>health</a:t>
            </a:r>
            <a:r>
              <a:rPr lang="da-DK" b="1" dirty="0"/>
              <a:t> </a:t>
            </a:r>
            <a:r>
              <a:rPr lang="da-DK" b="1" dirty="0" err="1"/>
              <a:t>emergency</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Pladsholder til indhold 12">
            <a:extLst>
              <a:ext uri="{FF2B5EF4-FFF2-40B4-BE49-F238E27FC236}">
                <a16:creationId xmlns:a16="http://schemas.microsoft.com/office/drawing/2014/main" id="{EA9A0437-2593-4721-8E5B-61202E2D6418}"/>
              </a:ext>
            </a:extLst>
          </p:cNvPr>
          <p:cNvSpPr>
            <a:spLocks noGrp="1"/>
          </p:cNvSpPr>
          <p:nvPr>
            <p:ph idx="1"/>
          </p:nvPr>
        </p:nvSpPr>
        <p:spPr>
          <a:xfrm>
            <a:off x="9864969" y="6193944"/>
            <a:ext cx="840153" cy="298931"/>
          </a:xfrm>
        </p:spPr>
        <p:txBody>
          <a:bodyPr>
            <a:normAutofit fontScale="92500"/>
          </a:bodyPr>
          <a:lstStyle/>
          <a:p>
            <a:pPr marL="0" indent="0">
              <a:buNone/>
            </a:pPr>
            <a:r>
              <a:rPr lang="da-DK" sz="1000" dirty="0"/>
              <a:t>April 04, 2020</a:t>
            </a:r>
          </a:p>
        </p:txBody>
      </p:sp>
      <p:pic>
        <p:nvPicPr>
          <p:cNvPr id="8" name="Billede 7">
            <a:extLst>
              <a:ext uri="{FF2B5EF4-FFF2-40B4-BE49-F238E27FC236}">
                <a16:creationId xmlns:a16="http://schemas.microsoft.com/office/drawing/2014/main" id="{428678A7-82AB-4434-B9BC-0C87B1B540ED}"/>
              </a:ext>
            </a:extLst>
          </p:cNvPr>
          <p:cNvPicPr>
            <a:picLocks noChangeAspect="1"/>
          </p:cNvPicPr>
          <p:nvPr/>
        </p:nvPicPr>
        <p:blipFill>
          <a:blip r:embed="rId4"/>
          <a:stretch>
            <a:fillRect/>
          </a:stretch>
        </p:blipFill>
        <p:spPr>
          <a:xfrm>
            <a:off x="1486878" y="1825625"/>
            <a:ext cx="9218244" cy="4307909"/>
          </a:xfrm>
          <a:prstGeom prst="rect">
            <a:avLst/>
          </a:prstGeom>
        </p:spPr>
      </p:pic>
    </p:spTree>
    <p:extLst>
      <p:ext uri="{BB962C8B-B14F-4D97-AF65-F5344CB8AC3E}">
        <p14:creationId xmlns:p14="http://schemas.microsoft.com/office/powerpoint/2010/main" val="2804610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SAEs</a:t>
            </a:r>
            <a:r>
              <a:rPr lang="da-DK" b="1" dirty="0"/>
              <a:t> and SUSAR</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defRPr/>
            </a:pPr>
            <a:r>
              <a:rPr lang="en-US" dirty="0"/>
              <a:t>Report any serious adverse event (SAE) to sponsor or coordinating investigator </a:t>
            </a:r>
            <a:r>
              <a:rPr lang="en-US" b="1" dirty="0">
                <a:solidFill>
                  <a:srgbClr val="FF0000"/>
                </a:solidFill>
              </a:rPr>
              <a:t>within 24 hours </a:t>
            </a:r>
            <a:r>
              <a:rPr lang="en-US" dirty="0"/>
              <a:t>(</a:t>
            </a:r>
            <a:r>
              <a:rPr lang="en-US" dirty="0">
                <a:hlinkClick r:id="rId4"/>
              </a:rPr>
              <a:t>covid-steroid@cric.nu</a:t>
            </a:r>
            <a:r>
              <a:rPr lang="en-US" dirty="0"/>
              <a:t> or +45 3545 7237)</a:t>
            </a:r>
          </a:p>
          <a:p>
            <a:pPr marL="0" indent="0">
              <a:buNone/>
              <a:defRPr/>
            </a:pPr>
            <a:endParaRPr lang="en-US" b="1" dirty="0">
              <a:solidFill>
                <a:srgbClr val="FF0000"/>
              </a:solidFill>
            </a:endParaRPr>
          </a:p>
          <a:p>
            <a:pPr marL="0" indent="0">
              <a:buNone/>
              <a:defRPr/>
            </a:pPr>
            <a:r>
              <a:rPr lang="en-US" b="1" dirty="0"/>
              <a:t>If SAE is deemed related to the intervention (SUSAR)</a:t>
            </a:r>
          </a:p>
          <a:p>
            <a:pPr marL="0" indent="0">
              <a:buNone/>
              <a:defRPr/>
            </a:pPr>
            <a:r>
              <a:rPr lang="en-US" dirty="0"/>
              <a:t>Contact the sponsor or coordinating investigator </a:t>
            </a:r>
            <a:r>
              <a:rPr lang="en-US" b="1" dirty="0">
                <a:solidFill>
                  <a:srgbClr val="FF0000"/>
                </a:solidFill>
              </a:rPr>
              <a:t>without undue delay </a:t>
            </a:r>
            <a:r>
              <a:rPr lang="en-US" dirty="0"/>
              <a:t>(</a:t>
            </a:r>
            <a:r>
              <a:rPr lang="en-US" dirty="0">
                <a:hlinkClick r:id="rId4"/>
              </a:rPr>
              <a:t>covid-steroid@cric.nu</a:t>
            </a:r>
            <a:r>
              <a:rPr lang="en-US" dirty="0"/>
              <a:t> or +45 3545 7237)</a:t>
            </a:r>
          </a:p>
          <a:p>
            <a:pPr marL="0" indent="0">
              <a:buNone/>
              <a:defRPr/>
            </a:pPr>
            <a:r>
              <a:rPr lang="en-US" dirty="0"/>
              <a:t>Fill in the SUSAR report form (#14a in the Site Master File) and e-mail it to sponsor (</a:t>
            </a:r>
            <a:r>
              <a:rPr lang="en-US" dirty="0">
                <a:hlinkClick r:id="rId4"/>
              </a:rPr>
              <a:t>covid-steroid@cric.nu</a:t>
            </a:r>
            <a:r>
              <a:rPr lang="en-US" dirty="0"/>
              <a:t>)</a:t>
            </a:r>
          </a:p>
          <a:p>
            <a:pPr marL="0" indent="0">
              <a:buNone/>
            </a:pPr>
            <a:endParaRPr lang="da-DK" b="1" dirty="0">
              <a:solidFill>
                <a:srgbClr val="FF0000"/>
              </a:solidFill>
            </a:endParaRPr>
          </a:p>
          <a:p>
            <a:pPr marL="0" indent="0">
              <a:buNone/>
            </a:pPr>
            <a:endParaRPr lang="da-DK" b="1" dirty="0">
              <a:solidFill>
                <a:srgbClr val="FF0000"/>
              </a:solidFill>
            </a:endParaRPr>
          </a:p>
        </p:txBody>
      </p:sp>
    </p:spTree>
    <p:extLst>
      <p:ext uri="{BB962C8B-B14F-4D97-AF65-F5344CB8AC3E}">
        <p14:creationId xmlns:p14="http://schemas.microsoft.com/office/powerpoint/2010/main" val="2734006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Trial </a:t>
            </a:r>
            <a:r>
              <a:rPr lang="da-DK" b="1" dirty="0" err="1"/>
              <a:t>documents</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7602415" cy="4443290"/>
          </a:xfrm>
        </p:spPr>
        <p:txBody>
          <a:bodyPr>
            <a:normAutofit/>
          </a:bodyPr>
          <a:lstStyle/>
          <a:p>
            <a:pPr marL="0" indent="0">
              <a:buNone/>
              <a:defRPr/>
            </a:pPr>
            <a:r>
              <a:rPr lang="en-US" b="1" dirty="0">
                <a:hlinkClick r:id="rId3"/>
              </a:rPr>
              <a:t>www.cric.nu/covid-steroid-trial</a:t>
            </a:r>
            <a:endParaRPr lang="en-US" b="1" dirty="0"/>
          </a:p>
        </p:txBody>
      </p:sp>
      <p:pic>
        <p:nvPicPr>
          <p:cNvPr id="3" name="Billede 2">
            <a:extLst>
              <a:ext uri="{FF2B5EF4-FFF2-40B4-BE49-F238E27FC236}">
                <a16:creationId xmlns:a16="http://schemas.microsoft.com/office/drawing/2014/main" id="{977F1244-3DCA-4998-A7B9-ADDF4ECB4626}"/>
              </a:ext>
            </a:extLst>
          </p:cNvPr>
          <p:cNvPicPr>
            <a:picLocks noChangeAspect="1"/>
          </p:cNvPicPr>
          <p:nvPr/>
        </p:nvPicPr>
        <p:blipFill>
          <a:blip r:embed="rId4"/>
          <a:stretch>
            <a:fillRect/>
          </a:stretch>
        </p:blipFill>
        <p:spPr>
          <a:xfrm>
            <a:off x="3477941" y="2361325"/>
            <a:ext cx="5236117" cy="4131550"/>
          </a:xfrm>
          <a:prstGeom prst="rect">
            <a:avLst/>
          </a:prstGeom>
        </p:spPr>
      </p:pic>
      <p:cxnSp>
        <p:nvCxnSpPr>
          <p:cNvPr id="8" name="Lige pilforbindelse 7">
            <a:extLst>
              <a:ext uri="{FF2B5EF4-FFF2-40B4-BE49-F238E27FC236}">
                <a16:creationId xmlns:a16="http://schemas.microsoft.com/office/drawing/2014/main" id="{E4051B0B-C9E9-4F23-AF67-811928A73DD0}"/>
              </a:ext>
            </a:extLst>
          </p:cNvPr>
          <p:cNvCxnSpPr>
            <a:cxnSpLocks/>
          </p:cNvCxnSpPr>
          <p:nvPr/>
        </p:nvCxnSpPr>
        <p:spPr>
          <a:xfrm>
            <a:off x="6400800" y="5282650"/>
            <a:ext cx="631837" cy="2978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2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Contact</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8" name="Pladsholder til indhold 2">
            <a:extLst>
              <a:ext uri="{FF2B5EF4-FFF2-40B4-BE49-F238E27FC236}">
                <a16:creationId xmlns:a16="http://schemas.microsoft.com/office/drawing/2014/main" id="{872F178F-9C95-4534-B5AC-0F49F9E7CA27}"/>
              </a:ext>
            </a:extLst>
          </p:cNvPr>
          <p:cNvSpPr txBox="1">
            <a:spLocks/>
          </p:cNvSpPr>
          <p:nvPr/>
        </p:nvSpPr>
        <p:spPr>
          <a:xfrm>
            <a:off x="3316783" y="2239108"/>
            <a:ext cx="5558433" cy="2582230"/>
          </a:xfrm>
          <a:prstGeom prst="rect">
            <a:avLst/>
          </a:prstGeom>
          <a:ln w="5715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defRPr/>
            </a:pPr>
            <a:r>
              <a:rPr lang="da-DK" sz="2600" b="1" dirty="0"/>
              <a:t>Do </a:t>
            </a:r>
            <a:r>
              <a:rPr lang="da-DK" sz="2600" b="1" dirty="0" err="1"/>
              <a:t>you</a:t>
            </a:r>
            <a:r>
              <a:rPr lang="da-DK" sz="2600" b="1" dirty="0"/>
              <a:t> </a:t>
            </a:r>
            <a:r>
              <a:rPr lang="da-DK" sz="2600" b="1" dirty="0" err="1"/>
              <a:t>need</a:t>
            </a:r>
            <a:r>
              <a:rPr lang="da-DK" sz="2600" b="1" dirty="0"/>
              <a:t> </a:t>
            </a:r>
            <a:r>
              <a:rPr lang="da-DK" sz="2600" b="1" dirty="0" err="1"/>
              <a:t>help</a:t>
            </a:r>
            <a:r>
              <a:rPr lang="da-DK" sz="2600" b="1" dirty="0"/>
              <a:t>?</a:t>
            </a:r>
          </a:p>
          <a:p>
            <a:pPr marL="457200" lvl="1" indent="0" algn="ctr">
              <a:buFont typeface="Arial" panose="020B0604020202020204" pitchFamily="34" charset="0"/>
              <a:buNone/>
              <a:defRPr/>
            </a:pPr>
            <a:r>
              <a:rPr lang="da-DK" sz="2600" b="1" dirty="0"/>
              <a:t>Call the </a:t>
            </a:r>
            <a:r>
              <a:rPr lang="da-DK" sz="2600" b="1" dirty="0">
                <a:solidFill>
                  <a:srgbClr val="FF0000"/>
                </a:solidFill>
              </a:rPr>
              <a:t>COVID STEROID hotline</a:t>
            </a:r>
            <a:endParaRPr lang="da-DK" sz="2600" b="1" dirty="0"/>
          </a:p>
          <a:p>
            <a:pPr marL="57150" indent="0" algn="ctr">
              <a:buFont typeface="Arial" panose="020B0604020202020204" pitchFamily="34" charset="0"/>
              <a:buNone/>
              <a:defRPr/>
            </a:pPr>
            <a:endParaRPr lang="da-DK" sz="2600" b="1" dirty="0">
              <a:solidFill>
                <a:srgbClr val="FF0000"/>
              </a:solidFill>
            </a:endParaRPr>
          </a:p>
          <a:p>
            <a:pPr marL="57150" indent="0" algn="ctr">
              <a:buFont typeface="Arial" panose="020B0604020202020204" pitchFamily="34" charset="0"/>
              <a:buNone/>
              <a:defRPr/>
            </a:pPr>
            <a:r>
              <a:rPr lang="da-DK" sz="4500" b="1" dirty="0">
                <a:solidFill>
                  <a:srgbClr val="FF0000"/>
                </a:solidFill>
              </a:rPr>
              <a:t>+45 3545 7237</a:t>
            </a:r>
          </a:p>
          <a:p>
            <a:pPr marL="57150" indent="0" algn="ctr">
              <a:buFont typeface="Arial" panose="020B0604020202020204" pitchFamily="34" charset="0"/>
              <a:buNone/>
              <a:defRPr/>
            </a:pPr>
            <a:r>
              <a:rPr lang="da-DK" sz="2600" b="1" dirty="0" err="1"/>
              <a:t>Available</a:t>
            </a:r>
            <a:r>
              <a:rPr lang="da-DK" sz="2600" b="1" dirty="0"/>
              <a:t> 24/7</a:t>
            </a:r>
            <a:endParaRPr lang="da-DK" sz="2200" b="1" dirty="0"/>
          </a:p>
          <a:p>
            <a:pPr marL="457200" lvl="1" indent="0">
              <a:buFont typeface="Arial" panose="020B0604020202020204" pitchFamily="34" charset="0"/>
              <a:buNone/>
              <a:defRPr/>
            </a:pPr>
            <a:endParaRPr lang="da-DK" sz="2600" b="1" dirty="0"/>
          </a:p>
          <a:p>
            <a:pPr lvl="1">
              <a:buFont typeface="Arial"/>
              <a:buChar char="•"/>
              <a:defRPr/>
            </a:pPr>
            <a:endParaRPr lang="da-DK" sz="2600" b="1" dirty="0"/>
          </a:p>
          <a:p>
            <a:pPr lvl="1">
              <a:buFont typeface="Arial"/>
              <a:buChar char="•"/>
              <a:defRPr/>
            </a:pPr>
            <a:endParaRPr lang="da-DK" sz="2600" b="1" dirty="0"/>
          </a:p>
        </p:txBody>
      </p:sp>
      <p:sp>
        <p:nvSpPr>
          <p:cNvPr id="9" name="Tekstfelt 8">
            <a:extLst>
              <a:ext uri="{FF2B5EF4-FFF2-40B4-BE49-F238E27FC236}">
                <a16:creationId xmlns:a16="http://schemas.microsoft.com/office/drawing/2014/main" id="{422095D9-FC70-4593-868B-817C713CD188}"/>
              </a:ext>
            </a:extLst>
          </p:cNvPr>
          <p:cNvSpPr txBox="1"/>
          <p:nvPr/>
        </p:nvSpPr>
        <p:spPr>
          <a:xfrm>
            <a:off x="4448432" y="5178072"/>
            <a:ext cx="3352800" cy="892552"/>
          </a:xfrm>
          <a:prstGeom prst="rect">
            <a:avLst/>
          </a:prstGeom>
          <a:noFill/>
        </p:spPr>
        <p:txBody>
          <a:bodyPr wrap="square" rtlCol="0">
            <a:spAutoFit/>
          </a:bodyPr>
          <a:lstStyle/>
          <a:p>
            <a:pPr algn="ctr"/>
            <a:r>
              <a:rPr lang="en-GB" sz="2600" b="1" dirty="0"/>
              <a:t>or</a:t>
            </a:r>
          </a:p>
          <a:p>
            <a:pPr algn="ctr"/>
            <a:r>
              <a:rPr lang="en-GB" sz="2600" b="1" dirty="0">
                <a:hlinkClick r:id="rId3"/>
              </a:rPr>
              <a:t>covid-steroid@cric.nu</a:t>
            </a:r>
            <a:endParaRPr lang="en-GB" sz="2600" b="1" dirty="0"/>
          </a:p>
        </p:txBody>
      </p:sp>
    </p:spTree>
    <p:extLst>
      <p:ext uri="{BB962C8B-B14F-4D97-AF65-F5344CB8AC3E}">
        <p14:creationId xmlns:p14="http://schemas.microsoft.com/office/powerpoint/2010/main" val="224876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C8517-98EC-4C9F-BB37-8E34B1D1F5E0}"/>
              </a:ext>
            </a:extLst>
          </p:cNvPr>
          <p:cNvSpPr>
            <a:spLocks noGrp="1"/>
          </p:cNvSpPr>
          <p:nvPr>
            <p:ph type="title"/>
          </p:nvPr>
        </p:nvSpPr>
        <p:spPr/>
        <p:txBody>
          <a:bodyPr/>
          <a:lstStyle/>
          <a:p>
            <a:pPr algn="ctr"/>
            <a:r>
              <a:rPr lang="da-DK" b="1" dirty="0"/>
              <a:t>THANK YOU!</a:t>
            </a:r>
          </a:p>
        </p:txBody>
      </p:sp>
      <p:cxnSp>
        <p:nvCxnSpPr>
          <p:cNvPr id="4" name="Lige forbindelse 3">
            <a:extLst>
              <a:ext uri="{FF2B5EF4-FFF2-40B4-BE49-F238E27FC236}">
                <a16:creationId xmlns:a16="http://schemas.microsoft.com/office/drawing/2014/main" id="{43B51F01-E71C-4243-AA61-E98A8CFAAFF2}"/>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lede 4" descr="Et billede, der indeholder værelse&#10;&#10;Automatisk genereret beskrivelse">
            <a:extLst>
              <a:ext uri="{FF2B5EF4-FFF2-40B4-BE49-F238E27FC236}">
                <a16:creationId xmlns:a16="http://schemas.microsoft.com/office/drawing/2014/main" id="{09C5A4C5-3D2B-4A6C-9D39-DCB95A316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6" name="Rektangel 5">
            <a:extLst>
              <a:ext uri="{FF2B5EF4-FFF2-40B4-BE49-F238E27FC236}">
                <a16:creationId xmlns:a16="http://schemas.microsoft.com/office/drawing/2014/main" id="{2E82482A-4155-49CD-B7EE-7FAF59F23DC6}"/>
              </a:ext>
            </a:extLst>
          </p:cNvPr>
          <p:cNvSpPr/>
          <p:nvPr/>
        </p:nvSpPr>
        <p:spPr>
          <a:xfrm>
            <a:off x="5293535" y="1426430"/>
            <a:ext cx="1604927" cy="3770263"/>
          </a:xfrm>
          <a:prstGeom prst="rect">
            <a:avLst/>
          </a:prstGeom>
          <a:noFill/>
          <a:ln>
            <a:noFill/>
          </a:ln>
        </p:spPr>
        <p:txBody>
          <a:bodyPr wrap="none" lIns="91440" tIns="45720" rIns="91440" bIns="45720">
            <a:spAutoFit/>
          </a:bodyPr>
          <a:lstStyle/>
          <a:p>
            <a:pPr algn="ctr"/>
            <a:r>
              <a:rPr lang="da-DK" sz="23900" b="1" dirty="0">
                <a:ln w="0"/>
                <a:solidFill>
                  <a:srgbClr val="33CCCC"/>
                </a:solidFill>
                <a:effectLst>
                  <a:outerShdw blurRad="38100" dist="19050" dir="2700000" algn="tl" rotWithShape="0">
                    <a:schemeClr val="dk1">
                      <a:alpha val="40000"/>
                    </a:schemeClr>
                  </a:outerShdw>
                </a:effectLst>
              </a:rPr>
              <a:t>?</a:t>
            </a:r>
          </a:p>
        </p:txBody>
      </p:sp>
      <p:sp>
        <p:nvSpPr>
          <p:cNvPr id="7" name="Rektangel 6">
            <a:extLst>
              <a:ext uri="{FF2B5EF4-FFF2-40B4-BE49-F238E27FC236}">
                <a16:creationId xmlns:a16="http://schemas.microsoft.com/office/drawing/2014/main" id="{27F0605B-1BE6-4288-8131-0D6BF9E642A0}"/>
              </a:ext>
            </a:extLst>
          </p:cNvPr>
          <p:cNvSpPr/>
          <p:nvPr/>
        </p:nvSpPr>
        <p:spPr>
          <a:xfrm>
            <a:off x="3047999" y="5015547"/>
            <a:ext cx="6096000" cy="1477328"/>
          </a:xfrm>
          <a:prstGeom prst="rect">
            <a:avLst/>
          </a:prstGeom>
        </p:spPr>
        <p:txBody>
          <a:bodyPr>
            <a:spAutoFit/>
          </a:bodyPr>
          <a:lstStyle/>
          <a:p>
            <a:pPr algn="ctr"/>
            <a:r>
              <a:rPr lang="da-DK" dirty="0"/>
              <a:t>Marie Warrer Petersen, MD</a:t>
            </a:r>
          </a:p>
          <a:p>
            <a:pPr algn="ctr"/>
            <a:r>
              <a:rPr lang="da-DK" dirty="0"/>
              <a:t>Department of Intensive Care 4131</a:t>
            </a:r>
          </a:p>
          <a:p>
            <a:pPr algn="ctr"/>
            <a:r>
              <a:rPr lang="da-DK" dirty="0"/>
              <a:t>Copenhagen University Hospital, Rigshospitalet</a:t>
            </a:r>
          </a:p>
          <a:p>
            <a:pPr algn="ctr"/>
            <a:r>
              <a:rPr lang="da-DK" dirty="0">
                <a:solidFill>
                  <a:schemeClr val="tx1">
                    <a:lumMod val="50000"/>
                    <a:lumOff val="50000"/>
                  </a:schemeClr>
                </a:solidFill>
              </a:rPr>
              <a:t>www.cric.nu/covid-steroid-trial</a:t>
            </a:r>
          </a:p>
          <a:p>
            <a:pPr algn="ctr"/>
            <a:r>
              <a:rPr lang="da-DK" dirty="0"/>
              <a:t>Phone: +45 3545 7237</a:t>
            </a:r>
            <a:endParaRPr lang="da-DK" dirty="0">
              <a:solidFill>
                <a:schemeClr val="tx1">
                  <a:lumMod val="50000"/>
                  <a:lumOff val="50000"/>
                </a:schemeClr>
              </a:solidFill>
            </a:endParaRPr>
          </a:p>
        </p:txBody>
      </p:sp>
      <p:pic>
        <p:nvPicPr>
          <p:cNvPr id="8" name="Picture 2">
            <a:extLst>
              <a:ext uri="{FF2B5EF4-FFF2-40B4-BE49-F238E27FC236}">
                <a16:creationId xmlns:a16="http://schemas.microsoft.com/office/drawing/2014/main" id="{DC2A5DB9-742D-47C5-B566-130CD416F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2" y="5636474"/>
            <a:ext cx="1440279" cy="102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01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en-US" b="1" dirty="0"/>
              <a:t>Clinical presentation</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lede 13">
            <a:extLst>
              <a:ext uri="{FF2B5EF4-FFF2-40B4-BE49-F238E27FC236}">
                <a16:creationId xmlns:a16="http://schemas.microsoft.com/office/drawing/2014/main" id="{E35939BC-9D63-4886-905E-0ED460C15D46}"/>
              </a:ext>
            </a:extLst>
          </p:cNvPr>
          <p:cNvPicPr>
            <a:picLocks noChangeAspect="1"/>
          </p:cNvPicPr>
          <p:nvPr/>
        </p:nvPicPr>
        <p:blipFill rotWithShape="1">
          <a:blip r:embed="rId4"/>
          <a:srcRect b="1745"/>
          <a:stretch/>
        </p:blipFill>
        <p:spPr>
          <a:xfrm>
            <a:off x="5342965" y="1690688"/>
            <a:ext cx="5763025" cy="3876556"/>
          </a:xfrm>
          <a:prstGeom prst="rect">
            <a:avLst/>
          </a:prstGeom>
        </p:spPr>
      </p:pic>
      <p:sp>
        <p:nvSpPr>
          <p:cNvPr id="10" name="Pladsholder til indhold 2">
            <a:extLst>
              <a:ext uri="{FF2B5EF4-FFF2-40B4-BE49-F238E27FC236}">
                <a16:creationId xmlns:a16="http://schemas.microsoft.com/office/drawing/2014/main" id="{52BE2508-C402-4A21-9639-A9380A2D9E1D}"/>
              </a:ext>
            </a:extLst>
          </p:cNvPr>
          <p:cNvSpPr>
            <a:spLocks noGrp="1"/>
          </p:cNvSpPr>
          <p:nvPr>
            <p:ph idx="1"/>
          </p:nvPr>
        </p:nvSpPr>
        <p:spPr>
          <a:xfrm>
            <a:off x="838200" y="1825625"/>
            <a:ext cx="5257800" cy="3057871"/>
          </a:xfrm>
        </p:spPr>
        <p:txBody>
          <a:bodyPr>
            <a:normAutofit/>
          </a:bodyPr>
          <a:lstStyle/>
          <a:p>
            <a:pPr marL="457200" indent="-457200">
              <a:lnSpc>
                <a:spcPct val="150000"/>
              </a:lnSpc>
            </a:pPr>
            <a:r>
              <a:rPr lang="da-DK" dirty="0">
                <a:solidFill>
                  <a:srgbClr val="000000"/>
                </a:solidFill>
                <a:latin typeface="Calibri" panose="020F0502020204030204" pitchFamily="34" charset="0"/>
              </a:rPr>
              <a:t>Viral </a:t>
            </a:r>
            <a:r>
              <a:rPr lang="da-DK" dirty="0" err="1">
                <a:solidFill>
                  <a:srgbClr val="000000"/>
                </a:solidFill>
                <a:latin typeface="Calibri" panose="020F0502020204030204" pitchFamily="34" charset="0"/>
              </a:rPr>
              <a:t>pneumonia</a:t>
            </a:r>
            <a:endParaRPr lang="da-DK" dirty="0">
              <a:solidFill>
                <a:srgbClr val="000000"/>
              </a:solidFill>
              <a:latin typeface="Calibri" panose="020F0502020204030204" pitchFamily="34" charset="0"/>
            </a:endParaRPr>
          </a:p>
          <a:p>
            <a:pPr marL="457200" indent="-457200">
              <a:lnSpc>
                <a:spcPct val="150000"/>
              </a:lnSpc>
            </a:pPr>
            <a:r>
              <a:rPr lang="da-DK" dirty="0">
                <a:solidFill>
                  <a:srgbClr val="000000"/>
                </a:solidFill>
                <a:latin typeface="Calibri" panose="020F0502020204030204" pitchFamily="34" charset="0"/>
              </a:rPr>
              <a:t>ARDS</a:t>
            </a:r>
          </a:p>
          <a:p>
            <a:pPr marL="914400" lvl="1" indent="-457200">
              <a:lnSpc>
                <a:spcPct val="150000"/>
              </a:lnSpc>
            </a:pPr>
            <a:r>
              <a:rPr lang="da-DK" dirty="0" err="1">
                <a:solidFill>
                  <a:srgbClr val="000000"/>
                </a:solidFill>
                <a:latin typeface="Calibri" panose="020F0502020204030204" pitchFamily="34" charset="0"/>
              </a:rPr>
              <a:t>Hospitalised</a:t>
            </a:r>
            <a:r>
              <a:rPr lang="da-DK" dirty="0">
                <a:solidFill>
                  <a:srgbClr val="000000"/>
                </a:solidFill>
                <a:latin typeface="Calibri" panose="020F0502020204030204" pitchFamily="34" charset="0"/>
              </a:rPr>
              <a:t>: 3 - 42 %</a:t>
            </a:r>
          </a:p>
          <a:p>
            <a:pPr marL="914400" lvl="1" indent="-457200">
              <a:lnSpc>
                <a:spcPct val="150000"/>
              </a:lnSpc>
            </a:pPr>
            <a:r>
              <a:rPr lang="da-DK" dirty="0" err="1">
                <a:solidFill>
                  <a:srgbClr val="000000"/>
                </a:solidFill>
                <a:latin typeface="Calibri" panose="020F0502020204030204" pitchFamily="34" charset="0"/>
              </a:rPr>
              <a:t>Severe</a:t>
            </a:r>
            <a:r>
              <a:rPr lang="da-DK" dirty="0">
                <a:solidFill>
                  <a:srgbClr val="000000"/>
                </a:solidFill>
                <a:latin typeface="Calibri" panose="020F0502020204030204" pitchFamily="34" charset="0"/>
              </a:rPr>
              <a:t> cases: 16 - 85 %</a:t>
            </a:r>
          </a:p>
        </p:txBody>
      </p:sp>
      <p:sp>
        <p:nvSpPr>
          <p:cNvPr id="3" name="Tekstfelt 2">
            <a:extLst>
              <a:ext uri="{FF2B5EF4-FFF2-40B4-BE49-F238E27FC236}">
                <a16:creationId xmlns:a16="http://schemas.microsoft.com/office/drawing/2014/main" id="{ED8010BF-88F2-41D0-B274-71DB73E36120}"/>
              </a:ext>
            </a:extLst>
          </p:cNvPr>
          <p:cNvSpPr txBox="1"/>
          <p:nvPr/>
        </p:nvSpPr>
        <p:spPr>
          <a:xfrm>
            <a:off x="7031978" y="6520090"/>
            <a:ext cx="4827047" cy="215444"/>
          </a:xfrm>
          <a:prstGeom prst="rect">
            <a:avLst/>
          </a:prstGeom>
          <a:noFill/>
        </p:spPr>
        <p:txBody>
          <a:bodyPr wrap="square" rtlCol="0">
            <a:spAutoFit/>
          </a:bodyPr>
          <a:lstStyle/>
          <a:p>
            <a:r>
              <a:rPr lang="da-DK" sz="800" dirty="0"/>
              <a:t>Wang JAMA 2020; Wu JAMA 2020; </a:t>
            </a:r>
            <a:r>
              <a:rPr lang="da-DK" sz="800" dirty="0" err="1"/>
              <a:t>Guan</a:t>
            </a:r>
            <a:r>
              <a:rPr lang="da-DK" sz="800" dirty="0"/>
              <a:t> NEJM 2020; Huang Lancet 2020; Yang Lancet 2020; Zhou Lancet 2020</a:t>
            </a:r>
          </a:p>
        </p:txBody>
      </p:sp>
    </p:spTree>
    <p:extLst>
      <p:ext uri="{BB962C8B-B14F-4D97-AF65-F5344CB8AC3E}">
        <p14:creationId xmlns:p14="http://schemas.microsoft.com/office/powerpoint/2010/main" val="207301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E3C46-0814-4D90-88CE-60271C201377}"/>
              </a:ext>
            </a:extLst>
          </p:cNvPr>
          <p:cNvSpPr>
            <a:spLocks noGrp="1"/>
          </p:cNvSpPr>
          <p:nvPr>
            <p:ph type="title"/>
          </p:nvPr>
        </p:nvSpPr>
        <p:spPr/>
        <p:txBody>
          <a:bodyPr/>
          <a:lstStyle/>
          <a:p>
            <a:r>
              <a:rPr lang="en-US" b="1" dirty="0"/>
              <a:t>Treatment of COVID-19</a:t>
            </a:r>
            <a:endParaRPr lang="da-DK" b="1" dirty="0"/>
          </a:p>
        </p:txBody>
      </p:sp>
      <p:sp>
        <p:nvSpPr>
          <p:cNvPr id="3" name="Pladsholder til indhold 2">
            <a:extLst>
              <a:ext uri="{FF2B5EF4-FFF2-40B4-BE49-F238E27FC236}">
                <a16:creationId xmlns:a16="http://schemas.microsoft.com/office/drawing/2014/main" id="{D19F1D90-EE27-4932-B187-DEA3B7F291D7}"/>
              </a:ext>
            </a:extLst>
          </p:cNvPr>
          <p:cNvSpPr>
            <a:spLocks noGrp="1"/>
          </p:cNvSpPr>
          <p:nvPr>
            <p:ph idx="1"/>
          </p:nvPr>
        </p:nvSpPr>
        <p:spPr/>
        <p:txBody>
          <a:bodyPr/>
          <a:lstStyle/>
          <a:p>
            <a:endParaRPr lang="en-US" dirty="0"/>
          </a:p>
          <a:p>
            <a:r>
              <a:rPr lang="en-US" dirty="0"/>
              <a:t>No specific treatment</a:t>
            </a:r>
          </a:p>
          <a:p>
            <a:endParaRPr lang="en-US" dirty="0"/>
          </a:p>
          <a:p>
            <a:r>
              <a:rPr lang="en-US" dirty="0"/>
              <a:t>Supportive therapy</a:t>
            </a:r>
          </a:p>
          <a:p>
            <a:endParaRPr lang="da-DK" dirty="0"/>
          </a:p>
        </p:txBody>
      </p:sp>
      <p:pic>
        <p:nvPicPr>
          <p:cNvPr id="5" name="Grafik 4" descr="Iv">
            <a:extLst>
              <a:ext uri="{FF2B5EF4-FFF2-40B4-BE49-F238E27FC236}">
                <a16:creationId xmlns:a16="http://schemas.microsoft.com/office/drawing/2014/main" id="{E8ED5C0C-6CB0-4349-9C6D-F722B3AEE0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512256"/>
            <a:ext cx="914400" cy="914400"/>
          </a:xfrm>
          <a:prstGeom prst="rect">
            <a:avLst/>
          </a:prstGeom>
        </p:spPr>
      </p:pic>
      <p:pic>
        <p:nvPicPr>
          <p:cNvPr id="7" name="Grafik 6" descr="Lunger">
            <a:extLst>
              <a:ext uri="{FF2B5EF4-FFF2-40B4-BE49-F238E27FC236}">
                <a16:creationId xmlns:a16="http://schemas.microsoft.com/office/drawing/2014/main" id="{89321591-F34E-4CFC-AC9B-C1BCBCE4C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8764" y="4512256"/>
            <a:ext cx="914400" cy="914400"/>
          </a:xfrm>
          <a:prstGeom prst="rect">
            <a:avLst/>
          </a:prstGeom>
        </p:spPr>
      </p:pic>
      <p:pic>
        <p:nvPicPr>
          <p:cNvPr id="9" name="Grafik 8" descr="Nyrer">
            <a:extLst>
              <a:ext uri="{FF2B5EF4-FFF2-40B4-BE49-F238E27FC236}">
                <a16:creationId xmlns:a16="http://schemas.microsoft.com/office/drawing/2014/main" id="{51AC95AC-CBCD-46AA-980B-4CD47F75D0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8836" y="4512256"/>
            <a:ext cx="914400" cy="914400"/>
          </a:xfrm>
          <a:prstGeom prst="rect">
            <a:avLst/>
          </a:prstGeom>
        </p:spPr>
      </p:pic>
      <p:cxnSp>
        <p:nvCxnSpPr>
          <p:cNvPr id="10" name="Lige forbindelse 9">
            <a:extLst>
              <a:ext uri="{FF2B5EF4-FFF2-40B4-BE49-F238E27FC236}">
                <a16:creationId xmlns:a16="http://schemas.microsoft.com/office/drawing/2014/main" id="{1692D7E5-4F2D-4285-80DE-F748B5EB1162}"/>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lede 10" descr="Et billede, der indeholder værelse&#10;&#10;Automatisk genereret beskrivelse">
            <a:extLst>
              <a:ext uri="{FF2B5EF4-FFF2-40B4-BE49-F238E27FC236}">
                <a16:creationId xmlns:a16="http://schemas.microsoft.com/office/drawing/2014/main" id="{03849D3F-F2BB-429A-A6F4-7509CCA0AF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Tree>
    <p:extLst>
      <p:ext uri="{BB962C8B-B14F-4D97-AF65-F5344CB8AC3E}">
        <p14:creationId xmlns:p14="http://schemas.microsoft.com/office/powerpoint/2010/main" val="40122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en-US" b="1" dirty="0"/>
              <a:t>Surviving Sepsis Campaign</a:t>
            </a:r>
            <a:endParaRPr lang="da-DK" b="1" dirty="0"/>
          </a:p>
        </p:txBody>
      </p:sp>
      <p:pic>
        <p:nvPicPr>
          <p:cNvPr id="8" name="Pladsholder til indhold 7">
            <a:extLst>
              <a:ext uri="{FF2B5EF4-FFF2-40B4-BE49-F238E27FC236}">
                <a16:creationId xmlns:a16="http://schemas.microsoft.com/office/drawing/2014/main" id="{7B0F5B9A-3E3B-49AB-B7B4-8CF7A31F2ABD}"/>
              </a:ext>
            </a:extLst>
          </p:cNvPr>
          <p:cNvPicPr>
            <a:picLocks noGrp="1" noChangeAspect="1"/>
          </p:cNvPicPr>
          <p:nvPr>
            <p:ph idx="1"/>
          </p:nvPr>
        </p:nvPicPr>
        <p:blipFill>
          <a:blip r:embed="rId3"/>
          <a:stretch>
            <a:fillRect/>
          </a:stretch>
        </p:blipFill>
        <p:spPr>
          <a:xfrm>
            <a:off x="1087315" y="1715455"/>
            <a:ext cx="10515600" cy="2221799"/>
          </a:xfrm>
          <a:prstGeom prst="rect">
            <a:avLst/>
          </a:prstGeom>
        </p:spPr>
      </p:pic>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a:extLst>
              <a:ext uri="{FF2B5EF4-FFF2-40B4-BE49-F238E27FC236}">
                <a16:creationId xmlns:a16="http://schemas.microsoft.com/office/drawing/2014/main" id="{584EDBCB-BF15-42E6-82B1-89C6849CC17F}"/>
              </a:ext>
            </a:extLst>
          </p:cNvPr>
          <p:cNvPicPr>
            <a:picLocks noChangeAspect="1"/>
          </p:cNvPicPr>
          <p:nvPr/>
        </p:nvPicPr>
        <p:blipFill>
          <a:blip r:embed="rId5"/>
          <a:stretch>
            <a:fillRect/>
          </a:stretch>
        </p:blipFill>
        <p:spPr>
          <a:xfrm>
            <a:off x="1087315" y="3785748"/>
            <a:ext cx="10358471" cy="2230950"/>
          </a:xfrm>
          <a:prstGeom prst="rect">
            <a:avLst/>
          </a:prstGeom>
        </p:spPr>
      </p:pic>
      <p:cxnSp>
        <p:nvCxnSpPr>
          <p:cNvPr id="10" name="Lige forbindelse 9">
            <a:extLst>
              <a:ext uri="{FF2B5EF4-FFF2-40B4-BE49-F238E27FC236}">
                <a16:creationId xmlns:a16="http://schemas.microsoft.com/office/drawing/2014/main" id="{E1E502D6-D910-4FFF-83FA-D97E85FC9035}"/>
              </a:ext>
            </a:extLst>
          </p:cNvPr>
          <p:cNvCxnSpPr>
            <a:cxnSpLocks/>
          </p:cNvCxnSpPr>
          <p:nvPr/>
        </p:nvCxnSpPr>
        <p:spPr>
          <a:xfrm>
            <a:off x="6468565" y="2735295"/>
            <a:ext cx="37863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DB66BFE9-47C4-483F-B126-C81F913FE269}"/>
              </a:ext>
            </a:extLst>
          </p:cNvPr>
          <p:cNvCxnSpPr/>
          <p:nvPr/>
        </p:nvCxnSpPr>
        <p:spPr>
          <a:xfrm>
            <a:off x="4615543" y="3632542"/>
            <a:ext cx="38510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A7167B5D-0EFA-42CD-8F72-488A6CA5EF5C}"/>
              </a:ext>
            </a:extLst>
          </p:cNvPr>
          <p:cNvCxnSpPr/>
          <p:nvPr/>
        </p:nvCxnSpPr>
        <p:spPr>
          <a:xfrm>
            <a:off x="6305907" y="4875883"/>
            <a:ext cx="38510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id="{27B49D23-BF45-4315-875D-869835B7037E}"/>
              </a:ext>
            </a:extLst>
          </p:cNvPr>
          <p:cNvSpPr txBox="1"/>
          <p:nvPr/>
        </p:nvSpPr>
        <p:spPr>
          <a:xfrm>
            <a:off x="6952848" y="6492875"/>
            <a:ext cx="4321821" cy="215444"/>
          </a:xfrm>
          <a:prstGeom prst="rect">
            <a:avLst/>
          </a:prstGeom>
          <a:noFill/>
        </p:spPr>
        <p:txBody>
          <a:bodyPr wrap="square" rtlCol="0">
            <a:spAutoFit/>
          </a:bodyPr>
          <a:lstStyle/>
          <a:p>
            <a:pPr algn="r"/>
            <a:r>
              <a:rPr lang="da-DK" sz="800" dirty="0" err="1"/>
              <a:t>Alhazzani</a:t>
            </a:r>
            <a:r>
              <a:rPr lang="da-DK" sz="800" dirty="0"/>
              <a:t>, Intensive Care Med, 2020</a:t>
            </a:r>
          </a:p>
        </p:txBody>
      </p:sp>
    </p:spTree>
    <p:extLst>
      <p:ext uri="{BB962C8B-B14F-4D97-AF65-F5344CB8AC3E}">
        <p14:creationId xmlns:p14="http://schemas.microsoft.com/office/powerpoint/2010/main" val="124541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en-US" b="1" dirty="0"/>
              <a:t>WHO</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lede 4">
            <a:extLst>
              <a:ext uri="{FF2B5EF4-FFF2-40B4-BE49-F238E27FC236}">
                <a16:creationId xmlns:a16="http://schemas.microsoft.com/office/drawing/2014/main" id="{BF616747-061D-4233-ACF9-4991F70634CB}"/>
              </a:ext>
            </a:extLst>
          </p:cNvPr>
          <p:cNvPicPr>
            <a:picLocks noChangeAspect="1"/>
          </p:cNvPicPr>
          <p:nvPr/>
        </p:nvPicPr>
        <p:blipFill rotWithShape="1">
          <a:blip r:embed="rId4"/>
          <a:srcRect l="1947" r="5943"/>
          <a:stretch/>
        </p:blipFill>
        <p:spPr>
          <a:xfrm>
            <a:off x="1906915" y="4686732"/>
            <a:ext cx="7778803" cy="882796"/>
          </a:xfrm>
          <a:prstGeom prst="rect">
            <a:avLst/>
          </a:prstGeom>
        </p:spPr>
      </p:pic>
      <p:pic>
        <p:nvPicPr>
          <p:cNvPr id="6" name="Billede 5">
            <a:extLst>
              <a:ext uri="{FF2B5EF4-FFF2-40B4-BE49-F238E27FC236}">
                <a16:creationId xmlns:a16="http://schemas.microsoft.com/office/drawing/2014/main" id="{ECB95398-E851-487B-B9AD-8CBD1FAF24EF}"/>
              </a:ext>
            </a:extLst>
          </p:cNvPr>
          <p:cNvPicPr>
            <a:picLocks noChangeAspect="1"/>
          </p:cNvPicPr>
          <p:nvPr/>
        </p:nvPicPr>
        <p:blipFill>
          <a:blip r:embed="rId5"/>
          <a:stretch>
            <a:fillRect/>
          </a:stretch>
        </p:blipFill>
        <p:spPr>
          <a:xfrm>
            <a:off x="1911927" y="2171268"/>
            <a:ext cx="7773791" cy="1976158"/>
          </a:xfrm>
          <a:prstGeom prst="rect">
            <a:avLst/>
          </a:prstGeom>
        </p:spPr>
      </p:pic>
      <p:sp>
        <p:nvSpPr>
          <p:cNvPr id="8" name="Tekstfelt 7">
            <a:extLst>
              <a:ext uri="{FF2B5EF4-FFF2-40B4-BE49-F238E27FC236}">
                <a16:creationId xmlns:a16="http://schemas.microsoft.com/office/drawing/2014/main" id="{F4539AB8-473B-42B4-AFBA-50049D08F6E1}"/>
              </a:ext>
            </a:extLst>
          </p:cNvPr>
          <p:cNvSpPr txBox="1"/>
          <p:nvPr/>
        </p:nvSpPr>
        <p:spPr>
          <a:xfrm>
            <a:off x="6952848" y="6492875"/>
            <a:ext cx="4321821" cy="215444"/>
          </a:xfrm>
          <a:prstGeom prst="rect">
            <a:avLst/>
          </a:prstGeom>
          <a:noFill/>
        </p:spPr>
        <p:txBody>
          <a:bodyPr wrap="square" rtlCol="0">
            <a:spAutoFit/>
          </a:bodyPr>
          <a:lstStyle/>
          <a:p>
            <a:pPr algn="r"/>
            <a:r>
              <a:rPr lang="da-DK" sz="800" dirty="0"/>
              <a:t>WHO interim guidance, 2020</a:t>
            </a:r>
          </a:p>
        </p:txBody>
      </p:sp>
    </p:spTree>
    <p:extLst>
      <p:ext uri="{BB962C8B-B14F-4D97-AF65-F5344CB8AC3E}">
        <p14:creationId xmlns:p14="http://schemas.microsoft.com/office/powerpoint/2010/main" val="164263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en-US" b="1" dirty="0"/>
              <a:t>Current knowledge</a:t>
            </a:r>
            <a:endParaRPr lang="da-DK" b="1" dirty="0"/>
          </a:p>
        </p:txBody>
      </p:sp>
      <p:pic>
        <p:nvPicPr>
          <p:cNvPr id="5" name="Pladsholder til indhold 4">
            <a:extLst>
              <a:ext uri="{FF2B5EF4-FFF2-40B4-BE49-F238E27FC236}">
                <a16:creationId xmlns:a16="http://schemas.microsoft.com/office/drawing/2014/main" id="{5A594C57-C4D0-4FD1-9469-1482C7DA4634}"/>
              </a:ext>
            </a:extLst>
          </p:cNvPr>
          <p:cNvPicPr>
            <a:picLocks noGrp="1" noChangeAspect="1"/>
          </p:cNvPicPr>
          <p:nvPr>
            <p:ph idx="1"/>
          </p:nvPr>
        </p:nvPicPr>
        <p:blipFill>
          <a:blip r:embed="rId3"/>
          <a:stretch>
            <a:fillRect/>
          </a:stretch>
        </p:blipFill>
        <p:spPr>
          <a:xfrm>
            <a:off x="527222" y="1968563"/>
            <a:ext cx="5406221" cy="1947656"/>
          </a:xfrm>
          <a:prstGeom prst="rect">
            <a:avLst/>
          </a:prstGeom>
          <a:ln>
            <a:solidFill>
              <a:schemeClr val="tx1"/>
            </a:solidFill>
          </a:ln>
        </p:spPr>
      </p:pic>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kstfelt 5">
            <a:extLst>
              <a:ext uri="{FF2B5EF4-FFF2-40B4-BE49-F238E27FC236}">
                <a16:creationId xmlns:a16="http://schemas.microsoft.com/office/drawing/2014/main" id="{C2D8C465-6144-40CE-9064-3BDB9BDF3D9A}"/>
              </a:ext>
            </a:extLst>
          </p:cNvPr>
          <p:cNvSpPr txBox="1"/>
          <p:nvPr/>
        </p:nvSpPr>
        <p:spPr>
          <a:xfrm>
            <a:off x="527222" y="4194094"/>
            <a:ext cx="4539833" cy="1477328"/>
          </a:xfrm>
          <a:prstGeom prst="rect">
            <a:avLst/>
          </a:prstGeom>
          <a:noFill/>
        </p:spPr>
        <p:txBody>
          <a:bodyPr wrap="none" rtlCol="0">
            <a:spAutoFit/>
          </a:bodyPr>
          <a:lstStyle/>
          <a:p>
            <a:r>
              <a:rPr lang="en-US" dirty="0"/>
              <a:t>SR of 22 RCTs (n = 7297)</a:t>
            </a:r>
          </a:p>
          <a:p>
            <a:r>
              <a:rPr lang="en-US" dirty="0"/>
              <a:t>Hydrocortisone or methylprednisolone</a:t>
            </a:r>
          </a:p>
          <a:p>
            <a:r>
              <a:rPr lang="en-US" dirty="0"/>
              <a:t>200-300 mg/day</a:t>
            </a:r>
          </a:p>
          <a:p>
            <a:r>
              <a:rPr lang="da-DK" dirty="0" err="1"/>
              <a:t>Reduction</a:t>
            </a:r>
            <a:r>
              <a:rPr lang="da-DK" dirty="0"/>
              <a:t> in </a:t>
            </a:r>
            <a:r>
              <a:rPr lang="da-DK" dirty="0" err="1"/>
              <a:t>days</a:t>
            </a:r>
            <a:r>
              <a:rPr lang="da-DK" dirty="0"/>
              <a:t> </a:t>
            </a:r>
            <a:r>
              <a:rPr lang="da-DK" dirty="0" err="1"/>
              <a:t>ventilated</a:t>
            </a:r>
            <a:r>
              <a:rPr lang="da-DK" dirty="0"/>
              <a:t> / in shock / in ICU</a:t>
            </a:r>
          </a:p>
          <a:p>
            <a:r>
              <a:rPr lang="da-DK" dirty="0"/>
              <a:t>No difference in </a:t>
            </a:r>
            <a:r>
              <a:rPr lang="da-DK" dirty="0" err="1"/>
              <a:t>mortality</a:t>
            </a:r>
            <a:endParaRPr lang="da-DK" dirty="0"/>
          </a:p>
        </p:txBody>
      </p:sp>
      <p:sp>
        <p:nvSpPr>
          <p:cNvPr id="10" name="Tekstfelt 9">
            <a:extLst>
              <a:ext uri="{FF2B5EF4-FFF2-40B4-BE49-F238E27FC236}">
                <a16:creationId xmlns:a16="http://schemas.microsoft.com/office/drawing/2014/main" id="{291E1F89-E574-42FF-92B5-677EBB2F8D98}"/>
              </a:ext>
            </a:extLst>
          </p:cNvPr>
          <p:cNvSpPr txBox="1"/>
          <p:nvPr/>
        </p:nvSpPr>
        <p:spPr>
          <a:xfrm>
            <a:off x="6258559" y="4739362"/>
            <a:ext cx="4864309" cy="1200329"/>
          </a:xfrm>
          <a:prstGeom prst="rect">
            <a:avLst/>
          </a:prstGeom>
          <a:noFill/>
        </p:spPr>
        <p:txBody>
          <a:bodyPr wrap="square" rtlCol="0">
            <a:spAutoFit/>
          </a:bodyPr>
          <a:lstStyle/>
          <a:p>
            <a:r>
              <a:rPr lang="en-US" dirty="0"/>
              <a:t>SR of 7 RCTs (n = 851)</a:t>
            </a:r>
          </a:p>
          <a:p>
            <a:r>
              <a:rPr lang="en-US" dirty="0"/>
              <a:t>Both viral and other forms of ARDS</a:t>
            </a:r>
          </a:p>
          <a:p>
            <a:r>
              <a:rPr lang="da-DK" dirty="0" err="1"/>
              <a:t>Reduction</a:t>
            </a:r>
            <a:r>
              <a:rPr lang="da-DK" dirty="0"/>
              <a:t> in </a:t>
            </a:r>
            <a:r>
              <a:rPr lang="da-DK" dirty="0" err="1"/>
              <a:t>days</a:t>
            </a:r>
            <a:r>
              <a:rPr lang="da-DK" dirty="0"/>
              <a:t> </a:t>
            </a:r>
            <a:r>
              <a:rPr lang="da-DK" dirty="0" err="1"/>
              <a:t>ventilated</a:t>
            </a:r>
            <a:r>
              <a:rPr lang="da-DK" dirty="0"/>
              <a:t> and </a:t>
            </a:r>
            <a:r>
              <a:rPr lang="da-DK" dirty="0" err="1"/>
              <a:t>mortality</a:t>
            </a:r>
            <a:r>
              <a:rPr lang="da-DK" dirty="0"/>
              <a:t> </a:t>
            </a:r>
            <a:br>
              <a:rPr lang="da-DK" dirty="0"/>
            </a:br>
            <a:r>
              <a:rPr lang="da-DK" dirty="0"/>
              <a:t>(</a:t>
            </a:r>
            <a:r>
              <a:rPr lang="en-US" dirty="0"/>
              <a:t>RR 0.75, 95% CI 0.59 - 0.95)</a:t>
            </a:r>
          </a:p>
        </p:txBody>
      </p:sp>
      <p:sp>
        <p:nvSpPr>
          <p:cNvPr id="12" name="Tekstfelt 11">
            <a:extLst>
              <a:ext uri="{FF2B5EF4-FFF2-40B4-BE49-F238E27FC236}">
                <a16:creationId xmlns:a16="http://schemas.microsoft.com/office/drawing/2014/main" id="{0388BE7C-0FF9-4CC3-B1FF-AE73FA51A4E7}"/>
              </a:ext>
            </a:extLst>
          </p:cNvPr>
          <p:cNvSpPr txBox="1"/>
          <p:nvPr/>
        </p:nvSpPr>
        <p:spPr>
          <a:xfrm>
            <a:off x="7261766" y="6412368"/>
            <a:ext cx="4321821" cy="215444"/>
          </a:xfrm>
          <a:prstGeom prst="rect">
            <a:avLst/>
          </a:prstGeom>
          <a:noFill/>
        </p:spPr>
        <p:txBody>
          <a:bodyPr wrap="square" rtlCol="0">
            <a:spAutoFit/>
          </a:bodyPr>
          <a:lstStyle/>
          <a:p>
            <a:pPr algn="r"/>
            <a:r>
              <a:rPr lang="da-DK" sz="800" dirty="0"/>
              <a:t>Rygård Intensive Care Med 2018; </a:t>
            </a:r>
            <a:r>
              <a:rPr lang="da-DK" sz="800" dirty="0" err="1"/>
              <a:t>Alhazzani</a:t>
            </a:r>
            <a:r>
              <a:rPr lang="da-DK" sz="800" dirty="0"/>
              <a:t> Intensive Care Med 2020</a:t>
            </a:r>
          </a:p>
        </p:txBody>
      </p:sp>
      <p:pic>
        <p:nvPicPr>
          <p:cNvPr id="3" name="Billede 2">
            <a:extLst>
              <a:ext uri="{FF2B5EF4-FFF2-40B4-BE49-F238E27FC236}">
                <a16:creationId xmlns:a16="http://schemas.microsoft.com/office/drawing/2014/main" id="{1D649303-9A65-4470-BAB8-448AC829DBB2}"/>
              </a:ext>
            </a:extLst>
          </p:cNvPr>
          <p:cNvPicPr>
            <a:picLocks noChangeAspect="1"/>
          </p:cNvPicPr>
          <p:nvPr/>
        </p:nvPicPr>
        <p:blipFill>
          <a:blip r:embed="rId5"/>
          <a:stretch>
            <a:fillRect/>
          </a:stretch>
        </p:blipFill>
        <p:spPr>
          <a:xfrm>
            <a:off x="6258559" y="1968563"/>
            <a:ext cx="5325028" cy="2477460"/>
          </a:xfrm>
          <a:prstGeom prst="rect">
            <a:avLst/>
          </a:prstGeom>
          <a:ln>
            <a:solidFill>
              <a:schemeClr val="tx1"/>
            </a:solidFill>
          </a:ln>
        </p:spPr>
      </p:pic>
    </p:spTree>
    <p:extLst>
      <p:ext uri="{BB962C8B-B14F-4D97-AF65-F5344CB8AC3E}">
        <p14:creationId xmlns:p14="http://schemas.microsoft.com/office/powerpoint/2010/main" val="38621604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3559</Words>
  <Application>Microsoft Office PowerPoint</Application>
  <PresentationFormat>Widescreen</PresentationFormat>
  <Paragraphs>464</Paragraphs>
  <Slides>43</Slides>
  <Notes>39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43</vt:i4>
      </vt:variant>
    </vt:vector>
  </HeadingPairs>
  <TitlesOfParts>
    <vt:vector size="48" baseType="lpstr">
      <vt:lpstr>Arial</vt:lpstr>
      <vt:lpstr>Arial Unicode MS</vt:lpstr>
      <vt:lpstr>Calibri</vt:lpstr>
      <vt:lpstr>Calibri Light</vt:lpstr>
      <vt:lpstr>Office-tema</vt:lpstr>
      <vt:lpstr>Low-dose hydrocortisone in patients with  COVID-19 and severe hypoxia - The COVID STEROID trial</vt:lpstr>
      <vt:lpstr>Disposition</vt:lpstr>
      <vt:lpstr>Novel coronavirus: SARS-CoV-2</vt:lpstr>
      <vt:lpstr>COVID-19 is a global health emergency</vt:lpstr>
      <vt:lpstr>Clinical presentation</vt:lpstr>
      <vt:lpstr>Treatment of COVID-19</vt:lpstr>
      <vt:lpstr>Surviving Sepsis Campaign</vt:lpstr>
      <vt:lpstr>WHO</vt:lpstr>
      <vt:lpstr>Current knowledge</vt:lpstr>
      <vt:lpstr>No RCTs of corticosteroids for COVID-19</vt:lpstr>
      <vt:lpstr>Low-dose corticosteroids for COVID-19</vt:lpstr>
      <vt:lpstr>PowerPoint-præsentation</vt:lpstr>
      <vt:lpstr>Objective</vt:lpstr>
      <vt:lpstr>Design</vt:lpstr>
      <vt:lpstr>Organisation</vt:lpstr>
      <vt:lpstr>Inclusion criteria</vt:lpstr>
      <vt:lpstr>Exclusion criteria</vt:lpstr>
      <vt:lpstr>Experimental intervention: Hydrocortisone</vt:lpstr>
      <vt:lpstr>Control intervention: Saline (0.9%)</vt:lpstr>
      <vt:lpstr>Protocol adherence</vt:lpstr>
      <vt:lpstr>Co-interventions</vt:lpstr>
      <vt:lpstr>Outcomes</vt:lpstr>
      <vt:lpstr>Trial personnel</vt:lpstr>
      <vt:lpstr>Participant timeline</vt:lpstr>
      <vt:lpstr>Intervention timeline</vt:lpstr>
      <vt:lpstr>Role of primary trial personnel</vt:lpstr>
      <vt:lpstr>Role of primary trial personnel</vt:lpstr>
      <vt:lpstr> Daily clinical screening</vt:lpstr>
      <vt:lpstr> Informed consent</vt:lpstr>
      <vt:lpstr> After consent – screen &amp; include</vt:lpstr>
      <vt:lpstr> Randomisation</vt:lpstr>
      <vt:lpstr> Prepare and deliver trial medication</vt:lpstr>
      <vt:lpstr>Blinding of trial medication</vt:lpstr>
      <vt:lpstr> Remember to fill in trial medication log</vt:lpstr>
      <vt:lpstr> Informed consent</vt:lpstr>
      <vt:lpstr> Data entry</vt:lpstr>
      <vt:lpstr>Screen, randomise and enter data</vt:lpstr>
      <vt:lpstr>Role of clinicians</vt:lpstr>
      <vt:lpstr>SAR (day 1-14)</vt:lpstr>
      <vt:lpstr>SAEs and SUSAR</vt:lpstr>
      <vt:lpstr>Trial documents</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Low-dose hydrocortisone in patients with  COVID-19 and severe hypoxia - The COVID STEROID trial</dc:title>
  <dc:creator>Marie Warrer Petersen</dc:creator>
  <cp:lastModifiedBy>Maj-Brit Nørregaard Kjær</cp:lastModifiedBy>
  <cp:revision>108</cp:revision>
  <dcterms:created xsi:type="dcterms:W3CDTF">2020-04-01T13:51:15Z</dcterms:created>
  <dcterms:modified xsi:type="dcterms:W3CDTF">2020-04-11T16:36:39Z</dcterms:modified>
</cp:coreProperties>
</file>