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5" r:id="rId2"/>
    <p:sldId id="318" r:id="rId3"/>
    <p:sldId id="334" r:id="rId4"/>
    <p:sldId id="316" r:id="rId5"/>
    <p:sldId id="321" r:id="rId6"/>
    <p:sldId id="320" r:id="rId7"/>
    <p:sldId id="330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14106-7C32-45E3-83DA-CDF65D6D4A6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7EBD9-9BF2-4A92-81FC-46C44ED394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389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20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0912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8841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Husk ALLE patienter, der opfylder inklusionskriterierne skal screenes, også selvom de opfylder ét eller flere af eksklusionskriterierne.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3534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7133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VIGTIGT: Vi kontakter kun pårørende pr telefon og sender dem samtykkepapirerne enten med e-mail eller post. Dette er af hensyn til smittefare o så pårørende skal have deres sparede tid hos patienten, uden at vi forstyrrer. Det er ikke nemt at indhente samtykke fra pårørende i krise – så brug hinanden og os bag forsøget til sparring.</a:t>
            </a:r>
          </a:p>
          <a:p>
            <a:r>
              <a:rPr lang="da-DK" dirty="0"/>
              <a:t>Vi forsøger at identificere pårørende i 2 uger. Hvis % pårørende, da trækkes patient ud. </a:t>
            </a:r>
          </a:p>
          <a:p>
            <a:r>
              <a:rPr lang="da-DK" dirty="0"/>
              <a:t>Vi forsøger at indhente patientsamtykke, mens fortsat indlagt. Hvis udskrevet, da forsøges patientsamtykke indhentet inden hver </a:t>
            </a:r>
            <a:r>
              <a:rPr lang="da-DK" dirty="0" err="1"/>
              <a:t>follow</a:t>
            </a:r>
            <a:r>
              <a:rPr lang="da-DK" dirty="0"/>
              <a:t> up.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4765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Screening og </a:t>
            </a:r>
            <a:r>
              <a:rPr lang="da-DK"/>
              <a:t>randomisering udføres her.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073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5C11B9-4FCC-43F2-B3E9-928EC9FCA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1518EAD-8E56-48AC-AE3B-654041489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FDBB90A-A748-4F40-A60E-6598DEEE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AA3D22-1ABE-490A-8645-0ECA9932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02A10A-6160-4505-861D-F0339524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056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EA130-B52F-45CB-B376-7C86AAB62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6BD6F46-8382-4908-875E-9E7970589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7EFA43B-A7AB-4857-9CCF-C3880983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9F68484-ED5C-46AD-8ACE-5BC810765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B8C1A9-DF11-40FD-BC1A-50B54956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634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7D7D41E-A3C3-4E70-B20A-C87A94E29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CF3478F-5278-4C0D-9C01-417088196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04287E-BA0C-46DB-8898-8D7D7DD6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99225E0-F46C-4DBC-998C-4345AE7F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AC989B-5825-478F-A97D-E91DB06D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999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4B5CC8-2777-4061-98E4-C18B119A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1E25202-2753-41A1-9F4C-31C45CA9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F33A58-676F-4826-B707-532AC8E2E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C3525D-98A3-4753-A144-4AB3BB1F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19E6C6F-AC37-4650-9F86-F0833EAF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59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64EEF-CACA-4A27-B43F-7AA3E6327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8AFEB7-56EE-4244-BD12-2599BA351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3BA05A8-B040-46C9-8D47-B48A6DE31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7A1CED-26A1-4F16-8B19-1370D5D2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C6329C4-BC68-4480-8858-0DB2E3CC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62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87CFA-E7E3-46A7-AA1B-65B63B06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3A7131-5F4E-4860-8DAA-DC0A57F04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E41B695-36D0-47B9-AEE0-02948452F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0A487EC-15B9-4BFC-A44A-CDDE43087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6408EB7-4BDF-42CB-97F1-F4B65E29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3BE9BCA-F0F2-47C0-8E64-D0AA84D7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610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524DF-B775-486F-BAB6-BC05A056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827598-3DA6-49FF-B231-780E14386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DF161C-6520-4509-999F-4A4C8533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FED2FDB-4A2D-400C-AEFB-D91587E70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E181C8F-91D6-4AD1-8425-A8CE4C716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1F7DB68-DD36-4901-87D5-844BEE25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8612AC5-6DC1-4A48-9375-81F1C941E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63DBBEC-FC73-4D34-8166-97828884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399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ABFFF-E145-4961-B23F-1A3430FA5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EBB6E5B-9702-4501-9C5D-3C450684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CFD23A8-2E5A-4126-A9A2-DC3029DE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F154700-F795-401D-9880-D61358D5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128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ED78EA7-96A0-418B-B811-17278AB4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873EF27-E565-44D3-BFBA-1941976D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3C425FE-DAE2-4ADB-B22C-50C987B8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800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64EEE-0277-429B-8FE2-C576BFEA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A96B166-8543-46FC-8455-DF575CD3A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569FB1B-E2D1-44C3-AD49-52B93CE2A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A7103F1-E7ED-4C92-91FC-53B9DC88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5BEB9C7-5960-4C54-AD1A-098175D1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77466CE-FFB9-412F-8784-429493E5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548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1CE15F-8D4F-4650-B241-4C372C52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CA74276-9423-4AD7-8349-58C8EA023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602D66B-0A94-4B54-B145-37D5A0FB9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734F2BC-6FC0-45D2-811F-FA976A34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EB6C3BD-7A6F-47CD-BD8B-8A6F25BD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A4C3E6E-60D9-4FC7-8BE6-1AD9A49C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321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932EC34-399E-4949-B81B-A2BECE8C5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331C826-ED50-4DC8-B5BB-732FE667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6FA957F-9F04-4494-86B3-BAEFF26E3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24B1-456D-4043-A7BC-C17DD63B67A6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DF1A7A-5A42-42CD-B18E-3F439167F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BC1CBF-49A0-49B1-8452-A5B5AB1CB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A6086-0D45-483C-BD64-CC32486674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885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nvk.dk/emner/information-og-samtykke-i-forsoeg/vejledning-om-samtykke-i-forsoe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covid-steroid-tria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524" y="365125"/>
            <a:ext cx="10515600" cy="1325563"/>
          </a:xfrm>
        </p:spPr>
        <p:txBody>
          <a:bodyPr/>
          <a:lstStyle/>
          <a:p>
            <a:r>
              <a:rPr lang="da-DK" b="1" dirty="0"/>
              <a:t>	</a:t>
            </a:r>
            <a:r>
              <a:rPr lang="da-DK" b="1" dirty="0" err="1"/>
              <a:t>Daily</a:t>
            </a:r>
            <a:r>
              <a:rPr lang="da-DK" b="1" dirty="0"/>
              <a:t> </a:t>
            </a:r>
            <a:r>
              <a:rPr lang="da-DK" b="1" dirty="0" err="1"/>
              <a:t>clinical</a:t>
            </a:r>
            <a:r>
              <a:rPr lang="da-DK" b="1" dirty="0"/>
              <a:t> screening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A8C7E0-CA4B-4A1E-85C6-D498EC6DE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err="1"/>
              <a:t>Every</a:t>
            </a:r>
            <a:r>
              <a:rPr lang="da-DK" b="1" dirty="0"/>
              <a:t> morning</a:t>
            </a:r>
          </a:p>
          <a:p>
            <a:pPr marL="0" indent="0">
              <a:buNone/>
            </a:pPr>
            <a:r>
              <a:rPr lang="da-DK" dirty="0" err="1"/>
              <a:t>Clinicians</a:t>
            </a:r>
            <a:r>
              <a:rPr lang="da-DK" dirty="0"/>
              <a:t> point out new </a:t>
            </a:r>
            <a:r>
              <a:rPr lang="da-DK" dirty="0" err="1"/>
              <a:t>eligible</a:t>
            </a:r>
            <a:r>
              <a:rPr lang="da-DK" dirty="0"/>
              <a:t> patients </a:t>
            </a:r>
            <a:r>
              <a:rPr lang="da-DK" dirty="0" err="1"/>
              <a:t>who</a:t>
            </a:r>
            <a:r>
              <a:rPr lang="da-DK" dirty="0"/>
              <a:t> </a:t>
            </a:r>
            <a:r>
              <a:rPr lang="da-DK" dirty="0" err="1"/>
              <a:t>fullfill</a:t>
            </a:r>
            <a:r>
              <a:rPr lang="da-DK" dirty="0"/>
              <a:t> </a:t>
            </a:r>
            <a:r>
              <a:rPr lang="da-DK" b="1" dirty="0">
                <a:solidFill>
                  <a:srgbClr val="FF0000"/>
                </a:solidFill>
              </a:rPr>
              <a:t>all </a:t>
            </a:r>
            <a:r>
              <a:rPr lang="da-DK" dirty="0" err="1"/>
              <a:t>inclusion</a:t>
            </a:r>
            <a:r>
              <a:rPr lang="da-DK" dirty="0"/>
              <a:t> </a:t>
            </a:r>
            <a:r>
              <a:rPr lang="da-DK" dirty="0" err="1"/>
              <a:t>criteria</a:t>
            </a:r>
            <a:endParaRPr lang="da-DK" dirty="0"/>
          </a:p>
          <a:p>
            <a:pPr marL="0" indent="0">
              <a:buNone/>
            </a:pPr>
            <a:endParaRPr lang="da-D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/>
              <a:t>All patients </a:t>
            </a:r>
            <a:r>
              <a:rPr lang="da-DK" dirty="0" err="1"/>
              <a:t>fulfilling</a:t>
            </a:r>
            <a:r>
              <a:rPr lang="da-DK" dirty="0"/>
              <a:t> </a:t>
            </a:r>
            <a:r>
              <a:rPr lang="da-DK" b="1" dirty="0">
                <a:solidFill>
                  <a:srgbClr val="FF0000"/>
                </a:solidFill>
              </a:rPr>
              <a:t>all </a:t>
            </a:r>
            <a:r>
              <a:rPr lang="da-DK" dirty="0" err="1"/>
              <a:t>inclusion</a:t>
            </a:r>
            <a:r>
              <a:rPr lang="da-DK" dirty="0"/>
              <a:t> </a:t>
            </a:r>
            <a:r>
              <a:rPr lang="da-DK" dirty="0" err="1"/>
              <a:t>criteria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screened</a:t>
            </a:r>
            <a:r>
              <a:rPr lang="da-DK" dirty="0"/>
              <a:t> in </a:t>
            </a:r>
            <a:r>
              <a:rPr lang="da-DK" dirty="0" err="1"/>
              <a:t>eCRF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But </a:t>
            </a:r>
            <a:r>
              <a:rPr lang="da-DK" dirty="0" err="1"/>
              <a:t>first</a:t>
            </a:r>
            <a:r>
              <a:rPr lang="da-DK" dirty="0"/>
              <a:t>…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0DFE361D-8BA7-46E6-ACBC-CDE1873EF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205" y="504682"/>
            <a:ext cx="1132781" cy="85427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665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b="1" dirty="0"/>
              <a:t>	</a:t>
            </a:r>
            <a:r>
              <a:rPr lang="da-DK" b="1" dirty="0" err="1"/>
              <a:t>Informed</a:t>
            </a:r>
            <a:r>
              <a:rPr lang="da-DK" b="1" dirty="0"/>
              <a:t> </a:t>
            </a:r>
            <a:r>
              <a:rPr lang="da-DK" b="1" dirty="0" err="1"/>
              <a:t>consent</a:t>
            </a:r>
            <a:endParaRPr lang="da-DK" b="1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50AB2B6B-BC5F-4137-A16F-1E680CA1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It is legal to include </a:t>
            </a:r>
            <a:r>
              <a:rPr lang="en-US" b="1" dirty="0"/>
              <a:t>inhabited </a:t>
            </a:r>
            <a:r>
              <a:rPr lang="en-US" dirty="0"/>
              <a:t>participants in clinical trials if </a:t>
            </a:r>
            <a:r>
              <a:rPr lang="en-US" b="1" dirty="0"/>
              <a:t>surrogate consent </a:t>
            </a:r>
            <a:r>
              <a:rPr lang="en-US" dirty="0"/>
              <a:t>is obtained (</a:t>
            </a:r>
            <a:r>
              <a:rPr lang="en-US" dirty="0" err="1"/>
              <a:t>Komitéloven</a:t>
            </a:r>
            <a:r>
              <a:rPr lang="en-US" dirty="0"/>
              <a:t> §4)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en-GB" b="1" dirty="0"/>
              <a:t>All patients with COVID-19 and severe hypoxia will be </a:t>
            </a:r>
            <a:r>
              <a:rPr lang="en-GB" b="1" dirty="0">
                <a:solidFill>
                  <a:srgbClr val="FF0000"/>
                </a:solidFill>
              </a:rPr>
              <a:t>temporarily incompetent</a:t>
            </a:r>
          </a:p>
          <a:p>
            <a:r>
              <a:rPr lang="en-GB" dirty="0"/>
              <a:t>Acute illness</a:t>
            </a:r>
          </a:p>
          <a:p>
            <a:r>
              <a:rPr lang="en-GB" dirty="0"/>
              <a:t>Low oxygen saturation</a:t>
            </a:r>
          </a:p>
          <a:p>
            <a:r>
              <a:rPr lang="en-GB" dirty="0"/>
              <a:t>Stress-response associated with lack of oxygen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da-DK" b="1" dirty="0"/>
          </a:p>
          <a:p>
            <a:pPr marL="0" indent="0">
              <a:lnSpc>
                <a:spcPct val="120000"/>
              </a:lnSpc>
              <a:buNone/>
            </a:pPr>
            <a:r>
              <a:rPr lang="da-DK" b="1" dirty="0"/>
              <a:t>The </a:t>
            </a:r>
            <a:r>
              <a:rPr lang="da-DK" b="1" dirty="0" err="1"/>
              <a:t>first</a:t>
            </a:r>
            <a:r>
              <a:rPr lang="da-DK" b="1" dirty="0"/>
              <a:t> trial guardian (doctor)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independent of the trial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knowledge of the clinical condition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familiar with the trial protocol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E9430A15-D1B2-4200-9B56-69B6AE17F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122" y="625613"/>
            <a:ext cx="1010451" cy="75770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1626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b="1" dirty="0"/>
              <a:t>	</a:t>
            </a:r>
            <a:r>
              <a:rPr lang="da-DK" b="1" dirty="0" err="1"/>
              <a:t>Informed</a:t>
            </a:r>
            <a:r>
              <a:rPr lang="da-DK" b="1" dirty="0"/>
              <a:t> </a:t>
            </a:r>
            <a:r>
              <a:rPr lang="da-DK" b="1" dirty="0" err="1"/>
              <a:t>consent</a:t>
            </a:r>
            <a:endParaRPr lang="da-DK" b="1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50AB2B6B-BC5F-4137-A16F-1E680CA1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Procedure</a:t>
            </a:r>
          </a:p>
          <a:p>
            <a:pPr marL="0" indent="0">
              <a:buNone/>
            </a:pPr>
            <a:r>
              <a:rPr lang="da-DK" dirty="0"/>
              <a:t>1. </a:t>
            </a:r>
            <a:r>
              <a:rPr lang="da-DK" dirty="0" err="1"/>
              <a:t>Obtain</a:t>
            </a:r>
            <a:r>
              <a:rPr lang="da-DK" dirty="0"/>
              <a:t> </a:t>
            </a:r>
            <a:r>
              <a:rPr lang="da-DK" b="1" dirty="0" err="1"/>
              <a:t>informed</a:t>
            </a:r>
            <a:r>
              <a:rPr lang="da-DK" b="1" dirty="0"/>
              <a:t> </a:t>
            </a:r>
            <a:r>
              <a:rPr lang="da-DK" b="1" dirty="0" err="1"/>
              <a:t>consent</a:t>
            </a:r>
            <a:r>
              <a:rPr lang="da-DK" b="1" dirty="0"/>
              <a:t> </a:t>
            </a:r>
            <a:r>
              <a:rPr lang="da-DK" dirty="0"/>
              <a:t>from the </a:t>
            </a:r>
            <a:r>
              <a:rPr lang="da-DK" b="1" dirty="0" err="1"/>
              <a:t>first</a:t>
            </a:r>
            <a:r>
              <a:rPr lang="da-DK" b="1" dirty="0"/>
              <a:t> trial guardian </a:t>
            </a:r>
            <a:r>
              <a:rPr lang="da-DK" b="1" dirty="0" err="1">
                <a:solidFill>
                  <a:srgbClr val="FF0000"/>
                </a:solidFill>
              </a:rPr>
              <a:t>before</a:t>
            </a:r>
            <a:r>
              <a:rPr lang="da-DK" dirty="0"/>
              <a:t> randomisation (oral </a:t>
            </a:r>
            <a:r>
              <a:rPr lang="da-DK" dirty="0" err="1"/>
              <a:t>consent</a:t>
            </a:r>
            <a:r>
              <a:rPr lang="da-DK" dirty="0"/>
              <a:t> by </a:t>
            </a:r>
            <a:r>
              <a:rPr lang="da-DK" dirty="0" err="1"/>
              <a:t>telephone</a:t>
            </a:r>
            <a:r>
              <a:rPr lang="da-DK" dirty="0"/>
              <a:t> is </a:t>
            </a:r>
            <a:r>
              <a:rPr lang="da-DK" dirty="0" err="1"/>
              <a:t>permitted</a:t>
            </a:r>
            <a:r>
              <a:rPr lang="da-DK" b="1" dirty="0"/>
              <a:t>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2. Note </a:t>
            </a:r>
            <a:r>
              <a:rPr lang="da-DK" b="1" dirty="0"/>
              <a:t>date, time and </a:t>
            </a:r>
            <a:r>
              <a:rPr lang="da-DK" b="1" dirty="0" err="1"/>
              <a:t>name</a:t>
            </a:r>
            <a:r>
              <a:rPr lang="da-DK" b="1" dirty="0"/>
              <a:t> of </a:t>
            </a:r>
            <a:r>
              <a:rPr lang="da-DK" b="1" dirty="0" err="1"/>
              <a:t>first</a:t>
            </a:r>
            <a:r>
              <a:rPr lang="da-DK" b="1" dirty="0"/>
              <a:t> trial guardian </a:t>
            </a:r>
            <a:r>
              <a:rPr lang="da-DK" dirty="0"/>
              <a:t>in </a:t>
            </a:r>
            <a:r>
              <a:rPr lang="da-DK" dirty="0" err="1"/>
              <a:t>electronic</a:t>
            </a:r>
            <a:r>
              <a:rPr lang="da-DK" dirty="0"/>
              <a:t> </a:t>
            </a:r>
            <a:r>
              <a:rPr lang="da-DK" dirty="0" err="1"/>
              <a:t>medical</a:t>
            </a:r>
            <a:r>
              <a:rPr lang="da-DK" dirty="0"/>
              <a:t> journal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3. </a:t>
            </a:r>
            <a:r>
              <a:rPr lang="da-DK" dirty="0" err="1"/>
              <a:t>Obtain</a:t>
            </a:r>
            <a:r>
              <a:rPr lang="da-DK" dirty="0"/>
              <a:t> </a:t>
            </a:r>
            <a:r>
              <a:rPr lang="da-DK" b="1" dirty="0" err="1"/>
              <a:t>written</a:t>
            </a:r>
            <a:r>
              <a:rPr lang="da-DK" b="1" dirty="0"/>
              <a:t> </a:t>
            </a:r>
            <a:r>
              <a:rPr lang="da-DK" b="1" dirty="0" err="1"/>
              <a:t>consent</a:t>
            </a:r>
            <a:r>
              <a:rPr lang="da-DK" b="1" dirty="0"/>
              <a:t> </a:t>
            </a:r>
            <a:r>
              <a:rPr lang="da-DK" dirty="0"/>
              <a:t>from the </a:t>
            </a:r>
            <a:r>
              <a:rPr lang="da-DK" dirty="0" err="1"/>
              <a:t>first</a:t>
            </a:r>
            <a:r>
              <a:rPr lang="da-DK" dirty="0"/>
              <a:t> trial guardian by post or e-mail as </a:t>
            </a:r>
            <a:r>
              <a:rPr lang="da-DK" dirty="0" err="1"/>
              <a:t>soon</a:t>
            </a:r>
            <a:r>
              <a:rPr lang="da-DK" dirty="0"/>
              <a:t> as </a:t>
            </a:r>
            <a:r>
              <a:rPr lang="da-DK" dirty="0" err="1"/>
              <a:t>possible</a:t>
            </a:r>
            <a:endParaRPr lang="da-DK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E9430A15-D1B2-4200-9B56-69B6AE17F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122" y="625613"/>
            <a:ext cx="1010451" cy="75770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5378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</a:t>
            </a:r>
            <a:r>
              <a:rPr lang="da-DK" b="1" dirty="0" err="1"/>
              <a:t>After</a:t>
            </a:r>
            <a:r>
              <a:rPr lang="da-DK" b="1" dirty="0"/>
              <a:t> </a:t>
            </a:r>
            <a:r>
              <a:rPr lang="da-DK" b="1" dirty="0" err="1"/>
              <a:t>consent</a:t>
            </a:r>
            <a:r>
              <a:rPr lang="da-DK" b="1" dirty="0"/>
              <a:t> – screen &amp; </a:t>
            </a:r>
            <a:r>
              <a:rPr lang="da-DK" b="1" dirty="0" err="1"/>
              <a:t>include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a-DK" b="1" dirty="0"/>
              <a:t>Log </a:t>
            </a:r>
            <a:r>
              <a:rPr lang="da-DK" b="1" dirty="0" err="1"/>
              <a:t>into</a:t>
            </a:r>
            <a:r>
              <a:rPr lang="da-DK" b="1" dirty="0"/>
              <a:t> the </a:t>
            </a:r>
            <a:r>
              <a:rPr lang="da-DK" b="1" dirty="0" err="1"/>
              <a:t>electronic</a:t>
            </a:r>
            <a:r>
              <a:rPr lang="da-DK" b="1" dirty="0"/>
              <a:t> </a:t>
            </a:r>
            <a:r>
              <a:rPr lang="da-DK" b="1" dirty="0" err="1"/>
              <a:t>medical</a:t>
            </a:r>
            <a:r>
              <a:rPr lang="da-DK" b="1" dirty="0"/>
              <a:t> journal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Screening of inclusion and exclusion criteria for new eligible patients</a:t>
            </a:r>
          </a:p>
          <a:p>
            <a:pPr marL="0" indent="0">
              <a:lnSpc>
                <a:spcPct val="100000"/>
              </a:lnSpc>
              <a:buNone/>
            </a:pPr>
            <a:endParaRPr lang="da-DK" dirty="0"/>
          </a:p>
          <a:p>
            <a:pPr marL="0" indent="0">
              <a:lnSpc>
                <a:spcPct val="100000"/>
              </a:lnSpc>
              <a:buNone/>
            </a:pPr>
            <a:r>
              <a:rPr lang="da-DK" b="1" dirty="0"/>
              <a:t>Log on to the web </a:t>
            </a:r>
            <a:r>
              <a:rPr lang="da-DK" b="1" dirty="0" err="1"/>
              <a:t>based</a:t>
            </a:r>
            <a:r>
              <a:rPr lang="da-DK" b="1" dirty="0"/>
              <a:t> </a:t>
            </a:r>
            <a:r>
              <a:rPr lang="da-DK" b="1" dirty="0" err="1"/>
              <a:t>eCRF</a:t>
            </a:r>
            <a:endParaRPr lang="da-DK" b="1" dirty="0"/>
          </a:p>
          <a:p>
            <a:pPr marL="0" indent="0">
              <a:lnSpc>
                <a:spcPct val="100000"/>
              </a:lnSpc>
              <a:buNone/>
            </a:pPr>
            <a:r>
              <a:rPr lang="da-DK" dirty="0"/>
              <a:t>Screening of </a:t>
            </a:r>
            <a:r>
              <a:rPr lang="en-US" dirty="0"/>
              <a:t>inclusion and exclusion criteria</a:t>
            </a:r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21FCE7ED-4951-42AF-AE7A-F5917724F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222" y="615648"/>
            <a:ext cx="1010451" cy="74331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9173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Randomisation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err="1"/>
              <a:t>Informed</a:t>
            </a:r>
            <a:r>
              <a:rPr lang="da-DK" dirty="0"/>
              <a:t> </a:t>
            </a:r>
            <a:r>
              <a:rPr lang="da-DK" dirty="0" err="1"/>
              <a:t>consent</a:t>
            </a:r>
            <a:r>
              <a:rPr lang="da-DK" dirty="0"/>
              <a:t> is </a:t>
            </a:r>
            <a:r>
              <a:rPr lang="da-DK" dirty="0" err="1"/>
              <a:t>obtained</a:t>
            </a:r>
            <a:r>
              <a:rPr lang="da-DK" dirty="0"/>
              <a:t> from </a:t>
            </a:r>
            <a:r>
              <a:rPr lang="da-DK" dirty="0" err="1"/>
              <a:t>first</a:t>
            </a:r>
            <a:r>
              <a:rPr lang="da-DK" dirty="0"/>
              <a:t> trial guardian</a:t>
            </a:r>
          </a:p>
          <a:p>
            <a:pPr marL="0" indent="0">
              <a:buNone/>
            </a:pPr>
            <a:endParaRPr lang="da-D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sz="2000" b="1" dirty="0">
                <a:solidFill>
                  <a:srgbClr val="FF0000"/>
                </a:solidFill>
              </a:rPr>
              <a:t>AND</a:t>
            </a:r>
          </a:p>
          <a:p>
            <a:pPr marL="0" indent="0">
              <a:buNone/>
            </a:pPr>
            <a:endParaRPr lang="da-D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Patient fulfill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inclusion criteria and </a:t>
            </a:r>
            <a:r>
              <a:rPr lang="en-US" b="1" dirty="0">
                <a:solidFill>
                  <a:srgbClr val="FF0000"/>
                </a:solidFill>
              </a:rPr>
              <a:t>none</a:t>
            </a:r>
            <a:r>
              <a:rPr lang="en-US" dirty="0"/>
              <a:t> of the exclusion criteria 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sz="2000" b="1" dirty="0">
                <a:solidFill>
                  <a:srgbClr val="FF0000"/>
                </a:solidFill>
              </a:rPr>
              <a:t>THEN</a:t>
            </a:r>
          </a:p>
          <a:p>
            <a:pPr marL="0" indent="0">
              <a:buNone/>
            </a:pPr>
            <a:endParaRPr lang="da-D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 err="1"/>
              <a:t>Randomise</a:t>
            </a:r>
            <a:r>
              <a:rPr lang="da-DK" dirty="0"/>
              <a:t> the </a:t>
            </a:r>
            <a:r>
              <a:rPr lang="en-US" dirty="0"/>
              <a:t>patient in the web based eCRF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95FD4D12-7406-4A77-852D-0B29F88C57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56" y="544776"/>
            <a:ext cx="1010451" cy="77908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556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</a:t>
            </a:r>
            <a:r>
              <a:rPr lang="da-DK" b="1" dirty="0" err="1"/>
              <a:t>Informed</a:t>
            </a:r>
            <a:r>
              <a:rPr lang="da-DK" b="1" dirty="0"/>
              <a:t> </a:t>
            </a:r>
            <a:r>
              <a:rPr lang="da-DK" b="1" dirty="0" err="1"/>
              <a:t>consent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A8C7E0-CA4B-4A1E-85C6-D498EC6DE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353"/>
            <a:ext cx="10675776" cy="484352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endParaRPr lang="da-DK" sz="1800" u="sng" dirty="0"/>
          </a:p>
          <a:p>
            <a:pPr marL="0" indent="0">
              <a:lnSpc>
                <a:spcPct val="120000"/>
              </a:lnSpc>
              <a:buNone/>
            </a:pPr>
            <a:r>
              <a:rPr lang="da-DK" sz="2900" b="1" dirty="0" err="1"/>
              <a:t>Next</a:t>
            </a:r>
            <a:r>
              <a:rPr lang="da-DK" sz="2900" b="1" dirty="0"/>
              <a:t> of </a:t>
            </a:r>
            <a:r>
              <a:rPr lang="da-DK" sz="2900" b="1" dirty="0" err="1"/>
              <a:t>kin</a:t>
            </a:r>
            <a:r>
              <a:rPr lang="da-DK" sz="2900" b="1" dirty="0"/>
              <a:t> and </a:t>
            </a:r>
            <a:r>
              <a:rPr lang="da-DK" sz="2900" b="1" dirty="0" err="1"/>
              <a:t>second</a:t>
            </a:r>
            <a:r>
              <a:rPr lang="da-DK" sz="2900" b="1" dirty="0"/>
              <a:t> trial guardian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2600" dirty="0" err="1"/>
              <a:t>Obtain</a:t>
            </a:r>
            <a:r>
              <a:rPr lang="da-DK" sz="2600" dirty="0"/>
              <a:t> </a:t>
            </a:r>
            <a:r>
              <a:rPr lang="da-DK" sz="2600" dirty="0" err="1"/>
              <a:t>consent</a:t>
            </a:r>
            <a:r>
              <a:rPr lang="da-DK" sz="2600" dirty="0"/>
              <a:t> </a:t>
            </a:r>
            <a:r>
              <a:rPr lang="da-DK" sz="2600" b="1" dirty="0"/>
              <a:t>as </a:t>
            </a:r>
            <a:r>
              <a:rPr lang="da-DK" sz="2600" b="1" dirty="0" err="1"/>
              <a:t>soon</a:t>
            </a:r>
            <a:r>
              <a:rPr lang="da-DK" sz="2600" b="1" dirty="0"/>
              <a:t> as </a:t>
            </a:r>
            <a:r>
              <a:rPr lang="da-DK" sz="2600" b="1" dirty="0" err="1"/>
              <a:t>possible</a:t>
            </a:r>
            <a:r>
              <a:rPr lang="da-DK" sz="2600" b="1" dirty="0"/>
              <a:t> </a:t>
            </a:r>
            <a:r>
              <a:rPr lang="da-DK" sz="2600" dirty="0"/>
              <a:t>from the </a:t>
            </a:r>
            <a:r>
              <a:rPr lang="da-DK" sz="2600" b="1" dirty="0" err="1"/>
              <a:t>next</a:t>
            </a:r>
            <a:r>
              <a:rPr lang="da-DK" sz="2600" b="1" dirty="0"/>
              <a:t> of a </a:t>
            </a:r>
            <a:r>
              <a:rPr lang="da-DK" sz="2600" b="1" dirty="0" err="1"/>
              <a:t>kin</a:t>
            </a:r>
            <a:r>
              <a:rPr lang="da-DK" sz="2600" b="1" dirty="0"/>
              <a:t> </a:t>
            </a:r>
            <a:r>
              <a:rPr lang="da-DK" sz="2600" b="1" dirty="0">
                <a:solidFill>
                  <a:srgbClr val="FF0000"/>
                </a:solidFill>
              </a:rPr>
              <a:t>by </a:t>
            </a:r>
            <a:r>
              <a:rPr lang="da-DK" sz="2600" b="1" dirty="0" err="1">
                <a:solidFill>
                  <a:srgbClr val="FF0000"/>
                </a:solidFill>
              </a:rPr>
              <a:t>phone</a:t>
            </a:r>
            <a:r>
              <a:rPr lang="da-DK" sz="2600" dirty="0">
                <a:solidFill>
                  <a:srgbClr val="FF0000"/>
                </a:solidFill>
              </a:rPr>
              <a:t> </a:t>
            </a:r>
            <a:r>
              <a:rPr lang="da-DK" sz="2600" dirty="0"/>
              <a:t>and a </a:t>
            </a:r>
            <a:r>
              <a:rPr lang="da-DK" sz="2600" b="1" dirty="0" err="1"/>
              <a:t>second</a:t>
            </a:r>
            <a:r>
              <a:rPr lang="da-DK" sz="2600" b="1" dirty="0"/>
              <a:t> trial guardian</a:t>
            </a:r>
          </a:p>
          <a:p>
            <a:pPr>
              <a:lnSpc>
                <a:spcPct val="120000"/>
              </a:lnSpc>
            </a:pPr>
            <a:r>
              <a:rPr lang="da-DK" sz="2600" b="1" dirty="0" err="1"/>
              <a:t>Next</a:t>
            </a:r>
            <a:r>
              <a:rPr lang="da-DK" sz="2600" b="1" dirty="0"/>
              <a:t> of </a:t>
            </a:r>
            <a:r>
              <a:rPr lang="da-DK" sz="2600" b="1" dirty="0" err="1"/>
              <a:t>kin</a:t>
            </a:r>
            <a:r>
              <a:rPr lang="da-DK" sz="2600" b="1" dirty="0"/>
              <a:t> </a:t>
            </a:r>
            <a:r>
              <a:rPr lang="da-DK" sz="2600" dirty="0"/>
              <a:t>is </a:t>
            </a:r>
            <a:r>
              <a:rPr lang="da-DK" sz="2600" dirty="0" err="1"/>
              <a:t>defined</a:t>
            </a:r>
            <a:r>
              <a:rPr lang="da-DK" sz="2600" dirty="0"/>
              <a:t> as relatives, </a:t>
            </a:r>
            <a:r>
              <a:rPr lang="da-DK" sz="2600" dirty="0" err="1"/>
              <a:t>friends</a:t>
            </a:r>
            <a:r>
              <a:rPr lang="da-DK" sz="2600" dirty="0"/>
              <a:t> or </a:t>
            </a:r>
            <a:r>
              <a:rPr lang="da-DK" sz="2600" dirty="0" err="1"/>
              <a:t>other</a:t>
            </a:r>
            <a:r>
              <a:rPr lang="da-DK" sz="2600" dirty="0"/>
              <a:t> </a:t>
            </a:r>
            <a:r>
              <a:rPr lang="en-US" sz="2600" dirty="0"/>
              <a:t>acquaintances</a:t>
            </a:r>
            <a:r>
              <a:rPr lang="da-DK" sz="2600" dirty="0"/>
              <a:t> in </a:t>
            </a:r>
            <a:r>
              <a:rPr lang="da-DK" sz="2600" dirty="0" err="1"/>
              <a:t>regular</a:t>
            </a:r>
            <a:r>
              <a:rPr lang="da-DK" sz="2600" dirty="0"/>
              <a:t> </a:t>
            </a:r>
            <a:r>
              <a:rPr lang="da-DK" sz="2600" dirty="0" err="1"/>
              <a:t>contact</a:t>
            </a:r>
            <a:r>
              <a:rPr lang="da-DK" sz="2600" dirty="0"/>
              <a:t> with the trial </a:t>
            </a:r>
            <a:r>
              <a:rPr lang="da-DK" sz="2600" dirty="0" err="1"/>
              <a:t>partcipant</a:t>
            </a:r>
            <a:r>
              <a:rPr lang="da-DK" sz="2600" dirty="0"/>
              <a:t> </a:t>
            </a:r>
          </a:p>
          <a:p>
            <a:pPr>
              <a:lnSpc>
                <a:spcPct val="120000"/>
              </a:lnSpc>
            </a:pPr>
            <a:r>
              <a:rPr lang="da-DK" sz="2600" b="1" dirty="0"/>
              <a:t>Second trial guardian </a:t>
            </a:r>
            <a:r>
              <a:rPr lang="da-DK" sz="2600" dirty="0"/>
              <a:t>must </a:t>
            </a:r>
            <a:r>
              <a:rPr lang="da-DK" sz="2600" dirty="0" err="1"/>
              <a:t>fulfill</a:t>
            </a:r>
            <a:r>
              <a:rPr lang="da-DK" sz="2600" dirty="0"/>
              <a:t> the same </a:t>
            </a:r>
            <a:r>
              <a:rPr lang="da-DK" sz="2600" dirty="0" err="1"/>
              <a:t>criteria</a:t>
            </a:r>
            <a:r>
              <a:rPr lang="da-DK" sz="2600" dirty="0"/>
              <a:t> as the </a:t>
            </a:r>
            <a:r>
              <a:rPr lang="da-DK" sz="2600" dirty="0" err="1"/>
              <a:t>first</a:t>
            </a:r>
            <a:r>
              <a:rPr lang="da-DK" sz="2600" dirty="0"/>
              <a:t> trial guardian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1800" dirty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2900" b="1" dirty="0"/>
              <a:t>Trial participant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Consent must be obtained </a:t>
            </a:r>
            <a:r>
              <a:rPr lang="da-DK" sz="2600" dirty="0"/>
              <a:t>as </a:t>
            </a:r>
            <a:r>
              <a:rPr lang="da-DK" sz="2600" dirty="0" err="1"/>
              <a:t>soon</a:t>
            </a:r>
            <a:r>
              <a:rPr lang="da-DK" sz="2600" dirty="0"/>
              <a:t> as patient </a:t>
            </a:r>
            <a:r>
              <a:rPr lang="da-DK" sz="2600" dirty="0" err="1"/>
              <a:t>regains</a:t>
            </a:r>
            <a:r>
              <a:rPr lang="da-DK" sz="2600" dirty="0"/>
              <a:t> </a:t>
            </a:r>
            <a:r>
              <a:rPr lang="da-DK" sz="2600" dirty="0" err="1"/>
              <a:t>competence</a:t>
            </a:r>
            <a:r>
              <a:rPr lang="da-DK" sz="2600" dirty="0"/>
              <a:t>, </a:t>
            </a:r>
            <a:r>
              <a:rPr lang="da-DK" sz="2600" dirty="0" err="1"/>
              <a:t>preferably</a:t>
            </a:r>
            <a:r>
              <a:rPr lang="da-DK" sz="2600" dirty="0"/>
              <a:t> </a:t>
            </a:r>
            <a:r>
              <a:rPr lang="da-DK" sz="2600" dirty="0" err="1"/>
              <a:t>during</a:t>
            </a:r>
            <a:r>
              <a:rPr lang="da-DK" sz="2600" dirty="0"/>
              <a:t> admission</a:t>
            </a:r>
          </a:p>
          <a:p>
            <a:pPr>
              <a:buFont typeface="+mj-lt"/>
              <a:buAutoNum type="arabicPeriod"/>
            </a:pPr>
            <a:endParaRPr lang="da-DK" sz="1800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40122" y="1547728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A1E52D94-658C-43FE-BE24-58E03B83777C}"/>
              </a:ext>
            </a:extLst>
          </p:cNvPr>
          <p:cNvSpPr txBox="1"/>
          <p:nvPr/>
        </p:nvSpPr>
        <p:spPr>
          <a:xfrm>
            <a:off x="4404049" y="6520090"/>
            <a:ext cx="7454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 b="1" dirty="0">
                <a:hlinkClick r:id="rId4"/>
              </a:rPr>
              <a:t>http://www.nvk.dk/emner/information-og-samtykke-i-forsoeg/vejledning-om-samtykke-i-forsoeg</a:t>
            </a:r>
            <a:endParaRPr lang="da-DK" sz="800" b="1" dirty="0"/>
          </a:p>
          <a:p>
            <a:pPr algn="r"/>
            <a:endParaRPr lang="da-DK" sz="800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641FF1E2-BDED-4228-BA64-98DD9A272F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122" y="625613"/>
            <a:ext cx="1010451" cy="75770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8989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Screen, </a:t>
            </a:r>
            <a:r>
              <a:rPr lang="da-DK" b="1" dirty="0" err="1"/>
              <a:t>randomise</a:t>
            </a:r>
            <a:r>
              <a:rPr lang="da-DK" b="1" dirty="0"/>
              <a:t> and enter data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hlinkClick r:id="rId3"/>
              </a:rPr>
              <a:t>www.cric.nu/covid-steroid-trial</a:t>
            </a:r>
            <a:endParaRPr lang="en-US" b="1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8E5899E-6AC0-4FD7-A6CB-86D36E108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7941" y="2361325"/>
            <a:ext cx="5236117" cy="4131550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86168159-4A9E-4856-924A-1D8A47F6656B}"/>
              </a:ext>
            </a:extLst>
          </p:cNvPr>
          <p:cNvCxnSpPr>
            <a:cxnSpLocks/>
          </p:cNvCxnSpPr>
          <p:nvPr/>
        </p:nvCxnSpPr>
        <p:spPr>
          <a:xfrm>
            <a:off x="3477941" y="5282650"/>
            <a:ext cx="631837" cy="297839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56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439</Words>
  <Application>Microsoft Office PowerPoint</Application>
  <PresentationFormat>Widescreen</PresentationFormat>
  <Paragraphs>68</Paragraphs>
  <Slides>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 Daily clinical screening</vt:lpstr>
      <vt:lpstr> Informed consent</vt:lpstr>
      <vt:lpstr> Informed consent</vt:lpstr>
      <vt:lpstr> After consent – screen &amp; include</vt:lpstr>
      <vt:lpstr> Randomisation</vt:lpstr>
      <vt:lpstr> Informed consent</vt:lpstr>
      <vt:lpstr>Screen, randomise and enter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Daily clinical screening</dc:title>
  <dc:creator>Marie Warrer Petersen</dc:creator>
  <cp:lastModifiedBy>Marie Warrer Petersen</cp:lastModifiedBy>
  <cp:revision>4</cp:revision>
  <dcterms:created xsi:type="dcterms:W3CDTF">2020-04-07T07:31:08Z</dcterms:created>
  <dcterms:modified xsi:type="dcterms:W3CDTF">2020-04-07T07:33:49Z</dcterms:modified>
</cp:coreProperties>
</file>