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9" r:id="rId2"/>
    <p:sldId id="332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DEEA2-2E3A-4621-95E3-D7EAF2ED177A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68B98-4D4C-4597-8BC4-8116736698A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436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Alle alvorlige hændelser hos en forsøgsperson skal rapporteres af behandlende læge til sponsor indenfor 24 timer.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Hvis læge mistænker alvorlig og uventet bivirkning (SUSAR) til medicin: kontakter sponsor eller koordinerende investigator med det samme (senest inden for 24 timer).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SUSAR rapporteres af sponsor til Lægemiddelstyrelsen, Etisk komité og alle trial sites (senest indenfor 1 uge).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Noter: 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Hændelse (AE): enhver uønsket hændelse hos en patient eller forsøgsperson i et klinisk forsøg efter behandling med et lægemiddel, uden at der nødvendigvis er sammenhæng mellem denne behandling og den uønskede hændelse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Bivirkning (AR): enhver skadelig og uønsket reaktion på et forsøgslægemiddel uanset dosis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Uventet bivirkning (UAR): en bivirkning hvis karakter, sværhedsgrad eller alvor ikke stemmer overens med referencedokumentet</a:t>
            </a:r>
          </a:p>
          <a:p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Alvorlig hændelse (SAE) eller alvorlig bivirkning (SAR): en hændelse eller en bivirkning, som uanset dosis resulterer i død, er livstruende, medfører hospitalsindlæggelse eller forlængelse af hospitalsophold, resulterer i betydelig eller vedvarende invaliditet eller uarbejdsdygtighed eller fører til en medfødt anomali eller misdannelse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Serious </a:t>
            </a:r>
            <a:r>
              <a:rPr lang="da-DK" dirty="0" err="1"/>
              <a:t>unexpected</a:t>
            </a:r>
            <a:r>
              <a:rPr lang="da-DK" dirty="0"/>
              <a:t> serious adverse </a:t>
            </a:r>
            <a:r>
              <a:rPr lang="da-DK" dirty="0" err="1"/>
              <a:t>reaction</a:t>
            </a:r>
            <a:r>
              <a:rPr lang="da-DK" dirty="0"/>
              <a:t> (SUSAR): </a:t>
            </a:r>
            <a:r>
              <a:rPr lang="da-D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mistænkte uventede og alvorlige bivirkninger.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6EAE-301A-4468-A33C-371F5698D68A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612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356EAE-301A-4468-A33C-371F5698D68A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291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83018-D1E5-475F-858F-83144E1C5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9455508-D619-480A-AA2D-6132E3C25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5785C1-D3AB-43AD-B0AC-6348AB42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D196AE-3398-4606-A54E-C885E3F2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8D99DE0-078E-4148-8D22-4E54A89E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781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6F83A-5CB0-4076-BBAE-49ADF17F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5D0F6AE-EE57-4463-9FEB-EA1F547A2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12FD18-633B-4F97-A444-B3390C30B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1C13DF-4D02-477A-A157-D19BF6ED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E09B844-7296-4293-A3F4-52FB3783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17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D9DD019-FD26-4DCA-9AA1-41722B010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4B6D6B5-5433-41DE-9F4B-3F84D7D3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FF16E5-1BAA-46DF-A589-E5D7F193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2E5679-A11D-4437-A7FC-DA5D90F6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2CDE1D0-7BCB-4F71-8567-24DFA3FF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340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040CE4-42F1-41C3-8B7D-CD608AE6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D2290E8-D857-4CB2-8770-A16B7FA83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79545F8-54E2-4BB2-BEAD-600B26411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F86189-6726-4261-8A5C-6D42F981E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655FBF-90B2-4325-B13E-A0422A76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58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CB86D-4D3B-4891-87FB-556C939C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66FF94-8564-4C94-B563-931866423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4687F7-A280-49EC-A100-F38FDBEA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8445DF-D5B6-40EA-8DBA-7A68C09C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CEBCBB-29FF-43AD-A017-ADDD2CAD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502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E03E4-120E-4CE2-8C56-C44949B3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0D7F62-29FE-4E33-A2F5-077A28F97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FF64F08-F81A-4529-BE64-471C7468C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11D0F23-E055-42EE-9665-E22455E2D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DEEE19D-999E-4A75-9B75-8EBEE3C6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CC26C56-0DBA-4EBD-9CB8-3322EFA5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811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32A330-8F54-40FD-AD6E-1FBA15C93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2BB7209-5CB2-4515-8813-0A8869345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55EE515-C653-421D-AAA3-642EB0774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1DEEBCE-1F16-4A8F-AC84-2FD2157F00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3B31485-CA20-421A-BE42-AAE72F34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2E05031-D65C-435A-B7D0-6EE9EF97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645132B-249C-4A63-8036-C4CC561A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921D6EA-D2E2-4F1E-8A42-439D1189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561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E44CC-39B5-45B2-9182-25A7CFC5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88EC9E8-0AB7-44D2-9CA9-71923F1D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FB701D4-280D-4C2B-A194-1C970CF1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A28DA21-5922-4DF6-888E-E72E7B51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287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CA5E73C-5134-4FE4-A128-8DAB0197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A1C0588-BA63-467A-A268-D8A72BA0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629F780-182B-47E6-8234-D1EC2EE9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13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825BD-0BF7-4AD4-BB4F-01F10A82B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A528B9-B95C-475C-989C-6B272461E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1D570D-FB9D-4C8A-BA3E-5D2C2CFB7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6F6044F-9969-47F8-9728-B7137DB6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A96B4C3-7839-4C5D-976F-C975A8BF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052118C-3BC0-4DBE-A4BD-F8FB4D79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6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6400A-1954-4C9E-A8DD-270D58D2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ACFEA02-E589-446C-BBF5-AF7A22E8D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0138B4D-84D1-480F-9B4A-B99500F16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9C7A11D-6C98-43EA-9FC1-FB0A7CF8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C1FBB90-0BD1-440D-A0CA-0D406F1F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68A9E7-ED69-45AA-BC7F-F563C0A7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840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4CA9EF1-9EFB-4577-8AF9-237E4D0C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E861432-FE73-449F-A3DD-EB625A182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D0246E8-401C-4A4F-8C85-AD4920E0A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82BA3-432A-469F-A80E-E09FBDA64A78}" type="datetimeFigureOut">
              <a:rPr lang="da-DK" smtClean="0"/>
              <a:t>07-04-2020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DC8F3D-8FFA-4E4C-A050-0FAFEDDDB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0A0EDE-2D3D-4D95-935E-080944B7A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DF2D8-EC22-4C09-8469-B5AA78F86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91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vid-steroid@cric.n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vid-steroid@cric.n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/>
              <a:t>SAEs</a:t>
            </a:r>
            <a:r>
              <a:rPr lang="da-DK" b="1" dirty="0"/>
              <a:t> and SUSAR</a:t>
            </a: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E03D612-1F56-41F9-8453-BF9C1812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Report any serious adverse event (SAE) to sponsor or coordinating investigator </a:t>
            </a:r>
            <a:r>
              <a:rPr lang="en-US" b="1" dirty="0">
                <a:solidFill>
                  <a:srgbClr val="FF0000"/>
                </a:solidFill>
              </a:rPr>
              <a:t>within 24 hours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covid-steroid@cric.nu</a:t>
            </a:r>
            <a:r>
              <a:rPr lang="en-US" dirty="0"/>
              <a:t> or +45 3545 7237)</a:t>
            </a: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b="1" dirty="0"/>
              <a:t>If SAE is deemed related to the intervention (SUSAR)</a:t>
            </a:r>
          </a:p>
          <a:p>
            <a:pPr marL="0" indent="0">
              <a:buNone/>
              <a:defRPr/>
            </a:pPr>
            <a:r>
              <a:rPr lang="en-US" dirty="0"/>
              <a:t>Contact the sponsor or coordinating investigator </a:t>
            </a:r>
            <a:r>
              <a:rPr lang="en-US" b="1" dirty="0">
                <a:solidFill>
                  <a:srgbClr val="FF0000"/>
                </a:solidFill>
              </a:rPr>
              <a:t>without undue delay </a:t>
            </a:r>
            <a:r>
              <a:rPr lang="en-US" dirty="0"/>
              <a:t>(</a:t>
            </a:r>
            <a:r>
              <a:rPr lang="en-US" dirty="0">
                <a:hlinkClick r:id="rId4"/>
              </a:rPr>
              <a:t>covid-steroid@cric.nu</a:t>
            </a:r>
            <a:r>
              <a:rPr lang="en-US" dirty="0"/>
              <a:t> or +45 3545 7237)</a:t>
            </a:r>
          </a:p>
          <a:p>
            <a:pPr marL="0" indent="0">
              <a:buNone/>
              <a:defRPr/>
            </a:pPr>
            <a:r>
              <a:rPr lang="en-US" dirty="0"/>
              <a:t>Fill in the SUSAR report form (#14a in the Site Master File) and e-mail it to sponsor (</a:t>
            </a:r>
            <a:r>
              <a:rPr lang="en-US" dirty="0">
                <a:hlinkClick r:id="rId4"/>
              </a:rPr>
              <a:t>covid-steroid@cric.nu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0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/>
              <a:t>Unblinding</a:t>
            </a:r>
            <a:r>
              <a:rPr lang="da-DK" b="1" dirty="0"/>
              <a:t> of intervention for a participant</a:t>
            </a: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lede 6" descr="Et billede, der indeholder værelse&#10;&#10;Automatisk genereret beskrivelse">
            <a:extLst>
              <a:ext uri="{FF2B5EF4-FFF2-40B4-BE49-F238E27FC236}">
                <a16:creationId xmlns:a16="http://schemas.microsoft.com/office/drawing/2014/main" id="{365F7019-63E1-4E43-8090-735A7D97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4" y="230188"/>
            <a:ext cx="1010451" cy="990899"/>
          </a:xfrm>
          <a:prstGeom prst="rect">
            <a:avLst/>
          </a:prstGeom>
        </p:spPr>
      </p:pic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E03D612-1F56-41F9-8453-BF9C1812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dirty="0"/>
              <a:t>If deemed necessary by the treating clinician or the investigator for treatment or safety reasons (SUSAR)</a:t>
            </a:r>
          </a:p>
          <a:p>
            <a:pPr marL="0" indent="0">
              <a:buNone/>
              <a:defRPr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b="1" dirty="0"/>
              <a:t>Unblinding can be performed around the clock</a:t>
            </a:r>
          </a:p>
          <a:p>
            <a:pPr marL="0" indent="0">
              <a:buNone/>
              <a:defRPr/>
            </a:pPr>
            <a:r>
              <a:rPr lang="en-US" dirty="0"/>
              <a:t>Contact the sponsor or coordinating investigator (</a:t>
            </a:r>
            <a:r>
              <a:rPr lang="en-US" dirty="0">
                <a:hlinkClick r:id="rId4"/>
              </a:rPr>
              <a:t>covid-steroid@cric.nu</a:t>
            </a:r>
            <a:r>
              <a:rPr lang="en-US" dirty="0"/>
              <a:t> or +45 3545 7237)</a:t>
            </a:r>
          </a:p>
          <a:p>
            <a:pPr marL="0" indent="0">
              <a:buNone/>
              <a:defRPr/>
            </a:pPr>
            <a:r>
              <a:rPr lang="en-US" dirty="0"/>
              <a:t>Sponsor or coordinating investigator will contact unblinded primary trial personnel</a:t>
            </a: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50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25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SAEs and SUSAR</vt:lpstr>
      <vt:lpstr>Unblinding of intervention for a participant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SAEs and SUSAR</dc:title>
  <dc:creator>Marie Warrer Petersen</dc:creator>
  <cp:lastModifiedBy>Marie Warrer Petersen</cp:lastModifiedBy>
  <cp:revision>1</cp:revision>
  <dcterms:created xsi:type="dcterms:W3CDTF">2020-04-07T07:29:56Z</dcterms:created>
  <dcterms:modified xsi:type="dcterms:W3CDTF">2020-04-07T07:30:13Z</dcterms:modified>
</cp:coreProperties>
</file>