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5" r:id="rId4"/>
    <p:sldId id="258" r:id="rId5"/>
    <p:sldId id="270" r:id="rId6"/>
    <p:sldId id="261" r:id="rId7"/>
    <p:sldId id="266" r:id="rId8"/>
    <p:sldId id="267" r:id="rId9"/>
    <p:sldId id="268" r:id="rId10"/>
    <p:sldId id="274" r:id="rId11"/>
    <p:sldId id="269" r:id="rId12"/>
    <p:sldId id="271" r:id="rId13"/>
    <p:sldId id="273" r:id="rId14"/>
    <p:sldId id="272" r:id="rId15"/>
  </p:sldIdLst>
  <p:sldSz cx="9144000" cy="6858000" type="screen4x3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BEA7"/>
    <a:srgbClr val="FF0000"/>
    <a:srgbClr val="5AD1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165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16-04-2020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83425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16-04-2020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4304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16-04-2020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2476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16-04-2020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29938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16-04-2020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96153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16-04-2020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9416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16-04-2020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55799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16-04-2020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41698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16-04-2020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1001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16-04-2020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820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16-04-2020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6988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05218-B5BD-0C46-9CA1-3E2C041A128F}" type="datetimeFigureOut">
              <a:rPr lang="da-DK" smtClean="0"/>
              <a:t>16-04-2020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628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logo covid steroi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0649" y="3776809"/>
            <a:ext cx="2827882" cy="277316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8836" y="1487623"/>
            <a:ext cx="8040003" cy="1470025"/>
          </a:xfrm>
        </p:spPr>
        <p:txBody>
          <a:bodyPr>
            <a:noAutofit/>
          </a:bodyPr>
          <a:lstStyle/>
          <a:p>
            <a:r>
              <a:rPr lang="da-DK" sz="6000" dirty="0"/>
              <a:t>BLANDING AF: </a:t>
            </a:r>
            <a:br>
              <a:rPr lang="da-DK" sz="6000" dirty="0"/>
            </a:br>
            <a:r>
              <a:rPr lang="da-DK" sz="6000" dirty="0">
                <a:solidFill>
                  <a:srgbClr val="FF0000"/>
                </a:solidFill>
              </a:rPr>
              <a:t>PLACEBO INFUSION (KONTINUERLIG)</a:t>
            </a:r>
          </a:p>
        </p:txBody>
      </p:sp>
    </p:spTree>
    <p:extLst>
      <p:ext uri="{BB962C8B-B14F-4D97-AF65-F5344CB8AC3E}">
        <p14:creationId xmlns:p14="http://schemas.microsoft.com/office/powerpoint/2010/main" val="563870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IMG_334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Pladsholder til indhold 2"/>
          <p:cNvSpPr>
            <a:spLocks noGrp="1"/>
          </p:cNvSpPr>
          <p:nvPr>
            <p:ph sz="half" idx="1"/>
          </p:nvPr>
        </p:nvSpPr>
        <p:spPr>
          <a:xfrm>
            <a:off x="4784831" y="1470616"/>
            <a:ext cx="4038600" cy="1721289"/>
          </a:xfrm>
          <a:solidFill>
            <a:srgbClr val="5AD1BA"/>
          </a:solidFill>
        </p:spPr>
        <p:txBody>
          <a:bodyPr>
            <a:noAutofit/>
          </a:bodyPr>
          <a:lstStyle/>
          <a:p>
            <a:r>
              <a:rPr lang="da-DK" sz="3600" dirty="0">
                <a:solidFill>
                  <a:srgbClr val="000000"/>
                </a:solidFill>
              </a:rPr>
              <a:t>Fjern det ene låg fra natriumklorid dunken</a:t>
            </a:r>
          </a:p>
        </p:txBody>
      </p:sp>
      <p:sp>
        <p:nvSpPr>
          <p:cNvPr id="9" name="Pladsholder til indhold 2"/>
          <p:cNvSpPr>
            <a:spLocks noGrp="1"/>
          </p:cNvSpPr>
          <p:nvPr>
            <p:ph sz="half" idx="1"/>
          </p:nvPr>
        </p:nvSpPr>
        <p:spPr>
          <a:xfrm>
            <a:off x="4784831" y="3191905"/>
            <a:ext cx="4038600" cy="1301503"/>
          </a:xfrm>
          <a:solidFill>
            <a:srgbClr val="5AD1BA"/>
          </a:solidFill>
        </p:spPr>
        <p:txBody>
          <a:bodyPr>
            <a:noAutofit/>
          </a:bodyPr>
          <a:lstStyle/>
          <a:p>
            <a:r>
              <a:rPr lang="da-DK" sz="3600" dirty="0">
                <a:solidFill>
                  <a:srgbClr val="000000"/>
                </a:solidFill>
              </a:rPr>
              <a:t>Afsprit membranen</a:t>
            </a:r>
          </a:p>
        </p:txBody>
      </p:sp>
      <p:sp>
        <p:nvSpPr>
          <p:cNvPr id="10" name="Højrepil 9"/>
          <p:cNvSpPr/>
          <p:nvPr/>
        </p:nvSpPr>
        <p:spPr>
          <a:xfrm rot="13173376" flipV="1">
            <a:off x="2398747" y="2581665"/>
            <a:ext cx="2867339" cy="147679"/>
          </a:xfrm>
          <a:prstGeom prst="rightArrow">
            <a:avLst/>
          </a:prstGeom>
          <a:solidFill>
            <a:srgbClr val="5AD1BA"/>
          </a:solidFill>
          <a:ln>
            <a:solidFill>
              <a:srgbClr val="4DBEA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287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  <p:bldP spid="9" grpId="0" build="p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265180"/>
            <a:ext cx="8229600" cy="1143000"/>
          </a:xfrm>
          <a:solidFill>
            <a:srgbClr val="5AD1BA"/>
          </a:solidFill>
        </p:spPr>
        <p:txBody>
          <a:bodyPr/>
          <a:lstStyle/>
          <a:p>
            <a:r>
              <a:rPr lang="da-DK" dirty="0"/>
              <a:t>Blanding af Medicin</a:t>
            </a:r>
          </a:p>
        </p:txBody>
      </p:sp>
      <p:pic>
        <p:nvPicPr>
          <p:cNvPr id="3" name="MVI_3358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835" y="1704579"/>
            <a:ext cx="9160835" cy="5153422"/>
          </a:xfrm>
        </p:spPr>
      </p:pic>
    </p:spTree>
    <p:extLst>
      <p:ext uri="{BB962C8B-B14F-4D97-AF65-F5344CB8AC3E}">
        <p14:creationId xmlns:p14="http://schemas.microsoft.com/office/powerpoint/2010/main" val="388284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5AD1BA"/>
          </a:solidFill>
        </p:spPr>
        <p:txBody>
          <a:bodyPr/>
          <a:lstStyle/>
          <a:p>
            <a:r>
              <a:rPr lang="da-DK" dirty="0"/>
              <a:t>Blanding af medicin step by step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834162"/>
            <a:ext cx="8229600" cy="2460706"/>
          </a:xfrm>
          <a:ln>
            <a:solidFill>
              <a:srgbClr val="4DBEA7"/>
            </a:solidFill>
          </a:ln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da-DK" dirty="0"/>
              <a:t>Penetrer membranen med kanyle og sprøjt 4ml Placebo (</a:t>
            </a:r>
            <a:r>
              <a:rPr lang="da-DK" dirty="0" err="1"/>
              <a:t>NaCl</a:t>
            </a:r>
            <a:r>
              <a:rPr lang="da-DK" dirty="0"/>
              <a:t> 9mg/ml) i beholderen. 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Fjern sprøjten og lad kanylen sidde.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Smid kanylen korrekt ud i en gul spand. 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3477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Sæt klistermærke på blandingen og udfyld det til den rigtige patient. </a:t>
            </a:r>
          </a:p>
        </p:txBody>
      </p:sp>
      <p:pic>
        <p:nvPicPr>
          <p:cNvPr id="3" name="Billede 2" descr="Skærmbillede 2020-04-07 kl. 11.52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196" y="1575946"/>
            <a:ext cx="7585886" cy="501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27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Skærmbillede 2020-04-06 kl. 13.47.27.jpe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88404"/>
            <a:ext cx="9144000" cy="4969595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a-DK" dirty="0"/>
              <a:t>Signer Medicinlog</a:t>
            </a:r>
          </a:p>
        </p:txBody>
      </p:sp>
      <p:sp>
        <p:nvSpPr>
          <p:cNvPr id="6" name="Krans 5"/>
          <p:cNvSpPr/>
          <p:nvPr/>
        </p:nvSpPr>
        <p:spPr>
          <a:xfrm>
            <a:off x="3391927" y="3559560"/>
            <a:ext cx="2422806" cy="1821558"/>
          </a:xfrm>
          <a:prstGeom prst="donut">
            <a:avLst>
              <a:gd name="adj" fmla="val 33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817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IMG_3356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292095" y="133690"/>
            <a:ext cx="8523680" cy="584775"/>
          </a:xfrm>
          <a:prstGeom prst="rect">
            <a:avLst/>
          </a:prstGeom>
          <a:solidFill>
            <a:srgbClr val="5AD1BA"/>
          </a:solidFill>
        </p:spPr>
        <p:txBody>
          <a:bodyPr wrap="none" rtlCol="0">
            <a:spAutoFit/>
          </a:bodyPr>
          <a:lstStyle/>
          <a:p>
            <a:pPr algn="ctr"/>
            <a:r>
              <a:rPr lang="da-DK" sz="3200" dirty="0"/>
              <a:t>MATERIALE TIL BLANDING AF PLACEBO INFUSION:</a:t>
            </a:r>
          </a:p>
        </p:txBody>
      </p:sp>
      <p:sp>
        <p:nvSpPr>
          <p:cNvPr id="10" name="Tekstfelt 9"/>
          <p:cNvSpPr txBox="1"/>
          <p:nvPr/>
        </p:nvSpPr>
        <p:spPr>
          <a:xfrm>
            <a:off x="1721027" y="5225066"/>
            <a:ext cx="1062911" cy="646331"/>
          </a:xfrm>
          <a:prstGeom prst="rect">
            <a:avLst/>
          </a:prstGeom>
          <a:solidFill>
            <a:srgbClr val="5AD1BA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1x kanyle </a:t>
            </a:r>
          </a:p>
          <a:p>
            <a:r>
              <a:rPr lang="da-DK" dirty="0"/>
              <a:t>Lyserød</a:t>
            </a:r>
          </a:p>
        </p:txBody>
      </p:sp>
      <p:sp>
        <p:nvSpPr>
          <p:cNvPr id="11" name="Tekstfelt 10"/>
          <p:cNvSpPr txBox="1"/>
          <p:nvPr/>
        </p:nvSpPr>
        <p:spPr>
          <a:xfrm>
            <a:off x="5463843" y="4578735"/>
            <a:ext cx="1726104" cy="646331"/>
          </a:xfrm>
          <a:prstGeom prst="rect">
            <a:avLst/>
          </a:prstGeom>
          <a:solidFill>
            <a:srgbClr val="5AD1BA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100 ml beholder</a:t>
            </a:r>
          </a:p>
          <a:p>
            <a:r>
              <a:rPr lang="da-DK" dirty="0"/>
              <a:t>m. </a:t>
            </a:r>
            <a:r>
              <a:rPr lang="da-DK" dirty="0" err="1"/>
              <a:t>NaCl</a:t>
            </a:r>
            <a:r>
              <a:rPr lang="da-DK" dirty="0"/>
              <a:t> 9mg/ml</a:t>
            </a:r>
          </a:p>
        </p:txBody>
      </p:sp>
      <p:sp>
        <p:nvSpPr>
          <p:cNvPr id="12" name="Tekstfelt 11"/>
          <p:cNvSpPr txBox="1"/>
          <p:nvPr/>
        </p:nvSpPr>
        <p:spPr>
          <a:xfrm>
            <a:off x="6666891" y="1770541"/>
            <a:ext cx="1369824" cy="369332"/>
          </a:xfrm>
          <a:prstGeom prst="rect">
            <a:avLst/>
          </a:prstGeom>
          <a:solidFill>
            <a:srgbClr val="5AD1BA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10ml sprøjte</a:t>
            </a:r>
          </a:p>
        </p:txBody>
      </p:sp>
      <p:sp>
        <p:nvSpPr>
          <p:cNvPr id="8" name="Tekstfelt 7"/>
          <p:cNvSpPr txBox="1"/>
          <p:nvPr/>
        </p:nvSpPr>
        <p:spPr>
          <a:xfrm>
            <a:off x="1721027" y="1383659"/>
            <a:ext cx="1932590" cy="369332"/>
          </a:xfrm>
          <a:prstGeom prst="rect">
            <a:avLst/>
          </a:prstGeom>
          <a:solidFill>
            <a:srgbClr val="5AD1BA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20ml </a:t>
            </a:r>
            <a:r>
              <a:rPr lang="da-DK" dirty="0" err="1"/>
              <a:t>NaCl</a:t>
            </a:r>
            <a:r>
              <a:rPr lang="da-DK" dirty="0"/>
              <a:t> 9mg/ml</a:t>
            </a:r>
          </a:p>
        </p:txBody>
      </p:sp>
    </p:spTree>
    <p:extLst>
      <p:ext uri="{BB962C8B-B14F-4D97-AF65-F5344CB8AC3E}">
        <p14:creationId xmlns:p14="http://schemas.microsoft.com/office/powerpoint/2010/main" val="306370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Skærmbillede 2020-04-07 kl. 11.21.56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1158"/>
            <a:ext cx="9144000" cy="687915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286789"/>
            <a:ext cx="2667383" cy="4294866"/>
          </a:xfrm>
          <a:solidFill>
            <a:srgbClr val="5AD1BA"/>
          </a:solidFill>
        </p:spPr>
        <p:txBody>
          <a:bodyPr>
            <a:normAutofit/>
          </a:bodyPr>
          <a:lstStyle/>
          <a:p>
            <a:r>
              <a:rPr lang="da-DK" dirty="0"/>
              <a:t>Sprit hænder </a:t>
            </a:r>
            <a:br>
              <a:rPr lang="da-DK" dirty="0"/>
            </a:br>
            <a:r>
              <a:rPr lang="da-DK" dirty="0"/>
              <a:t>og tag handsker på </a:t>
            </a:r>
          </a:p>
        </p:txBody>
      </p:sp>
      <p:pic>
        <p:nvPicPr>
          <p:cNvPr id="6" name="Billede 5" descr="Skærmbillede 2020-04-07 kl. 11.45.17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2054" y="0"/>
            <a:ext cx="570194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465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	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274639"/>
            <a:ext cx="8229600" cy="1143000"/>
          </a:xfrm>
          <a:solidFill>
            <a:srgbClr val="5AD1BA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da-DK" dirty="0"/>
              <a:t>Noter ID, Dato, Allokering og </a:t>
            </a:r>
          </a:p>
          <a:p>
            <a:pPr marL="0" indent="0" algn="ctr">
              <a:buNone/>
            </a:pPr>
            <a:r>
              <a:rPr lang="da-DK" dirty="0"/>
              <a:t>Batch/LOT nummer i medicinlog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5" name="Billede 4" descr="Skærmbillede 2020-04-06 kl. 13.46.43.jpe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68311"/>
            <a:ext cx="9144000" cy="4126163"/>
          </a:xfrm>
          <a:prstGeom prst="rect">
            <a:avLst/>
          </a:prstGeom>
        </p:spPr>
      </p:pic>
      <p:sp>
        <p:nvSpPr>
          <p:cNvPr id="6" name="Krans 5"/>
          <p:cNvSpPr/>
          <p:nvPr/>
        </p:nvSpPr>
        <p:spPr>
          <a:xfrm>
            <a:off x="-150382" y="2456597"/>
            <a:ext cx="3993452" cy="2707270"/>
          </a:xfrm>
          <a:prstGeom prst="donut">
            <a:avLst>
              <a:gd name="adj" fmla="val 33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805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5AD1BA"/>
          </a:solidFill>
        </p:spPr>
        <p:txBody>
          <a:bodyPr/>
          <a:lstStyle/>
          <a:p>
            <a:r>
              <a:rPr lang="da-DK" dirty="0"/>
              <a:t>Batch/LOT nummer</a:t>
            </a:r>
          </a:p>
        </p:txBody>
      </p:sp>
      <p:pic>
        <p:nvPicPr>
          <p:cNvPr id="3" name="Billede 2" descr="IMG_3359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290" r="-14534"/>
          <a:stretch/>
        </p:blipFill>
        <p:spPr>
          <a:xfrm>
            <a:off x="0" y="600984"/>
            <a:ext cx="10493252" cy="6257016"/>
          </a:xfrm>
          <a:prstGeom prst="rect">
            <a:avLst/>
          </a:prstGeom>
        </p:spPr>
      </p:pic>
      <p:sp>
        <p:nvSpPr>
          <p:cNvPr id="8" name="Krans 7"/>
          <p:cNvSpPr/>
          <p:nvPr/>
        </p:nvSpPr>
        <p:spPr>
          <a:xfrm>
            <a:off x="306819" y="5130443"/>
            <a:ext cx="3870431" cy="1443460"/>
          </a:xfrm>
          <a:prstGeom prst="donut">
            <a:avLst>
              <a:gd name="adj" fmla="val 33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998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felt 8"/>
          <p:cNvSpPr txBox="1"/>
          <p:nvPr/>
        </p:nvSpPr>
        <p:spPr>
          <a:xfrm>
            <a:off x="167090" y="200790"/>
            <a:ext cx="8805643" cy="1323439"/>
          </a:xfrm>
          <a:prstGeom prst="rect">
            <a:avLst/>
          </a:prstGeom>
          <a:solidFill>
            <a:srgbClr val="4DBEA7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4000" dirty="0"/>
              <a:t>Træk nu 4ml Placebo (</a:t>
            </a:r>
            <a:r>
              <a:rPr lang="da-DK" sz="4000" dirty="0" err="1"/>
              <a:t>NaCl</a:t>
            </a:r>
            <a:r>
              <a:rPr lang="da-DK" sz="4000" dirty="0"/>
              <a:t> 9mg/ml) </a:t>
            </a:r>
          </a:p>
          <a:p>
            <a:pPr algn="ctr"/>
            <a:r>
              <a:rPr lang="da-DK" sz="4000" dirty="0"/>
              <a:t>op i 10ml sprøjten</a:t>
            </a:r>
          </a:p>
        </p:txBody>
      </p:sp>
      <p:pic>
        <p:nvPicPr>
          <p:cNvPr id="2" name="MVI_3357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stop-2717058_1280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38" b="219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kstfelt 8"/>
          <p:cNvSpPr txBox="1"/>
          <p:nvPr/>
        </p:nvSpPr>
        <p:spPr>
          <a:xfrm>
            <a:off x="2255715" y="5916595"/>
            <a:ext cx="4657670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4400" dirty="0">
                <a:solidFill>
                  <a:srgbClr val="FF0000"/>
                </a:solidFill>
              </a:rPr>
              <a:t>DOBBELT KONTROL</a:t>
            </a:r>
          </a:p>
        </p:txBody>
      </p:sp>
    </p:spTree>
    <p:extLst>
      <p:ext uri="{BB962C8B-B14F-4D97-AF65-F5344CB8AC3E}">
        <p14:creationId xmlns:p14="http://schemas.microsoft.com/office/powerpoint/2010/main" val="2666399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Skærmbillede 2020-04-06 kl. 13.46.57.jpe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02424"/>
            <a:ext cx="9144001" cy="5729658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57200" y="140946"/>
            <a:ext cx="8229600" cy="1262824"/>
          </a:xfrm>
          <a:solidFill>
            <a:srgbClr val="5AD1BA"/>
          </a:solidFill>
        </p:spPr>
        <p:txBody>
          <a:bodyPr>
            <a:normAutofit/>
          </a:bodyPr>
          <a:lstStyle/>
          <a:p>
            <a:r>
              <a:rPr lang="da-DK" sz="3200" dirty="0"/>
              <a:t>Din medstuderende skal kontrollere allokering og om det rigtige medicin er trukket op</a:t>
            </a:r>
          </a:p>
        </p:txBody>
      </p:sp>
      <p:sp>
        <p:nvSpPr>
          <p:cNvPr id="6" name="Krans 5"/>
          <p:cNvSpPr/>
          <p:nvPr/>
        </p:nvSpPr>
        <p:spPr>
          <a:xfrm>
            <a:off x="5150549" y="2456597"/>
            <a:ext cx="3993452" cy="2707270"/>
          </a:xfrm>
          <a:prstGeom prst="donut">
            <a:avLst>
              <a:gd name="adj" fmla="val 33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954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IMG_3338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6" name="Pladsholder til indhold 3"/>
          <p:cNvSpPr>
            <a:spLocks noGrp="1"/>
          </p:cNvSpPr>
          <p:nvPr>
            <p:ph sz="half" idx="4294967295"/>
          </p:nvPr>
        </p:nvSpPr>
        <p:spPr>
          <a:xfrm>
            <a:off x="4828901" y="1949088"/>
            <a:ext cx="3893197" cy="2964105"/>
          </a:xfrm>
          <a:prstGeom prst="rect">
            <a:avLst/>
          </a:prstGeom>
          <a:solidFill>
            <a:srgbClr val="5AD1BA"/>
          </a:solidFill>
        </p:spPr>
        <p:txBody>
          <a:bodyPr/>
          <a:lstStyle/>
          <a:p>
            <a:r>
              <a:rPr lang="da-DK" sz="4400" dirty="0"/>
              <a:t>Tag én 100ml beholder m. natriumklorid </a:t>
            </a:r>
            <a:br>
              <a:rPr lang="da-DK" sz="4400" dirty="0"/>
            </a:br>
            <a:r>
              <a:rPr lang="da-DK" sz="4400" dirty="0"/>
              <a:t>9mg/ml</a:t>
            </a:r>
          </a:p>
        </p:txBody>
      </p:sp>
    </p:spTree>
    <p:extLst>
      <p:ext uri="{BB962C8B-B14F-4D97-AF65-F5344CB8AC3E}">
        <p14:creationId xmlns:p14="http://schemas.microsoft.com/office/powerpoint/2010/main" val="1543803063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149</Words>
  <Application>Microsoft Office PowerPoint</Application>
  <PresentationFormat>Skærmshow (4:3)</PresentationFormat>
  <Paragraphs>27</Paragraphs>
  <Slides>14</Slides>
  <Notes>0</Notes>
  <HiddenSlides>0</HiddenSlides>
  <MMClips>2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14</vt:i4>
      </vt:variant>
    </vt:vector>
  </HeadingPairs>
  <TitlesOfParts>
    <vt:vector size="17" baseType="lpstr">
      <vt:lpstr>Arial</vt:lpstr>
      <vt:lpstr>Calibri</vt:lpstr>
      <vt:lpstr>Kontortema</vt:lpstr>
      <vt:lpstr>BLANDING AF:  PLACEBO INFUSION (KONTINUERLIG)</vt:lpstr>
      <vt:lpstr>PowerPoint-præsentation</vt:lpstr>
      <vt:lpstr>Sprit hænder  og tag handsker på </vt:lpstr>
      <vt:lpstr> </vt:lpstr>
      <vt:lpstr>Batch/LOT nummer</vt:lpstr>
      <vt:lpstr>PowerPoint-præsentation</vt:lpstr>
      <vt:lpstr>PowerPoint-præsentation</vt:lpstr>
      <vt:lpstr>Din medstuderende skal kontrollere allokering og om det rigtige medicin er trukket op</vt:lpstr>
      <vt:lpstr>PowerPoint-præsentation</vt:lpstr>
      <vt:lpstr>PowerPoint-præsentation</vt:lpstr>
      <vt:lpstr>Blanding af Medicin</vt:lpstr>
      <vt:lpstr>Blanding af medicin step by step</vt:lpstr>
      <vt:lpstr>Sæt klistermærke på blandingen og udfyld det til den rigtige patient. </vt:lpstr>
      <vt:lpstr>Signer Medicinlog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BLANDING AF:  STEROID INFUSION (KONTINUERLIG)</dc:title>
  <dc:creator>Thomas Steen Jensen</dc:creator>
  <cp:lastModifiedBy>Thomas Steen Jensen</cp:lastModifiedBy>
  <cp:revision>30</cp:revision>
  <dcterms:created xsi:type="dcterms:W3CDTF">2020-04-06T08:09:06Z</dcterms:created>
  <dcterms:modified xsi:type="dcterms:W3CDTF">2020-04-16T12:07:59Z</dcterms:modified>
</cp:coreProperties>
</file>