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75" r:id="rId4"/>
    <p:sldId id="258" r:id="rId5"/>
    <p:sldId id="270" r:id="rId6"/>
    <p:sldId id="260" r:id="rId7"/>
    <p:sldId id="261" r:id="rId8"/>
    <p:sldId id="263" r:id="rId9"/>
    <p:sldId id="262" r:id="rId10"/>
    <p:sldId id="264" r:id="rId11"/>
    <p:sldId id="265" r:id="rId12"/>
    <p:sldId id="266" r:id="rId13"/>
    <p:sldId id="267" r:id="rId14"/>
    <p:sldId id="269" r:id="rId15"/>
    <p:sldId id="271" r:id="rId16"/>
    <p:sldId id="273" r:id="rId17"/>
    <p:sldId id="272" r:id="rId18"/>
  </p:sldIdLst>
  <p:sldSz cx="9144000" cy="6858000" type="screen4x3"/>
  <p:notesSz cx="6858000" cy="9144000"/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BEA7"/>
    <a:srgbClr val="FF0000"/>
    <a:srgbClr val="5AD1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7" d="100"/>
          <a:sy n="67" d="100"/>
        </p:scale>
        <p:origin x="165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05218-B5BD-0C46-9CA1-3E2C041A128F}" type="datetimeFigureOut">
              <a:rPr lang="da-DK" smtClean="0"/>
              <a:t>15-04-2020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6BE3-DDA2-CC47-BAD3-6041D63F16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83425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05218-B5BD-0C46-9CA1-3E2C041A128F}" type="datetimeFigureOut">
              <a:rPr lang="da-DK" smtClean="0"/>
              <a:t>15-04-2020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6BE3-DDA2-CC47-BAD3-6041D63F16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64304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05218-B5BD-0C46-9CA1-3E2C041A128F}" type="datetimeFigureOut">
              <a:rPr lang="da-DK" smtClean="0"/>
              <a:t>15-04-2020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6BE3-DDA2-CC47-BAD3-6041D63F16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92476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05218-B5BD-0C46-9CA1-3E2C041A128F}" type="datetimeFigureOut">
              <a:rPr lang="da-DK" smtClean="0"/>
              <a:t>15-04-2020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6BE3-DDA2-CC47-BAD3-6041D63F16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29938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/>
              <a:t>Klik for at redigere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05218-B5BD-0C46-9CA1-3E2C041A128F}" type="datetimeFigureOut">
              <a:rPr lang="da-DK" smtClean="0"/>
              <a:t>15-04-2020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6BE3-DDA2-CC47-BAD3-6041D63F16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96153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05218-B5BD-0C46-9CA1-3E2C041A128F}" type="datetimeFigureOut">
              <a:rPr lang="da-DK" smtClean="0"/>
              <a:t>15-04-2020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6BE3-DDA2-CC47-BAD3-6041D63F16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9416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05218-B5BD-0C46-9CA1-3E2C041A128F}" type="datetimeFigureOut">
              <a:rPr lang="da-DK" smtClean="0"/>
              <a:t>15-04-2020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6BE3-DDA2-CC47-BAD3-6041D63F16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55799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05218-B5BD-0C46-9CA1-3E2C041A128F}" type="datetimeFigureOut">
              <a:rPr lang="da-DK" smtClean="0"/>
              <a:t>15-04-2020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6BE3-DDA2-CC47-BAD3-6041D63F16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41698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05218-B5BD-0C46-9CA1-3E2C041A128F}" type="datetimeFigureOut">
              <a:rPr lang="da-DK" smtClean="0"/>
              <a:t>15-04-2020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6BE3-DDA2-CC47-BAD3-6041D63F16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01001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05218-B5BD-0C46-9CA1-3E2C041A128F}" type="datetimeFigureOut">
              <a:rPr lang="da-DK" smtClean="0"/>
              <a:t>15-04-2020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6BE3-DDA2-CC47-BAD3-6041D63F16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5820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masteren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05218-B5BD-0C46-9CA1-3E2C041A128F}" type="datetimeFigureOut">
              <a:rPr lang="da-DK" smtClean="0"/>
              <a:t>15-04-2020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6BE3-DDA2-CC47-BAD3-6041D63F16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36988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05218-B5BD-0C46-9CA1-3E2C041A128F}" type="datetimeFigureOut">
              <a:rPr lang="da-DK" smtClean="0"/>
              <a:t>15-04-2020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26BE3-DDA2-CC47-BAD3-6041D63F16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628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logo covid steroi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649" y="3776809"/>
            <a:ext cx="2827882" cy="277316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68836" y="1487623"/>
            <a:ext cx="8040003" cy="1470025"/>
          </a:xfrm>
        </p:spPr>
        <p:txBody>
          <a:bodyPr>
            <a:noAutofit/>
          </a:bodyPr>
          <a:lstStyle/>
          <a:p>
            <a:r>
              <a:rPr lang="da-DK" sz="6000" dirty="0"/>
              <a:t>BLANDING AF: </a:t>
            </a:r>
            <a:br>
              <a:rPr lang="da-DK" sz="6000" dirty="0"/>
            </a:br>
            <a:r>
              <a:rPr lang="da-DK" sz="6000" dirty="0">
                <a:solidFill>
                  <a:srgbClr val="FF0000"/>
                </a:solidFill>
              </a:rPr>
              <a:t>STEROID INJENKTION (BOLUS)</a:t>
            </a:r>
          </a:p>
        </p:txBody>
      </p:sp>
    </p:spTree>
    <p:extLst>
      <p:ext uri="{BB962C8B-B14F-4D97-AF65-F5344CB8AC3E}">
        <p14:creationId xmlns:p14="http://schemas.microsoft.com/office/powerpoint/2010/main" val="563870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VI_3374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17638"/>
            <a:ext cx="9144000" cy="5143952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5AD1BA"/>
          </a:solidFill>
        </p:spPr>
        <p:txBody>
          <a:bodyPr/>
          <a:lstStyle/>
          <a:p>
            <a:r>
              <a:rPr lang="da-DK" dirty="0"/>
              <a:t>Træk medicinen op</a:t>
            </a:r>
          </a:p>
        </p:txBody>
      </p:sp>
    </p:spTree>
    <p:extLst>
      <p:ext uri="{BB962C8B-B14F-4D97-AF65-F5344CB8AC3E}">
        <p14:creationId xmlns:p14="http://schemas.microsoft.com/office/powerpoint/2010/main" val="76354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6981"/>
            <a:ext cx="8229600" cy="1300657"/>
          </a:xfrm>
          <a:solidFill>
            <a:srgbClr val="5AD1BA"/>
          </a:solidFill>
        </p:spPr>
        <p:txBody>
          <a:bodyPr>
            <a:normAutofit fontScale="90000"/>
          </a:bodyPr>
          <a:lstStyle/>
          <a:p>
            <a:r>
              <a:rPr lang="da-DK" dirty="0"/>
              <a:t>Stil ampuller fra dig m. sprøjte </a:t>
            </a:r>
            <a:br>
              <a:rPr lang="da-DK" dirty="0"/>
            </a:br>
            <a:r>
              <a:rPr lang="da-DK" dirty="0"/>
              <a:t>og nål siddende i ampullen. </a:t>
            </a:r>
          </a:p>
        </p:txBody>
      </p:sp>
      <p:pic>
        <p:nvPicPr>
          <p:cNvPr id="5" name="Billede 4" descr="IMG_333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9" b="6909"/>
          <a:stretch/>
        </p:blipFill>
        <p:spPr>
          <a:xfrm>
            <a:off x="0" y="1604307"/>
            <a:ext cx="9144000" cy="525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928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 descr="stop-2717058_128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8" b="219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kstfelt 8"/>
          <p:cNvSpPr txBox="1"/>
          <p:nvPr/>
        </p:nvSpPr>
        <p:spPr>
          <a:xfrm>
            <a:off x="2255715" y="5916595"/>
            <a:ext cx="4657670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sz="4400" dirty="0">
                <a:solidFill>
                  <a:srgbClr val="FF0000"/>
                </a:solidFill>
              </a:rPr>
              <a:t>DOBBELT KONTROL</a:t>
            </a:r>
          </a:p>
        </p:txBody>
      </p:sp>
    </p:spTree>
    <p:extLst>
      <p:ext uri="{BB962C8B-B14F-4D97-AF65-F5344CB8AC3E}">
        <p14:creationId xmlns:p14="http://schemas.microsoft.com/office/powerpoint/2010/main" val="26663999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Skærmbillede 2020-04-06 kl. 13.46.57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8" t="134" r="5501" b="3789"/>
          <a:stretch/>
        </p:blipFill>
        <p:spPr>
          <a:xfrm>
            <a:off x="0" y="902424"/>
            <a:ext cx="9144001" cy="5729658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457200" y="140946"/>
            <a:ext cx="8229600" cy="1262824"/>
          </a:xfrm>
          <a:solidFill>
            <a:srgbClr val="5AD1BA"/>
          </a:solidFill>
        </p:spPr>
        <p:txBody>
          <a:bodyPr>
            <a:normAutofit/>
          </a:bodyPr>
          <a:lstStyle/>
          <a:p>
            <a:r>
              <a:rPr lang="da-DK" sz="3200" dirty="0"/>
              <a:t>Din medstuderende skal kontrollere allokering og om det rigtige medicin er trukket op</a:t>
            </a:r>
          </a:p>
        </p:txBody>
      </p:sp>
      <p:sp>
        <p:nvSpPr>
          <p:cNvPr id="6" name="Krans 5"/>
          <p:cNvSpPr/>
          <p:nvPr/>
        </p:nvSpPr>
        <p:spPr>
          <a:xfrm>
            <a:off x="5150549" y="2456597"/>
            <a:ext cx="3993452" cy="2707270"/>
          </a:xfrm>
          <a:prstGeom prst="donut">
            <a:avLst>
              <a:gd name="adj" fmla="val 332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954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40491" y="124873"/>
            <a:ext cx="8229600" cy="1143000"/>
          </a:xfrm>
          <a:solidFill>
            <a:srgbClr val="5AD1BA"/>
          </a:solidFill>
        </p:spPr>
        <p:txBody>
          <a:bodyPr/>
          <a:lstStyle/>
          <a:p>
            <a:r>
              <a:rPr lang="da-DK" dirty="0"/>
              <a:t>Blanding af Medicin</a:t>
            </a:r>
          </a:p>
        </p:txBody>
      </p:sp>
      <p:pic>
        <p:nvPicPr>
          <p:cNvPr id="3" name="MVI_3376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08180"/>
            <a:ext cx="9144000" cy="5143952"/>
          </a:xfrm>
        </p:spPr>
      </p:pic>
      <p:sp>
        <p:nvSpPr>
          <p:cNvPr id="4" name="Tekstfelt 3"/>
          <p:cNvSpPr txBox="1"/>
          <p:nvPr/>
        </p:nvSpPr>
        <p:spPr>
          <a:xfrm>
            <a:off x="273401" y="3476001"/>
            <a:ext cx="8703509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a-DK" sz="3600" dirty="0">
                <a:solidFill>
                  <a:srgbClr val="FF0000"/>
                </a:solidFill>
              </a:rPr>
              <a:t>GØR DETTE IGEN, SÅLEDES DU HAR 4x </a:t>
            </a:r>
            <a:r>
              <a:rPr lang="da-DK" sz="3600" dirty="0" err="1">
                <a:solidFill>
                  <a:srgbClr val="FF0000"/>
                </a:solidFill>
              </a:rPr>
              <a:t>Bolus</a:t>
            </a:r>
            <a:endParaRPr lang="da-DK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84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1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5AD1BA"/>
          </a:solidFill>
        </p:spPr>
        <p:txBody>
          <a:bodyPr/>
          <a:lstStyle/>
          <a:p>
            <a:r>
              <a:rPr lang="da-DK" dirty="0"/>
              <a:t>Blanding af medicin step by step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834161"/>
            <a:ext cx="8229600" cy="4599784"/>
          </a:xfrm>
          <a:ln>
            <a:solidFill>
              <a:srgbClr val="4DBEA7"/>
            </a:solidFill>
          </a:ln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da-DK" dirty="0"/>
              <a:t>Træk 9ml </a:t>
            </a:r>
            <a:r>
              <a:rPr lang="da-DK" dirty="0" err="1"/>
              <a:t>NaCl</a:t>
            </a:r>
            <a:r>
              <a:rPr lang="da-DK" dirty="0"/>
              <a:t> 9mg/ml op i 2x10ml sprøjte dette trækkes op fra en 20ml beholder.</a:t>
            </a:r>
          </a:p>
          <a:p>
            <a:pPr marL="514350" indent="-514350">
              <a:buFont typeface="+mj-lt"/>
              <a:buAutoNum type="arabicPeriod"/>
            </a:pPr>
            <a:r>
              <a:rPr lang="da-DK" dirty="0"/>
              <a:t>Når der er 9ml i sprøjten, træk stemplet tilbage under 10ml.</a:t>
            </a:r>
          </a:p>
          <a:p>
            <a:pPr marL="514350" indent="-514350">
              <a:buFont typeface="+mj-lt"/>
              <a:buAutoNum type="arabicPeriod"/>
            </a:pPr>
            <a:r>
              <a:rPr lang="da-DK" dirty="0"/>
              <a:t>Tag 2ml sprøjten med kanyle og sprøjt præcis 1ml </a:t>
            </a:r>
            <a:r>
              <a:rPr lang="da-DK" dirty="0" err="1"/>
              <a:t>Solu-Cortef</a:t>
            </a:r>
            <a:r>
              <a:rPr lang="da-DK" dirty="0"/>
              <a:t> ned i 10ml sprøjten som indeholder 9ml </a:t>
            </a:r>
            <a:r>
              <a:rPr lang="da-DK" dirty="0" err="1"/>
              <a:t>NaCl</a:t>
            </a:r>
            <a:r>
              <a:rPr lang="da-DK" dirty="0"/>
              <a:t>. </a:t>
            </a:r>
          </a:p>
          <a:p>
            <a:pPr marL="514350" indent="-514350">
              <a:buFont typeface="+mj-lt"/>
              <a:buAutoNum type="arabicPeriod"/>
            </a:pPr>
            <a:r>
              <a:rPr lang="da-DK" dirty="0"/>
              <a:t>Smid kanylen korrekt ud. </a:t>
            </a:r>
          </a:p>
          <a:p>
            <a:pPr marL="514350" indent="-514350">
              <a:buFont typeface="+mj-lt"/>
              <a:buAutoNum type="arabicPeriod"/>
            </a:pPr>
            <a:r>
              <a:rPr lang="da-DK" dirty="0"/>
              <a:t>Forsigtigt, tryk luften ud af sprøjten og sæt prop på den nu færdigt blandede </a:t>
            </a:r>
            <a:r>
              <a:rPr lang="da-DK" dirty="0" err="1"/>
              <a:t>bolus</a:t>
            </a:r>
            <a:r>
              <a:rPr lang="da-DK" dirty="0"/>
              <a:t> injektion.</a:t>
            </a:r>
          </a:p>
          <a:p>
            <a:pPr marL="514350" indent="-514350">
              <a:buFont typeface="+mj-lt"/>
              <a:buAutoNum type="arabicPeriod"/>
            </a:pPr>
            <a:r>
              <a:rPr lang="da-DK" dirty="0"/>
              <a:t>Gentag dette for så der i alt er 4 sprøjter. </a:t>
            </a:r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34776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5AD1BA"/>
          </a:solidFill>
        </p:spPr>
        <p:txBody>
          <a:bodyPr>
            <a:normAutofit fontScale="90000"/>
          </a:bodyPr>
          <a:lstStyle/>
          <a:p>
            <a:r>
              <a:rPr lang="da-DK" dirty="0"/>
              <a:t>Sæt klistermærke på blandingen og udfyld det til den rigtige patient. </a:t>
            </a:r>
          </a:p>
        </p:txBody>
      </p:sp>
      <p:pic>
        <p:nvPicPr>
          <p:cNvPr id="4" name="Billede 3" descr="Et billede, der indeholder skærmbillede&#10;&#10;Automatisk genereret beskrivelse">
            <a:extLst>
              <a:ext uri="{FF2B5EF4-FFF2-40B4-BE49-F238E27FC236}">
                <a16:creationId xmlns:a16="http://schemas.microsoft.com/office/drawing/2014/main" id="{E1365670-6F7A-4E7B-9484-8DBEE7362B6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4" y="1683106"/>
            <a:ext cx="8823752" cy="510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5273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Skærmbillede 2020-04-06 kl. 13.47.27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3" t="12287" r="5317"/>
          <a:stretch/>
        </p:blipFill>
        <p:spPr>
          <a:xfrm>
            <a:off x="0" y="1888404"/>
            <a:ext cx="9144000" cy="4969595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a-DK" dirty="0"/>
              <a:t>Signer Medicinlog</a:t>
            </a:r>
          </a:p>
        </p:txBody>
      </p:sp>
      <p:sp>
        <p:nvSpPr>
          <p:cNvPr id="6" name="Krans 5"/>
          <p:cNvSpPr/>
          <p:nvPr/>
        </p:nvSpPr>
        <p:spPr>
          <a:xfrm>
            <a:off x="3391927" y="3559560"/>
            <a:ext cx="2422806" cy="1821558"/>
          </a:xfrm>
          <a:prstGeom prst="donut">
            <a:avLst>
              <a:gd name="adj" fmla="val 332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817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IMG_336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9" t="3754" r="8598"/>
          <a:stretch/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276364" y="133690"/>
            <a:ext cx="8555146" cy="584776"/>
          </a:xfrm>
          <a:prstGeom prst="rect">
            <a:avLst/>
          </a:prstGeom>
          <a:solidFill>
            <a:srgbClr val="5AD1BA"/>
          </a:solidFill>
        </p:spPr>
        <p:txBody>
          <a:bodyPr wrap="none" rtlCol="0">
            <a:spAutoFit/>
          </a:bodyPr>
          <a:lstStyle/>
          <a:p>
            <a:pPr algn="ctr"/>
            <a:r>
              <a:rPr lang="da-DK" sz="3200" dirty="0"/>
              <a:t>MATERIALE TIL BLANDING AF STEROID INJEKTION:</a:t>
            </a:r>
          </a:p>
        </p:txBody>
      </p:sp>
      <p:sp>
        <p:nvSpPr>
          <p:cNvPr id="8" name="Tekstfelt 7"/>
          <p:cNvSpPr txBox="1"/>
          <p:nvPr/>
        </p:nvSpPr>
        <p:spPr>
          <a:xfrm>
            <a:off x="6833907" y="5396150"/>
            <a:ext cx="2075283" cy="646331"/>
          </a:xfrm>
          <a:prstGeom prst="rect">
            <a:avLst/>
          </a:prstGeom>
          <a:solidFill>
            <a:srgbClr val="5AD1BA"/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2x SOLU-CORTEF</a:t>
            </a:r>
          </a:p>
          <a:p>
            <a:r>
              <a:rPr lang="da-DK" dirty="0"/>
              <a:t>100mg i 2ml solvent</a:t>
            </a:r>
          </a:p>
        </p:txBody>
      </p:sp>
      <p:sp>
        <p:nvSpPr>
          <p:cNvPr id="9" name="Tekstfelt 8"/>
          <p:cNvSpPr txBox="1"/>
          <p:nvPr/>
        </p:nvSpPr>
        <p:spPr>
          <a:xfrm>
            <a:off x="4010160" y="3440900"/>
            <a:ext cx="1380982" cy="369332"/>
          </a:xfrm>
          <a:prstGeom prst="rect">
            <a:avLst/>
          </a:prstGeom>
          <a:solidFill>
            <a:srgbClr val="5AD1BA"/>
          </a:solidFill>
        </p:spPr>
        <p:txBody>
          <a:bodyPr wrap="none" rtlCol="0">
            <a:spAutoFit/>
          </a:bodyPr>
          <a:lstStyle/>
          <a:p>
            <a:r>
              <a:rPr lang="da-DK" dirty="0" err="1"/>
              <a:t>Alkoholswab</a:t>
            </a:r>
            <a:endParaRPr lang="da-DK" dirty="0"/>
          </a:p>
        </p:txBody>
      </p:sp>
      <p:sp>
        <p:nvSpPr>
          <p:cNvPr id="10" name="Tekstfelt 9"/>
          <p:cNvSpPr txBox="1"/>
          <p:nvPr/>
        </p:nvSpPr>
        <p:spPr>
          <a:xfrm>
            <a:off x="7765803" y="2762824"/>
            <a:ext cx="1143387" cy="646331"/>
          </a:xfrm>
          <a:prstGeom prst="rect">
            <a:avLst/>
          </a:prstGeom>
          <a:solidFill>
            <a:srgbClr val="5AD1BA"/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2x kanyler </a:t>
            </a:r>
          </a:p>
          <a:p>
            <a:r>
              <a:rPr lang="da-DK" dirty="0"/>
              <a:t>lyserød</a:t>
            </a:r>
          </a:p>
        </p:txBody>
      </p:sp>
      <p:sp>
        <p:nvSpPr>
          <p:cNvPr id="11" name="Tekstfelt 10"/>
          <p:cNvSpPr txBox="1"/>
          <p:nvPr/>
        </p:nvSpPr>
        <p:spPr>
          <a:xfrm>
            <a:off x="4452010" y="5719315"/>
            <a:ext cx="1878264" cy="646331"/>
          </a:xfrm>
          <a:prstGeom prst="rect">
            <a:avLst/>
          </a:prstGeom>
          <a:solidFill>
            <a:srgbClr val="5AD1BA"/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2x 20ml beholder</a:t>
            </a:r>
          </a:p>
          <a:p>
            <a:r>
              <a:rPr lang="da-DK" dirty="0"/>
              <a:t>m. </a:t>
            </a:r>
            <a:r>
              <a:rPr lang="da-DK" dirty="0" err="1"/>
              <a:t>NaCl</a:t>
            </a:r>
            <a:r>
              <a:rPr lang="da-DK" dirty="0"/>
              <a:t> 9mg/ml</a:t>
            </a:r>
          </a:p>
        </p:txBody>
      </p:sp>
      <p:sp>
        <p:nvSpPr>
          <p:cNvPr id="12" name="Tekstfelt 11"/>
          <p:cNvSpPr txBox="1"/>
          <p:nvPr/>
        </p:nvSpPr>
        <p:spPr>
          <a:xfrm>
            <a:off x="2488176" y="1337763"/>
            <a:ext cx="1521984" cy="369332"/>
          </a:xfrm>
          <a:prstGeom prst="rect">
            <a:avLst/>
          </a:prstGeom>
          <a:solidFill>
            <a:srgbClr val="5AD1BA"/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2x 2ml sprøjte</a:t>
            </a:r>
          </a:p>
        </p:txBody>
      </p:sp>
      <p:sp>
        <p:nvSpPr>
          <p:cNvPr id="13" name="Tekstfelt 12"/>
          <p:cNvSpPr txBox="1"/>
          <p:nvPr/>
        </p:nvSpPr>
        <p:spPr>
          <a:xfrm>
            <a:off x="6384618" y="1760065"/>
            <a:ext cx="1081734" cy="646331"/>
          </a:xfrm>
          <a:prstGeom prst="rect">
            <a:avLst/>
          </a:prstGeom>
          <a:solidFill>
            <a:srgbClr val="5AD1BA"/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4x prop </a:t>
            </a:r>
          </a:p>
          <a:p>
            <a:r>
              <a:rPr lang="da-DK" dirty="0"/>
              <a:t>til sprøjte</a:t>
            </a:r>
          </a:p>
        </p:txBody>
      </p:sp>
      <p:sp>
        <p:nvSpPr>
          <p:cNvPr id="14" name="Tekstfelt 13"/>
          <p:cNvSpPr txBox="1"/>
          <p:nvPr/>
        </p:nvSpPr>
        <p:spPr>
          <a:xfrm>
            <a:off x="276364" y="2762824"/>
            <a:ext cx="1638978" cy="369332"/>
          </a:xfrm>
          <a:prstGeom prst="rect">
            <a:avLst/>
          </a:prstGeom>
          <a:solidFill>
            <a:srgbClr val="5AD1BA"/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4x 10ml sprøjte</a:t>
            </a:r>
          </a:p>
        </p:txBody>
      </p:sp>
    </p:spTree>
    <p:extLst>
      <p:ext uri="{BB962C8B-B14F-4D97-AF65-F5344CB8AC3E}">
        <p14:creationId xmlns:p14="http://schemas.microsoft.com/office/powerpoint/2010/main" val="306370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Skærmbillede 2020-04-07 kl. 11.21.5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08"/>
          <a:stretch/>
        </p:blipFill>
        <p:spPr>
          <a:xfrm>
            <a:off x="0" y="0"/>
            <a:ext cx="9144000" cy="6879158"/>
          </a:xfrm>
          <a:prstGeom prst="rect">
            <a:avLst/>
          </a:prstGeom>
        </p:spPr>
      </p:pic>
      <p:pic>
        <p:nvPicPr>
          <p:cNvPr id="5" name="Billede 4" descr="Skærmbillede 2020-04-07 kl. 11.45.1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2" r="45941"/>
          <a:stretch/>
        </p:blipFill>
        <p:spPr>
          <a:xfrm>
            <a:off x="3442054" y="0"/>
            <a:ext cx="570194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457200" y="1069539"/>
            <a:ext cx="2667383" cy="4294866"/>
          </a:xfrm>
          <a:prstGeom prst="rect">
            <a:avLst/>
          </a:prstGeom>
          <a:solidFill>
            <a:srgbClr val="5AD1BA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/>
              <a:t>Sprit hænder </a:t>
            </a:r>
            <a:br>
              <a:rPr lang="da-DK"/>
            </a:br>
            <a:r>
              <a:rPr lang="da-DK"/>
              <a:t>og tag handsker på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1465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	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274639"/>
            <a:ext cx="8229600" cy="1143000"/>
          </a:xfrm>
          <a:solidFill>
            <a:srgbClr val="5AD1BA"/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da-DK" dirty="0"/>
              <a:t>Noter ID, Dato, Allokering og </a:t>
            </a:r>
          </a:p>
          <a:p>
            <a:pPr marL="0" indent="0" algn="ctr">
              <a:buNone/>
            </a:pPr>
            <a:r>
              <a:rPr lang="da-DK" dirty="0"/>
              <a:t>Batch/LOT nummer i medicinlog</a:t>
            </a:r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5" name="Billede 4" descr="Skærmbillede 2020-04-06 kl. 13.46.43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4" t="15518" r="4932"/>
          <a:stretch/>
        </p:blipFill>
        <p:spPr>
          <a:xfrm>
            <a:off x="0" y="1668311"/>
            <a:ext cx="9144000" cy="4126163"/>
          </a:xfrm>
          <a:prstGeom prst="rect">
            <a:avLst/>
          </a:prstGeom>
        </p:spPr>
      </p:pic>
      <p:sp>
        <p:nvSpPr>
          <p:cNvPr id="6" name="Krans 5"/>
          <p:cNvSpPr/>
          <p:nvPr/>
        </p:nvSpPr>
        <p:spPr>
          <a:xfrm>
            <a:off x="-150382" y="2456597"/>
            <a:ext cx="3993452" cy="2707270"/>
          </a:xfrm>
          <a:prstGeom prst="donut">
            <a:avLst>
              <a:gd name="adj" fmla="val 332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805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IMG_332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1" t="11034" r="2953" b="10242"/>
          <a:stretch/>
        </p:blipFill>
        <p:spPr>
          <a:xfrm>
            <a:off x="0" y="1587597"/>
            <a:ext cx="9144000" cy="527040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5AD1BA"/>
          </a:solidFill>
        </p:spPr>
        <p:txBody>
          <a:bodyPr/>
          <a:lstStyle/>
          <a:p>
            <a:r>
              <a:rPr lang="da-DK" dirty="0"/>
              <a:t>Batch nummer</a:t>
            </a:r>
          </a:p>
        </p:txBody>
      </p:sp>
      <p:sp>
        <p:nvSpPr>
          <p:cNvPr id="7" name="Krans 6"/>
          <p:cNvSpPr/>
          <p:nvPr/>
        </p:nvSpPr>
        <p:spPr>
          <a:xfrm>
            <a:off x="1971662" y="3843655"/>
            <a:ext cx="1286593" cy="952558"/>
          </a:xfrm>
          <a:prstGeom prst="donut">
            <a:avLst>
              <a:gd name="adj" fmla="val 1010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99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 descr="IMG_3283.jpe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8" t="7949" r="2553" b="9557"/>
          <a:stretch/>
        </p:blipFill>
        <p:spPr>
          <a:xfrm>
            <a:off x="0" y="0"/>
            <a:ext cx="9144000" cy="6858000"/>
          </a:xfrm>
        </p:spPr>
      </p:pic>
      <p:sp>
        <p:nvSpPr>
          <p:cNvPr id="5" name="Pladsholder til indhold 5"/>
          <p:cNvSpPr txBox="1">
            <a:spLocks/>
          </p:cNvSpPr>
          <p:nvPr/>
        </p:nvSpPr>
        <p:spPr>
          <a:xfrm>
            <a:off x="4781872" y="935846"/>
            <a:ext cx="4038600" cy="500775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/>
          </a:p>
          <a:p>
            <a:endParaRPr lang="da-DK" dirty="0"/>
          </a:p>
        </p:txBody>
      </p:sp>
      <p:sp>
        <p:nvSpPr>
          <p:cNvPr id="6" name="Tekstfelt 5"/>
          <p:cNvSpPr txBox="1"/>
          <p:nvPr/>
        </p:nvSpPr>
        <p:spPr>
          <a:xfrm>
            <a:off x="5046118" y="1253365"/>
            <a:ext cx="36406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a-DK" sz="2800" dirty="0">
                <a:solidFill>
                  <a:schemeClr val="bg1"/>
                </a:solidFill>
              </a:rPr>
              <a:t>Tag 2 ampuller med </a:t>
            </a:r>
            <a:r>
              <a:rPr lang="da-DK" sz="2800" dirty="0" err="1">
                <a:solidFill>
                  <a:schemeClr val="bg1"/>
                </a:solidFill>
              </a:rPr>
              <a:t>Solu-Cortef</a:t>
            </a:r>
            <a:br>
              <a:rPr lang="da-DK" sz="2800" dirty="0">
                <a:solidFill>
                  <a:schemeClr val="bg1"/>
                </a:solidFill>
              </a:rPr>
            </a:br>
            <a:endParaRPr lang="da-DK" sz="2800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da-DK" sz="2800" dirty="0">
                <a:solidFill>
                  <a:schemeClr val="bg1"/>
                </a:solidFill>
              </a:rPr>
              <a:t>Check om du har taget den rigtige blanding:</a:t>
            </a:r>
          </a:p>
        </p:txBody>
      </p:sp>
      <p:sp>
        <p:nvSpPr>
          <p:cNvPr id="7" name="Tekstfelt 6"/>
          <p:cNvSpPr txBox="1"/>
          <p:nvPr/>
        </p:nvSpPr>
        <p:spPr>
          <a:xfrm>
            <a:off x="5046118" y="4345002"/>
            <a:ext cx="3344611" cy="138499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a-DK" sz="2800" dirty="0" err="1">
                <a:solidFill>
                  <a:srgbClr val="5AD1BA"/>
                </a:solidFill>
              </a:rPr>
              <a:t>Solu-Cortef</a:t>
            </a:r>
            <a:r>
              <a:rPr lang="da-DK" sz="2800" dirty="0">
                <a:solidFill>
                  <a:srgbClr val="5AD1BA"/>
                </a:solidFill>
              </a:rPr>
              <a:t> </a:t>
            </a:r>
          </a:p>
          <a:p>
            <a:pPr algn="ctr"/>
            <a:r>
              <a:rPr lang="da-DK" sz="2800" dirty="0">
                <a:solidFill>
                  <a:srgbClr val="5AD1BA"/>
                </a:solidFill>
              </a:rPr>
              <a:t>100mg </a:t>
            </a:r>
            <a:r>
              <a:rPr lang="da-DK" sz="2800" dirty="0" err="1">
                <a:solidFill>
                  <a:srgbClr val="5AD1BA"/>
                </a:solidFill>
              </a:rPr>
              <a:t>Hydrocortison</a:t>
            </a:r>
            <a:endParaRPr lang="da-DK" sz="2800" dirty="0">
              <a:solidFill>
                <a:srgbClr val="5AD1BA"/>
              </a:solidFill>
            </a:endParaRPr>
          </a:p>
          <a:p>
            <a:pPr algn="ctr"/>
            <a:r>
              <a:rPr lang="da-DK" sz="2800" dirty="0">
                <a:solidFill>
                  <a:srgbClr val="5AD1BA"/>
                </a:solidFill>
              </a:rPr>
              <a:t>+ 2ml solvent</a:t>
            </a:r>
          </a:p>
        </p:txBody>
      </p:sp>
    </p:spTree>
    <p:extLst>
      <p:ext uri="{BB962C8B-B14F-4D97-AF65-F5344CB8AC3E}">
        <p14:creationId xmlns:p14="http://schemas.microsoft.com/office/powerpoint/2010/main" val="671915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VI_3294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41615"/>
            <a:ext cx="9144000" cy="5143500"/>
          </a:xfrm>
          <a:prstGeom prst="rect">
            <a:avLst/>
          </a:prstGeom>
        </p:spPr>
      </p:pic>
      <p:sp>
        <p:nvSpPr>
          <p:cNvPr id="9" name="Tekstfelt 8"/>
          <p:cNvSpPr txBox="1"/>
          <p:nvPr/>
        </p:nvSpPr>
        <p:spPr>
          <a:xfrm>
            <a:off x="167090" y="200790"/>
            <a:ext cx="8805643" cy="707886"/>
          </a:xfrm>
          <a:prstGeom prst="rect">
            <a:avLst/>
          </a:prstGeom>
          <a:solidFill>
            <a:srgbClr val="4DBEA7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4000" dirty="0"/>
              <a:t>Aktiver ampullen og omryst i 20 sekunder</a:t>
            </a:r>
          </a:p>
        </p:txBody>
      </p:sp>
      <p:sp>
        <p:nvSpPr>
          <p:cNvPr id="2" name="Tekstfelt 1"/>
          <p:cNvSpPr txBox="1"/>
          <p:nvPr/>
        </p:nvSpPr>
        <p:spPr>
          <a:xfrm>
            <a:off x="167090" y="2473309"/>
            <a:ext cx="8805643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5400" dirty="0">
                <a:solidFill>
                  <a:srgbClr val="FF0000"/>
                </a:solidFill>
              </a:rPr>
              <a:t>LAD DEM HVILE I 3 MINUTTER</a:t>
            </a:r>
          </a:p>
        </p:txBody>
      </p:sp>
    </p:spTree>
    <p:extLst>
      <p:ext uri="{BB962C8B-B14F-4D97-AF65-F5344CB8AC3E}">
        <p14:creationId xmlns:p14="http://schemas.microsoft.com/office/powerpoint/2010/main" val="28165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68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IMG_3308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5" t="9671" r="8079" b="17981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167090" y="184330"/>
            <a:ext cx="8805643" cy="707886"/>
          </a:xfrm>
          <a:prstGeom prst="rect">
            <a:avLst/>
          </a:prstGeom>
          <a:solidFill>
            <a:srgbClr val="4DBEA7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4000" dirty="0"/>
              <a:t>Fjern låg og afsprit membran</a:t>
            </a:r>
          </a:p>
        </p:txBody>
      </p:sp>
      <p:sp>
        <p:nvSpPr>
          <p:cNvPr id="6" name="Tekstfelt 5"/>
          <p:cNvSpPr txBox="1"/>
          <p:nvPr/>
        </p:nvSpPr>
        <p:spPr>
          <a:xfrm>
            <a:off x="5046118" y="2425205"/>
            <a:ext cx="364068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a-DK" sz="3200" dirty="0">
                <a:solidFill>
                  <a:schemeClr val="bg1"/>
                </a:solidFill>
              </a:rPr>
              <a:t>Fjern det gule låg på begge ampuller</a:t>
            </a:r>
          </a:p>
          <a:p>
            <a:endParaRPr lang="da-DK" sz="2800" dirty="0">
              <a:solidFill>
                <a:schemeClr val="bg1"/>
              </a:solidFill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5046118" y="4196892"/>
            <a:ext cx="349226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Tx/>
              <a:buChar char="-"/>
            </a:pPr>
            <a:r>
              <a:rPr lang="da-DK" sz="3200" dirty="0">
                <a:solidFill>
                  <a:schemeClr val="bg1"/>
                </a:solidFill>
              </a:rPr>
              <a:t>Afsprit membran </a:t>
            </a:r>
            <a:br>
              <a:rPr lang="da-DK" sz="3200" dirty="0">
                <a:solidFill>
                  <a:schemeClr val="bg1"/>
                </a:solidFill>
              </a:rPr>
            </a:br>
            <a:r>
              <a:rPr lang="da-DK" sz="3200" dirty="0">
                <a:solidFill>
                  <a:schemeClr val="bg1"/>
                </a:solidFill>
              </a:rPr>
              <a:t>med </a:t>
            </a:r>
            <a:r>
              <a:rPr lang="da-DK" sz="3200" dirty="0" err="1">
                <a:solidFill>
                  <a:schemeClr val="bg1"/>
                </a:solidFill>
              </a:rPr>
              <a:t>alkoholswab</a:t>
            </a:r>
            <a:endParaRPr lang="da-DK" sz="3200" dirty="0">
              <a:solidFill>
                <a:schemeClr val="bg1"/>
              </a:solidFill>
            </a:endParaRPr>
          </a:p>
        </p:txBody>
      </p:sp>
      <p:sp>
        <p:nvSpPr>
          <p:cNvPr id="8" name="Venstrepil 7"/>
          <p:cNvSpPr/>
          <p:nvPr/>
        </p:nvSpPr>
        <p:spPr>
          <a:xfrm rot="2725533">
            <a:off x="3858388" y="3422233"/>
            <a:ext cx="2009116" cy="228238"/>
          </a:xfrm>
          <a:prstGeom prst="leftArrow">
            <a:avLst/>
          </a:prstGeom>
          <a:solidFill>
            <a:srgbClr val="5AD1B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8379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IMG_3313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7" t="14328" r="11622" b="13531"/>
          <a:stretch/>
        </p:blipFill>
        <p:spPr>
          <a:xfrm>
            <a:off x="0" y="1136385"/>
            <a:ext cx="9144000" cy="5721615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167090" y="200790"/>
            <a:ext cx="8805643" cy="707886"/>
          </a:xfrm>
          <a:prstGeom prst="rect">
            <a:avLst/>
          </a:prstGeom>
          <a:solidFill>
            <a:srgbClr val="4DBEA7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4000" dirty="0"/>
              <a:t>Saml sprøjte og kanyle</a:t>
            </a:r>
          </a:p>
        </p:txBody>
      </p:sp>
    </p:spTree>
    <p:extLst>
      <p:ext uri="{BB962C8B-B14F-4D97-AF65-F5344CB8AC3E}">
        <p14:creationId xmlns:p14="http://schemas.microsoft.com/office/powerpoint/2010/main" val="2403971648"/>
      </p:ext>
    </p:extLst>
  </p:cSld>
  <p:clrMapOvr>
    <a:masterClrMapping/>
  </p:clrMapOvr>
</p:sld>
</file>

<file path=ppt/theme/theme1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624</TotalTime>
  <Words>239</Words>
  <Application>Microsoft Office PowerPoint</Application>
  <PresentationFormat>Skærmshow (4:3)</PresentationFormat>
  <Paragraphs>44</Paragraphs>
  <Slides>17</Slides>
  <Notes>0</Notes>
  <HiddenSlides>0</HiddenSlides>
  <MMClips>3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17</vt:i4>
      </vt:variant>
    </vt:vector>
  </HeadingPairs>
  <TitlesOfParts>
    <vt:vector size="20" baseType="lpstr">
      <vt:lpstr>Arial</vt:lpstr>
      <vt:lpstr>Calibri</vt:lpstr>
      <vt:lpstr>Kontortema</vt:lpstr>
      <vt:lpstr>BLANDING AF:  STEROID INJENKTION (BOLUS)</vt:lpstr>
      <vt:lpstr>PowerPoint-præsentation</vt:lpstr>
      <vt:lpstr>PowerPoint-præsentation</vt:lpstr>
      <vt:lpstr> </vt:lpstr>
      <vt:lpstr>Batch nummer</vt:lpstr>
      <vt:lpstr>PowerPoint-præsentation</vt:lpstr>
      <vt:lpstr>PowerPoint-præsentation</vt:lpstr>
      <vt:lpstr>PowerPoint-præsentation</vt:lpstr>
      <vt:lpstr>PowerPoint-præsentation</vt:lpstr>
      <vt:lpstr>Træk medicinen op</vt:lpstr>
      <vt:lpstr>Stil ampuller fra dig m. sprøjte  og nål siddende i ampullen. </vt:lpstr>
      <vt:lpstr>PowerPoint-præsentation</vt:lpstr>
      <vt:lpstr>Din medstuderende skal kontrollere allokering og om det rigtige medicin er trukket op</vt:lpstr>
      <vt:lpstr>Blanding af Medicin</vt:lpstr>
      <vt:lpstr>Blanding af medicin step by step</vt:lpstr>
      <vt:lpstr>Sæt klistermærke på blandingen og udfyld det til den rigtige patient. </vt:lpstr>
      <vt:lpstr>Signer Medicinlog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BLANDING AF:  STEROID INFUSION (KONTINUERLIG)</dc:title>
  <dc:creator>Thomas Steen Jensen</dc:creator>
  <cp:lastModifiedBy>Thomas Steen Jensen</cp:lastModifiedBy>
  <cp:revision>32</cp:revision>
  <dcterms:created xsi:type="dcterms:W3CDTF">2020-04-06T08:09:06Z</dcterms:created>
  <dcterms:modified xsi:type="dcterms:W3CDTF">2020-04-15T08:02:39Z</dcterms:modified>
</cp:coreProperties>
</file>