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8" r:id="rId3"/>
    <p:sldId id="270" r:id="rId4"/>
    <p:sldId id="279" r:id="rId5"/>
    <p:sldId id="274" r:id="rId6"/>
    <p:sldId id="326" r:id="rId7"/>
    <p:sldId id="337" r:id="rId8"/>
    <p:sldId id="334" r:id="rId9"/>
    <p:sldId id="275" r:id="rId10"/>
    <p:sldId id="333" r:id="rId11"/>
    <p:sldId id="336" r:id="rId12"/>
    <p:sldId id="292" r:id="rId13"/>
    <p:sldId id="276" r:id="rId14"/>
    <p:sldId id="277" r:id="rId15"/>
    <p:sldId id="293" r:id="rId16"/>
    <p:sldId id="283" r:id="rId17"/>
    <p:sldId id="314" r:id="rId18"/>
    <p:sldId id="288" r:id="rId19"/>
    <p:sldId id="289" r:id="rId20"/>
    <p:sldId id="335" r:id="rId21"/>
    <p:sldId id="294" r:id="rId22"/>
    <p:sldId id="315" r:id="rId23"/>
    <p:sldId id="311" r:id="rId24"/>
    <p:sldId id="312" r:id="rId25"/>
    <p:sldId id="300" r:id="rId26"/>
    <p:sldId id="313" r:id="rId27"/>
    <p:sldId id="327" r:id="rId28"/>
    <p:sldId id="316" r:id="rId29"/>
    <p:sldId id="328" r:id="rId30"/>
    <p:sldId id="330" r:id="rId31"/>
    <p:sldId id="298" r:id="rId32"/>
    <p:sldId id="299" r:id="rId33"/>
    <p:sldId id="320" r:id="rId34"/>
    <p:sldId id="324" r:id="rId35"/>
    <p:sldId id="318" r:id="rId36"/>
    <p:sldId id="309" r:id="rId37"/>
    <p:sldId id="332" r:id="rId38"/>
    <p:sldId id="291" r:id="rId39"/>
    <p:sldId id="310" r:id="rId4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Warrer Petersen" initials="MWP" lastIdx="1" clrIdx="0">
    <p:extLst>
      <p:ext uri="{19B8F6BF-5375-455C-9EA6-DF929625EA0E}">
        <p15:presenceInfo xmlns:p15="http://schemas.microsoft.com/office/powerpoint/2012/main" userId="S::marie.warrer.petersen.01@regionh.dk::2e826959-7c4c-4989-866a-cbde71e44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0"/>
  </p:normalViewPr>
  <p:slideViewPr>
    <p:cSldViewPr snapToGrid="0">
      <p:cViewPr varScale="1">
        <p:scale>
          <a:sx n="67" d="100"/>
          <a:sy n="67" d="100"/>
        </p:scale>
        <p:origin x="10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7943F-7A2B-453A-B12C-73D4117B54E9}" type="doc">
      <dgm:prSet loTypeId="urn:microsoft.com/office/officeart/2005/8/layout/chevron1" loCatId="process" qsTypeId="urn:microsoft.com/office/officeart/2005/8/quickstyle/simple1" qsCatId="simple" csTypeId="urn:microsoft.com/office/officeart/2005/8/colors/accent1_2" csCatId="accent1" phldr="1"/>
      <dgm:spPr/>
    </dgm:pt>
    <dgm:pt modelId="{0045585B-A617-42F3-94DC-65440199A9D3}">
      <dgm:prSet phldrT="[Tekst]"/>
      <dgm:spPr>
        <a:solidFill>
          <a:srgbClr val="33CCCC"/>
        </a:solidFill>
        <a:ln>
          <a:solidFill>
            <a:srgbClr val="33CCCC"/>
          </a:solidFill>
        </a:ln>
      </dgm:spPr>
      <dgm:t>
        <a:bodyPr/>
        <a:lstStyle/>
        <a:p>
          <a:r>
            <a:rPr lang="da-DK" dirty="0"/>
            <a:t>Enrolment</a:t>
          </a:r>
        </a:p>
      </dgm:t>
    </dgm:pt>
    <dgm:pt modelId="{04FF013A-58DD-4C3C-9D99-60AFDA816A25}" type="parTrans" cxnId="{517AF147-D118-438E-8B14-66C5228695A1}">
      <dgm:prSet/>
      <dgm:spPr/>
      <dgm:t>
        <a:bodyPr/>
        <a:lstStyle/>
        <a:p>
          <a:endParaRPr lang="da-DK"/>
        </a:p>
      </dgm:t>
    </dgm:pt>
    <dgm:pt modelId="{D0F8181F-F707-43B3-8CF9-824017478499}" type="sibTrans" cxnId="{517AF147-D118-438E-8B14-66C5228695A1}">
      <dgm:prSet/>
      <dgm:spPr/>
      <dgm:t>
        <a:bodyPr/>
        <a:lstStyle/>
        <a:p>
          <a:endParaRPr lang="da-DK"/>
        </a:p>
      </dgm:t>
    </dgm:pt>
    <dgm:pt modelId="{5798104A-4849-4ADD-9FF2-B3E329634AE0}">
      <dgm:prSet phldrT="[Tekst]"/>
      <dgm:spPr>
        <a:solidFill>
          <a:srgbClr val="33CCCC"/>
        </a:solidFill>
        <a:ln>
          <a:solidFill>
            <a:srgbClr val="33CCCC"/>
          </a:solidFill>
        </a:ln>
      </dgm:spPr>
      <dgm:t>
        <a:bodyPr/>
        <a:lstStyle/>
        <a:p>
          <a:r>
            <a:rPr lang="da-DK" dirty="0"/>
            <a:t>Day 1-10</a:t>
          </a:r>
        </a:p>
      </dgm:t>
    </dgm:pt>
    <dgm:pt modelId="{6A7B54DC-BAE6-49E6-AB3E-450BE8D0D72D}" type="parTrans" cxnId="{5426FE4A-CFF4-41A3-9796-AE8D827BA299}">
      <dgm:prSet/>
      <dgm:spPr/>
      <dgm:t>
        <a:bodyPr/>
        <a:lstStyle/>
        <a:p>
          <a:endParaRPr lang="da-DK"/>
        </a:p>
      </dgm:t>
    </dgm:pt>
    <dgm:pt modelId="{C264CE67-0914-4B6C-BCDD-E26FA10DCA5C}" type="sibTrans" cxnId="{5426FE4A-CFF4-41A3-9796-AE8D827BA299}">
      <dgm:prSet/>
      <dgm:spPr/>
      <dgm:t>
        <a:bodyPr/>
        <a:lstStyle/>
        <a:p>
          <a:endParaRPr lang="da-DK"/>
        </a:p>
      </dgm:t>
    </dgm:pt>
    <dgm:pt modelId="{6E5CD53E-7FE6-4EF3-8EA2-FEB1638839E8}">
      <dgm:prSet phldrT="[Tekst]"/>
      <dgm:spPr>
        <a:solidFill>
          <a:srgbClr val="33CCCC"/>
        </a:solidFill>
        <a:ln>
          <a:solidFill>
            <a:srgbClr val="33CCCC"/>
          </a:solidFill>
        </a:ln>
      </dgm:spPr>
      <dgm:t>
        <a:bodyPr/>
        <a:lstStyle/>
        <a:p>
          <a:r>
            <a:rPr lang="da-DK" dirty="0"/>
            <a:t>Day 10-14</a:t>
          </a:r>
        </a:p>
      </dgm:t>
    </dgm:pt>
    <dgm:pt modelId="{704B83B0-6F45-4DDB-85F8-FB319C981F98}" type="parTrans" cxnId="{93E63D96-06D3-41C1-8087-A6D9B3FF0ACC}">
      <dgm:prSet/>
      <dgm:spPr/>
      <dgm:t>
        <a:bodyPr/>
        <a:lstStyle/>
        <a:p>
          <a:endParaRPr lang="da-DK"/>
        </a:p>
      </dgm:t>
    </dgm:pt>
    <dgm:pt modelId="{618D9C83-4029-4CE5-9F2E-8A8C0AB9E011}" type="sibTrans" cxnId="{93E63D96-06D3-41C1-8087-A6D9B3FF0ACC}">
      <dgm:prSet/>
      <dgm:spPr/>
      <dgm:t>
        <a:bodyPr/>
        <a:lstStyle/>
        <a:p>
          <a:endParaRPr lang="da-DK"/>
        </a:p>
      </dgm:t>
    </dgm:pt>
    <dgm:pt modelId="{A81BA95C-012A-47E4-B6AE-57888D7DDD8C}">
      <dgm:prSet phldrT="[Tekst]"/>
      <dgm:spPr>
        <a:solidFill>
          <a:srgbClr val="33CCCC"/>
        </a:solidFill>
        <a:ln>
          <a:solidFill>
            <a:srgbClr val="33CCCC"/>
          </a:solidFill>
        </a:ln>
      </dgm:spPr>
      <dgm:t>
        <a:bodyPr/>
        <a:lstStyle/>
        <a:p>
          <a:r>
            <a:rPr lang="da-DK" dirty="0" err="1"/>
            <a:t>Follow-up</a:t>
          </a:r>
          <a:r>
            <a:rPr lang="da-DK" dirty="0"/>
            <a:t> 28 </a:t>
          </a:r>
          <a:r>
            <a:rPr lang="da-DK" dirty="0" err="1"/>
            <a:t>days</a:t>
          </a:r>
          <a:endParaRPr lang="da-DK" dirty="0"/>
        </a:p>
      </dgm:t>
    </dgm:pt>
    <dgm:pt modelId="{8BB5AD59-9E3E-4E50-8C66-7579EE6DFBEE}" type="parTrans" cxnId="{FADA5A91-4356-4ECF-9E35-CE19CAA46CDC}">
      <dgm:prSet/>
      <dgm:spPr/>
      <dgm:t>
        <a:bodyPr/>
        <a:lstStyle/>
        <a:p>
          <a:endParaRPr lang="da-DK"/>
        </a:p>
      </dgm:t>
    </dgm:pt>
    <dgm:pt modelId="{F08F8EF0-4435-4C65-B6FE-A344630B854E}" type="sibTrans" cxnId="{FADA5A91-4356-4ECF-9E35-CE19CAA46CDC}">
      <dgm:prSet/>
      <dgm:spPr/>
      <dgm:t>
        <a:bodyPr/>
        <a:lstStyle/>
        <a:p>
          <a:endParaRPr lang="da-DK"/>
        </a:p>
      </dgm:t>
    </dgm:pt>
    <dgm:pt modelId="{A1E8BCEE-F3C6-45B4-9393-A4A42CB74B4A}">
      <dgm:prSet phldrT="[Tekst]"/>
      <dgm:spPr>
        <a:solidFill>
          <a:srgbClr val="33CCCC"/>
        </a:solidFill>
        <a:ln>
          <a:solidFill>
            <a:srgbClr val="33CCCC"/>
          </a:solidFill>
        </a:ln>
      </dgm:spPr>
      <dgm:t>
        <a:bodyPr/>
        <a:lstStyle/>
        <a:p>
          <a:r>
            <a:rPr lang="da-DK" dirty="0" err="1"/>
            <a:t>Follow-up</a:t>
          </a:r>
          <a:r>
            <a:rPr lang="da-DK" dirty="0"/>
            <a:t> 90 </a:t>
          </a:r>
          <a:r>
            <a:rPr lang="da-DK" dirty="0" err="1"/>
            <a:t>days</a:t>
          </a:r>
          <a:endParaRPr lang="da-DK" dirty="0"/>
        </a:p>
      </dgm:t>
    </dgm:pt>
    <dgm:pt modelId="{5EBEC61A-05A2-4509-8B6B-20BD395B843C}" type="parTrans" cxnId="{C8618018-2CA4-4C01-BC28-364A6BD2677B}">
      <dgm:prSet/>
      <dgm:spPr/>
      <dgm:t>
        <a:bodyPr/>
        <a:lstStyle/>
        <a:p>
          <a:endParaRPr lang="da-DK"/>
        </a:p>
      </dgm:t>
    </dgm:pt>
    <dgm:pt modelId="{72CCDF4D-4FB6-4675-8AFA-2A8DA5142EAA}" type="sibTrans" cxnId="{C8618018-2CA4-4C01-BC28-364A6BD2677B}">
      <dgm:prSet/>
      <dgm:spPr/>
      <dgm:t>
        <a:bodyPr/>
        <a:lstStyle/>
        <a:p>
          <a:endParaRPr lang="da-DK"/>
        </a:p>
      </dgm:t>
    </dgm:pt>
    <dgm:pt modelId="{A803BBDC-06D1-4299-9836-9739FF71CB2F}">
      <dgm:prSet phldrT="[Tekst]"/>
      <dgm:spPr>
        <a:solidFill>
          <a:srgbClr val="33CCCC"/>
        </a:solidFill>
        <a:ln>
          <a:solidFill>
            <a:srgbClr val="33CCCC"/>
          </a:solidFill>
        </a:ln>
      </dgm:spPr>
      <dgm:t>
        <a:bodyPr/>
        <a:lstStyle/>
        <a:p>
          <a:r>
            <a:rPr lang="da-DK" dirty="0" err="1"/>
            <a:t>Follow-up</a:t>
          </a:r>
          <a:r>
            <a:rPr lang="da-DK" dirty="0"/>
            <a:t> </a:t>
          </a:r>
          <a:br>
            <a:rPr lang="da-DK" dirty="0"/>
          </a:br>
          <a:r>
            <a:rPr lang="da-DK" dirty="0"/>
            <a:t>180 </a:t>
          </a:r>
          <a:r>
            <a:rPr lang="da-DK" dirty="0" err="1"/>
            <a:t>days</a:t>
          </a:r>
          <a:endParaRPr lang="da-DK" dirty="0"/>
        </a:p>
      </dgm:t>
    </dgm:pt>
    <dgm:pt modelId="{40DFF454-BA84-4668-A4DF-7AB025F1EE64}" type="parTrans" cxnId="{5389D5E9-8461-4710-8F8E-3D95707B034E}">
      <dgm:prSet/>
      <dgm:spPr/>
      <dgm:t>
        <a:bodyPr/>
        <a:lstStyle/>
        <a:p>
          <a:endParaRPr lang="da-DK"/>
        </a:p>
      </dgm:t>
    </dgm:pt>
    <dgm:pt modelId="{FC4934DC-9751-4CEA-AF94-4C39C78FDF85}" type="sibTrans" cxnId="{5389D5E9-8461-4710-8F8E-3D95707B034E}">
      <dgm:prSet/>
      <dgm:spPr/>
      <dgm:t>
        <a:bodyPr/>
        <a:lstStyle/>
        <a:p>
          <a:endParaRPr lang="da-DK"/>
        </a:p>
      </dgm:t>
    </dgm:pt>
    <dgm:pt modelId="{EAF261D2-BB98-4244-90D5-F041C4ABB9BA}">
      <dgm:prSet phldrT="[Tekst]"/>
      <dgm:spPr>
        <a:solidFill>
          <a:srgbClr val="33CCCC"/>
        </a:solidFill>
        <a:ln>
          <a:solidFill>
            <a:srgbClr val="33CCCC"/>
          </a:solidFill>
        </a:ln>
      </dgm:spPr>
      <dgm:t>
        <a:bodyPr/>
        <a:lstStyle/>
        <a:p>
          <a:r>
            <a:rPr lang="da-DK" dirty="0"/>
            <a:t>Screening</a:t>
          </a:r>
        </a:p>
      </dgm:t>
    </dgm:pt>
    <dgm:pt modelId="{27BAC049-2615-45BB-AD53-E98281FEECEC}" type="parTrans" cxnId="{FD3AD306-DB57-4BCE-92B6-AEA2FD0CA0A3}">
      <dgm:prSet/>
      <dgm:spPr/>
      <dgm:t>
        <a:bodyPr/>
        <a:lstStyle/>
        <a:p>
          <a:endParaRPr lang="da-DK"/>
        </a:p>
      </dgm:t>
    </dgm:pt>
    <dgm:pt modelId="{8A5E838E-B983-45F5-A2D5-C240F5B90DFF}" type="sibTrans" cxnId="{FD3AD306-DB57-4BCE-92B6-AEA2FD0CA0A3}">
      <dgm:prSet/>
      <dgm:spPr/>
      <dgm:t>
        <a:bodyPr/>
        <a:lstStyle/>
        <a:p>
          <a:endParaRPr lang="da-DK"/>
        </a:p>
      </dgm:t>
    </dgm:pt>
    <dgm:pt modelId="{D32183B5-94E4-42EC-8966-EE8DDAB2CAE6}" type="pres">
      <dgm:prSet presAssocID="{F077943F-7A2B-453A-B12C-73D4117B54E9}" presName="Name0" presStyleCnt="0">
        <dgm:presLayoutVars>
          <dgm:dir/>
          <dgm:animLvl val="lvl"/>
          <dgm:resizeHandles val="exact"/>
        </dgm:presLayoutVars>
      </dgm:prSet>
      <dgm:spPr/>
    </dgm:pt>
    <dgm:pt modelId="{8ACEF3B8-7321-4CA4-A9DD-E9829239EEDD}" type="pres">
      <dgm:prSet presAssocID="{EAF261D2-BB98-4244-90D5-F041C4ABB9BA}" presName="parTxOnly" presStyleLbl="node1" presStyleIdx="0" presStyleCnt="7" custLinFactNeighborX="-38309" custLinFactNeighborY="320">
        <dgm:presLayoutVars>
          <dgm:chMax val="0"/>
          <dgm:chPref val="0"/>
          <dgm:bulletEnabled val="1"/>
        </dgm:presLayoutVars>
      </dgm:prSet>
      <dgm:spPr/>
    </dgm:pt>
    <dgm:pt modelId="{743B2E7B-5F43-43DF-9005-2ADF95378BFA}" type="pres">
      <dgm:prSet presAssocID="{8A5E838E-B983-45F5-A2D5-C240F5B90DFF}" presName="parTxOnlySpace" presStyleCnt="0"/>
      <dgm:spPr/>
    </dgm:pt>
    <dgm:pt modelId="{A9284C52-EF08-453E-934F-069117939DF8}" type="pres">
      <dgm:prSet presAssocID="{0045585B-A617-42F3-94DC-65440199A9D3}" presName="parTxOnly" presStyleLbl="node1" presStyleIdx="1" presStyleCnt="7">
        <dgm:presLayoutVars>
          <dgm:chMax val="0"/>
          <dgm:chPref val="0"/>
          <dgm:bulletEnabled val="1"/>
        </dgm:presLayoutVars>
      </dgm:prSet>
      <dgm:spPr/>
    </dgm:pt>
    <dgm:pt modelId="{78C8E43E-E9AD-45DB-A615-AA3DC26AAAA5}" type="pres">
      <dgm:prSet presAssocID="{D0F8181F-F707-43B3-8CF9-824017478499}" presName="parTxOnlySpace" presStyleCnt="0"/>
      <dgm:spPr/>
    </dgm:pt>
    <dgm:pt modelId="{7E8979D2-8F74-45EF-BA42-C7CA2600D5DE}" type="pres">
      <dgm:prSet presAssocID="{5798104A-4849-4ADD-9FF2-B3E329634AE0}" presName="parTxOnly" presStyleLbl="node1" presStyleIdx="2" presStyleCnt="7">
        <dgm:presLayoutVars>
          <dgm:chMax val="0"/>
          <dgm:chPref val="0"/>
          <dgm:bulletEnabled val="1"/>
        </dgm:presLayoutVars>
      </dgm:prSet>
      <dgm:spPr/>
    </dgm:pt>
    <dgm:pt modelId="{5B33FA03-562C-4410-9C06-3ED36A6BE797}" type="pres">
      <dgm:prSet presAssocID="{C264CE67-0914-4B6C-BCDD-E26FA10DCA5C}" presName="parTxOnlySpace" presStyleCnt="0"/>
      <dgm:spPr/>
    </dgm:pt>
    <dgm:pt modelId="{2F4D0B27-DE93-4560-8B6E-5B7CE0721804}" type="pres">
      <dgm:prSet presAssocID="{6E5CD53E-7FE6-4EF3-8EA2-FEB1638839E8}" presName="parTxOnly" presStyleLbl="node1" presStyleIdx="3" presStyleCnt="7">
        <dgm:presLayoutVars>
          <dgm:chMax val="0"/>
          <dgm:chPref val="0"/>
          <dgm:bulletEnabled val="1"/>
        </dgm:presLayoutVars>
      </dgm:prSet>
      <dgm:spPr/>
    </dgm:pt>
    <dgm:pt modelId="{366F40AC-B101-44CB-BC51-F6AF40FF5A52}" type="pres">
      <dgm:prSet presAssocID="{618D9C83-4029-4CE5-9F2E-8A8C0AB9E011}" presName="parTxOnlySpace" presStyleCnt="0"/>
      <dgm:spPr/>
    </dgm:pt>
    <dgm:pt modelId="{B92CC9A5-5F93-4A0F-9965-28C585DF9C6D}" type="pres">
      <dgm:prSet presAssocID="{A81BA95C-012A-47E4-B6AE-57888D7DDD8C}" presName="parTxOnly" presStyleLbl="node1" presStyleIdx="4" presStyleCnt="7">
        <dgm:presLayoutVars>
          <dgm:chMax val="0"/>
          <dgm:chPref val="0"/>
          <dgm:bulletEnabled val="1"/>
        </dgm:presLayoutVars>
      </dgm:prSet>
      <dgm:spPr/>
    </dgm:pt>
    <dgm:pt modelId="{6692BBF8-13F5-43C3-938C-A0A262742149}" type="pres">
      <dgm:prSet presAssocID="{F08F8EF0-4435-4C65-B6FE-A344630B854E}" presName="parTxOnlySpace" presStyleCnt="0"/>
      <dgm:spPr/>
    </dgm:pt>
    <dgm:pt modelId="{A99B0707-0C3C-4C04-9912-96F29DB5168A}" type="pres">
      <dgm:prSet presAssocID="{A1E8BCEE-F3C6-45B4-9393-A4A42CB74B4A}" presName="parTxOnly" presStyleLbl="node1" presStyleIdx="5" presStyleCnt="7">
        <dgm:presLayoutVars>
          <dgm:chMax val="0"/>
          <dgm:chPref val="0"/>
          <dgm:bulletEnabled val="1"/>
        </dgm:presLayoutVars>
      </dgm:prSet>
      <dgm:spPr/>
    </dgm:pt>
    <dgm:pt modelId="{CE069DB9-D1AE-4B8A-9AEC-E2F98AF82066}" type="pres">
      <dgm:prSet presAssocID="{72CCDF4D-4FB6-4675-8AFA-2A8DA5142EAA}" presName="parTxOnlySpace" presStyleCnt="0"/>
      <dgm:spPr/>
    </dgm:pt>
    <dgm:pt modelId="{890FFF88-9D0A-4C2C-9A8D-F3C7B5555811}" type="pres">
      <dgm:prSet presAssocID="{A803BBDC-06D1-4299-9836-9739FF71CB2F}" presName="parTxOnly" presStyleLbl="node1" presStyleIdx="6" presStyleCnt="7">
        <dgm:presLayoutVars>
          <dgm:chMax val="0"/>
          <dgm:chPref val="0"/>
          <dgm:bulletEnabled val="1"/>
        </dgm:presLayoutVars>
      </dgm:prSet>
      <dgm:spPr/>
    </dgm:pt>
  </dgm:ptLst>
  <dgm:cxnLst>
    <dgm:cxn modelId="{B7CDE902-4094-48A5-B168-B556E1E6CA53}" type="presOf" srcId="{A1E8BCEE-F3C6-45B4-9393-A4A42CB74B4A}" destId="{A99B0707-0C3C-4C04-9912-96F29DB5168A}" srcOrd="0" destOrd="0" presId="urn:microsoft.com/office/officeart/2005/8/layout/chevron1"/>
    <dgm:cxn modelId="{FD3AD306-DB57-4BCE-92B6-AEA2FD0CA0A3}" srcId="{F077943F-7A2B-453A-B12C-73D4117B54E9}" destId="{EAF261D2-BB98-4244-90D5-F041C4ABB9BA}" srcOrd="0" destOrd="0" parTransId="{27BAC049-2615-45BB-AD53-E98281FEECEC}" sibTransId="{8A5E838E-B983-45F5-A2D5-C240F5B90DFF}"/>
    <dgm:cxn modelId="{C8618018-2CA4-4C01-BC28-364A6BD2677B}" srcId="{F077943F-7A2B-453A-B12C-73D4117B54E9}" destId="{A1E8BCEE-F3C6-45B4-9393-A4A42CB74B4A}" srcOrd="5" destOrd="0" parTransId="{5EBEC61A-05A2-4509-8B6B-20BD395B843C}" sibTransId="{72CCDF4D-4FB6-4675-8AFA-2A8DA5142EAA}"/>
    <dgm:cxn modelId="{0D39F728-925D-4CE6-8ADD-3FCED0BB3112}" type="presOf" srcId="{A803BBDC-06D1-4299-9836-9739FF71CB2F}" destId="{890FFF88-9D0A-4C2C-9A8D-F3C7B5555811}" srcOrd="0" destOrd="0" presId="urn:microsoft.com/office/officeart/2005/8/layout/chevron1"/>
    <dgm:cxn modelId="{F3381830-A115-4B57-9575-405444FAB89A}" type="presOf" srcId="{EAF261D2-BB98-4244-90D5-F041C4ABB9BA}" destId="{8ACEF3B8-7321-4CA4-A9DD-E9829239EEDD}" srcOrd="0" destOrd="0" presId="urn:microsoft.com/office/officeart/2005/8/layout/chevron1"/>
    <dgm:cxn modelId="{07161437-0B0C-4075-8FA0-6C99DA43EF39}" type="presOf" srcId="{6E5CD53E-7FE6-4EF3-8EA2-FEB1638839E8}" destId="{2F4D0B27-DE93-4560-8B6E-5B7CE0721804}" srcOrd="0" destOrd="0" presId="urn:microsoft.com/office/officeart/2005/8/layout/chevron1"/>
    <dgm:cxn modelId="{517AF147-D118-438E-8B14-66C5228695A1}" srcId="{F077943F-7A2B-453A-B12C-73D4117B54E9}" destId="{0045585B-A617-42F3-94DC-65440199A9D3}" srcOrd="1" destOrd="0" parTransId="{04FF013A-58DD-4C3C-9D99-60AFDA816A25}" sibTransId="{D0F8181F-F707-43B3-8CF9-824017478499}"/>
    <dgm:cxn modelId="{5426FE4A-CFF4-41A3-9796-AE8D827BA299}" srcId="{F077943F-7A2B-453A-B12C-73D4117B54E9}" destId="{5798104A-4849-4ADD-9FF2-B3E329634AE0}" srcOrd="2" destOrd="0" parTransId="{6A7B54DC-BAE6-49E6-AB3E-450BE8D0D72D}" sibTransId="{C264CE67-0914-4B6C-BCDD-E26FA10DCA5C}"/>
    <dgm:cxn modelId="{56100A4C-32EF-4EBC-9D73-506484BD357E}" type="presOf" srcId="{0045585B-A617-42F3-94DC-65440199A9D3}" destId="{A9284C52-EF08-453E-934F-069117939DF8}" srcOrd="0" destOrd="0" presId="urn:microsoft.com/office/officeart/2005/8/layout/chevron1"/>
    <dgm:cxn modelId="{FADA5A91-4356-4ECF-9E35-CE19CAA46CDC}" srcId="{F077943F-7A2B-453A-B12C-73D4117B54E9}" destId="{A81BA95C-012A-47E4-B6AE-57888D7DDD8C}" srcOrd="4" destOrd="0" parTransId="{8BB5AD59-9E3E-4E50-8C66-7579EE6DFBEE}" sibTransId="{F08F8EF0-4435-4C65-B6FE-A344630B854E}"/>
    <dgm:cxn modelId="{93E63D96-06D3-41C1-8087-A6D9B3FF0ACC}" srcId="{F077943F-7A2B-453A-B12C-73D4117B54E9}" destId="{6E5CD53E-7FE6-4EF3-8EA2-FEB1638839E8}" srcOrd="3" destOrd="0" parTransId="{704B83B0-6F45-4DDB-85F8-FB319C981F98}" sibTransId="{618D9C83-4029-4CE5-9F2E-8A8C0AB9E011}"/>
    <dgm:cxn modelId="{A3F8A8AA-7041-4BBF-AB40-BECF60F44308}" type="presOf" srcId="{F077943F-7A2B-453A-B12C-73D4117B54E9}" destId="{D32183B5-94E4-42EC-8966-EE8DDAB2CAE6}" srcOrd="0" destOrd="0" presId="urn:microsoft.com/office/officeart/2005/8/layout/chevron1"/>
    <dgm:cxn modelId="{34CEBCB9-F650-49B9-84E5-5EF95952DCBC}" type="presOf" srcId="{A81BA95C-012A-47E4-B6AE-57888D7DDD8C}" destId="{B92CC9A5-5F93-4A0F-9965-28C585DF9C6D}" srcOrd="0" destOrd="0" presId="urn:microsoft.com/office/officeart/2005/8/layout/chevron1"/>
    <dgm:cxn modelId="{5389D5E9-8461-4710-8F8E-3D95707B034E}" srcId="{F077943F-7A2B-453A-B12C-73D4117B54E9}" destId="{A803BBDC-06D1-4299-9836-9739FF71CB2F}" srcOrd="6" destOrd="0" parTransId="{40DFF454-BA84-4668-A4DF-7AB025F1EE64}" sibTransId="{FC4934DC-9751-4CEA-AF94-4C39C78FDF85}"/>
    <dgm:cxn modelId="{50675CF5-B0F9-4C90-8C0D-4BEB046066D2}" type="presOf" srcId="{5798104A-4849-4ADD-9FF2-B3E329634AE0}" destId="{7E8979D2-8F74-45EF-BA42-C7CA2600D5DE}" srcOrd="0" destOrd="0" presId="urn:microsoft.com/office/officeart/2005/8/layout/chevron1"/>
    <dgm:cxn modelId="{8D16D7B4-9930-446A-8013-9BEEBB6860DB}" type="presParOf" srcId="{D32183B5-94E4-42EC-8966-EE8DDAB2CAE6}" destId="{8ACEF3B8-7321-4CA4-A9DD-E9829239EEDD}" srcOrd="0" destOrd="0" presId="urn:microsoft.com/office/officeart/2005/8/layout/chevron1"/>
    <dgm:cxn modelId="{6026AB6D-73DF-40E2-A090-34D91FE7D653}" type="presParOf" srcId="{D32183B5-94E4-42EC-8966-EE8DDAB2CAE6}" destId="{743B2E7B-5F43-43DF-9005-2ADF95378BFA}" srcOrd="1" destOrd="0" presId="urn:microsoft.com/office/officeart/2005/8/layout/chevron1"/>
    <dgm:cxn modelId="{CE559730-B744-41E1-A5FF-D52C63BAFCB0}" type="presParOf" srcId="{D32183B5-94E4-42EC-8966-EE8DDAB2CAE6}" destId="{A9284C52-EF08-453E-934F-069117939DF8}" srcOrd="2" destOrd="0" presId="urn:microsoft.com/office/officeart/2005/8/layout/chevron1"/>
    <dgm:cxn modelId="{7D0D95DA-E822-4209-AA39-C87078363772}" type="presParOf" srcId="{D32183B5-94E4-42EC-8966-EE8DDAB2CAE6}" destId="{78C8E43E-E9AD-45DB-A615-AA3DC26AAAA5}" srcOrd="3" destOrd="0" presId="urn:microsoft.com/office/officeart/2005/8/layout/chevron1"/>
    <dgm:cxn modelId="{5FA4031B-E461-4A0A-A250-76A41D10CB48}" type="presParOf" srcId="{D32183B5-94E4-42EC-8966-EE8DDAB2CAE6}" destId="{7E8979D2-8F74-45EF-BA42-C7CA2600D5DE}" srcOrd="4" destOrd="0" presId="urn:microsoft.com/office/officeart/2005/8/layout/chevron1"/>
    <dgm:cxn modelId="{3A739F2A-4CD8-4F2F-80DD-31F5F352DAD2}" type="presParOf" srcId="{D32183B5-94E4-42EC-8966-EE8DDAB2CAE6}" destId="{5B33FA03-562C-4410-9C06-3ED36A6BE797}" srcOrd="5" destOrd="0" presId="urn:microsoft.com/office/officeart/2005/8/layout/chevron1"/>
    <dgm:cxn modelId="{531435B4-9980-4FAE-86E9-323223897094}" type="presParOf" srcId="{D32183B5-94E4-42EC-8966-EE8DDAB2CAE6}" destId="{2F4D0B27-DE93-4560-8B6E-5B7CE0721804}" srcOrd="6" destOrd="0" presId="urn:microsoft.com/office/officeart/2005/8/layout/chevron1"/>
    <dgm:cxn modelId="{304C63FF-25B8-49FE-B36F-65FFB1C3F7CE}" type="presParOf" srcId="{D32183B5-94E4-42EC-8966-EE8DDAB2CAE6}" destId="{366F40AC-B101-44CB-BC51-F6AF40FF5A52}" srcOrd="7" destOrd="0" presId="urn:microsoft.com/office/officeart/2005/8/layout/chevron1"/>
    <dgm:cxn modelId="{4E21AD18-D6A7-4D73-AFEB-E544C9B3574A}" type="presParOf" srcId="{D32183B5-94E4-42EC-8966-EE8DDAB2CAE6}" destId="{B92CC9A5-5F93-4A0F-9965-28C585DF9C6D}" srcOrd="8" destOrd="0" presId="urn:microsoft.com/office/officeart/2005/8/layout/chevron1"/>
    <dgm:cxn modelId="{0C803C53-9CB3-41C9-8721-6E4410C769DA}" type="presParOf" srcId="{D32183B5-94E4-42EC-8966-EE8DDAB2CAE6}" destId="{6692BBF8-13F5-43C3-938C-A0A262742149}" srcOrd="9" destOrd="0" presId="urn:microsoft.com/office/officeart/2005/8/layout/chevron1"/>
    <dgm:cxn modelId="{75EB30C7-C669-4DD4-9DB5-E67BEEAE6DF7}" type="presParOf" srcId="{D32183B5-94E4-42EC-8966-EE8DDAB2CAE6}" destId="{A99B0707-0C3C-4C04-9912-96F29DB5168A}" srcOrd="10" destOrd="0" presId="urn:microsoft.com/office/officeart/2005/8/layout/chevron1"/>
    <dgm:cxn modelId="{46C1910E-F3FC-44D2-A186-A3FB442EA303}" type="presParOf" srcId="{D32183B5-94E4-42EC-8966-EE8DDAB2CAE6}" destId="{CE069DB9-D1AE-4B8A-9AEC-E2F98AF82066}" srcOrd="11" destOrd="0" presId="urn:microsoft.com/office/officeart/2005/8/layout/chevron1"/>
    <dgm:cxn modelId="{6AECD71C-3415-4804-AB75-6460779B8177}" type="presParOf" srcId="{D32183B5-94E4-42EC-8966-EE8DDAB2CAE6}" destId="{890FFF88-9D0A-4C2C-9A8D-F3C7B5555811}"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EF3B8-7321-4CA4-A9DD-E9829239EEDD}">
      <dsp:nvSpPr>
        <dsp:cNvPr id="0" name=""/>
        <dsp:cNvSpPr/>
      </dsp:nvSpPr>
      <dsp:spPr>
        <a:xfrm>
          <a:off x="0" y="2562509"/>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Screening</a:t>
          </a:r>
        </a:p>
      </dsp:txBody>
      <dsp:txXfrm>
        <a:off x="354119" y="2562509"/>
        <a:ext cx="1062357" cy="708237"/>
      </dsp:txXfrm>
    </dsp:sp>
    <dsp:sp modelId="{A9284C52-EF08-453E-934F-069117939DF8}">
      <dsp:nvSpPr>
        <dsp:cNvPr id="0" name=""/>
        <dsp:cNvSpPr/>
      </dsp:nvSpPr>
      <dsp:spPr>
        <a:xfrm>
          <a:off x="1593534"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Enrolment</a:t>
          </a:r>
        </a:p>
      </dsp:txBody>
      <dsp:txXfrm>
        <a:off x="1947653" y="2560242"/>
        <a:ext cx="1062357" cy="708237"/>
      </dsp:txXfrm>
    </dsp:sp>
    <dsp:sp modelId="{7E8979D2-8F74-45EF-BA42-C7CA2600D5DE}">
      <dsp:nvSpPr>
        <dsp:cNvPr id="0" name=""/>
        <dsp:cNvSpPr/>
      </dsp:nvSpPr>
      <dsp:spPr>
        <a:xfrm>
          <a:off x="3187069"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Day 1-10</a:t>
          </a:r>
        </a:p>
      </dsp:txBody>
      <dsp:txXfrm>
        <a:off x="3541188" y="2560242"/>
        <a:ext cx="1062357" cy="708237"/>
      </dsp:txXfrm>
    </dsp:sp>
    <dsp:sp modelId="{2F4D0B27-DE93-4560-8B6E-5B7CE0721804}">
      <dsp:nvSpPr>
        <dsp:cNvPr id="0" name=""/>
        <dsp:cNvSpPr/>
      </dsp:nvSpPr>
      <dsp:spPr>
        <a:xfrm>
          <a:off x="4780604"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a:t>Day 10-14</a:t>
          </a:r>
        </a:p>
      </dsp:txBody>
      <dsp:txXfrm>
        <a:off x="5134723" y="2560242"/>
        <a:ext cx="1062357" cy="708237"/>
      </dsp:txXfrm>
    </dsp:sp>
    <dsp:sp modelId="{B92CC9A5-5F93-4A0F-9965-28C585DF9C6D}">
      <dsp:nvSpPr>
        <dsp:cNvPr id="0" name=""/>
        <dsp:cNvSpPr/>
      </dsp:nvSpPr>
      <dsp:spPr>
        <a:xfrm>
          <a:off x="6374139"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err="1"/>
            <a:t>Follow-up</a:t>
          </a:r>
          <a:r>
            <a:rPr lang="da-DK" sz="1700" kern="1200" dirty="0"/>
            <a:t> 28 </a:t>
          </a:r>
          <a:r>
            <a:rPr lang="da-DK" sz="1700" kern="1200" dirty="0" err="1"/>
            <a:t>days</a:t>
          </a:r>
          <a:endParaRPr lang="da-DK" sz="1700" kern="1200" dirty="0"/>
        </a:p>
      </dsp:txBody>
      <dsp:txXfrm>
        <a:off x="6728258" y="2560242"/>
        <a:ext cx="1062357" cy="708237"/>
      </dsp:txXfrm>
    </dsp:sp>
    <dsp:sp modelId="{A99B0707-0C3C-4C04-9912-96F29DB5168A}">
      <dsp:nvSpPr>
        <dsp:cNvPr id="0" name=""/>
        <dsp:cNvSpPr/>
      </dsp:nvSpPr>
      <dsp:spPr>
        <a:xfrm>
          <a:off x="7967673"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err="1"/>
            <a:t>Follow-up</a:t>
          </a:r>
          <a:r>
            <a:rPr lang="da-DK" sz="1700" kern="1200" dirty="0"/>
            <a:t> 90 </a:t>
          </a:r>
          <a:r>
            <a:rPr lang="da-DK" sz="1700" kern="1200" dirty="0" err="1"/>
            <a:t>days</a:t>
          </a:r>
          <a:endParaRPr lang="da-DK" sz="1700" kern="1200" dirty="0"/>
        </a:p>
      </dsp:txBody>
      <dsp:txXfrm>
        <a:off x="8321792" y="2560242"/>
        <a:ext cx="1062357" cy="708237"/>
      </dsp:txXfrm>
    </dsp:sp>
    <dsp:sp modelId="{890FFF88-9D0A-4C2C-9A8D-F3C7B5555811}">
      <dsp:nvSpPr>
        <dsp:cNvPr id="0" name=""/>
        <dsp:cNvSpPr/>
      </dsp:nvSpPr>
      <dsp:spPr>
        <a:xfrm>
          <a:off x="9561208" y="2560242"/>
          <a:ext cx="1770594" cy="708237"/>
        </a:xfrm>
        <a:prstGeom prst="chevron">
          <a:avLst/>
        </a:prstGeom>
        <a:solidFill>
          <a:srgbClr val="33CCCC"/>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da-DK" sz="1700" kern="1200" dirty="0" err="1"/>
            <a:t>Follow-up</a:t>
          </a:r>
          <a:r>
            <a:rPr lang="da-DK" sz="1700" kern="1200" dirty="0"/>
            <a:t> </a:t>
          </a:r>
          <a:br>
            <a:rPr lang="da-DK" sz="1700" kern="1200" dirty="0"/>
          </a:br>
          <a:r>
            <a:rPr lang="da-DK" sz="1700" kern="1200" dirty="0"/>
            <a:t>180 </a:t>
          </a:r>
          <a:r>
            <a:rPr lang="da-DK" sz="1700" kern="1200" dirty="0" err="1"/>
            <a:t>days</a:t>
          </a:r>
          <a:endParaRPr lang="da-DK" sz="1700" kern="1200" dirty="0"/>
        </a:p>
      </dsp:txBody>
      <dsp:txXfrm>
        <a:off x="9915327" y="2560242"/>
        <a:ext cx="1062357" cy="7082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37FA1-480D-4009-8324-1648A2DFE3B2}" type="datetimeFigureOut">
              <a:rPr lang="da-DK" smtClean="0"/>
              <a:t>11-08-2020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93271-D6D6-46D2-B67A-FA696DA45FF7}" type="slidenum">
              <a:rPr lang="da-DK" smtClean="0"/>
              <a:t>‹nr.›</a:t>
            </a:fld>
            <a:endParaRPr lang="da-DK"/>
          </a:p>
        </p:txBody>
      </p:sp>
    </p:spTree>
    <p:extLst>
      <p:ext uri="{BB962C8B-B14F-4D97-AF65-F5344CB8AC3E}">
        <p14:creationId xmlns:p14="http://schemas.microsoft.com/office/powerpoint/2010/main" val="74742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1</a:t>
            </a:fld>
            <a:endParaRPr lang="da-DK"/>
          </a:p>
        </p:txBody>
      </p:sp>
    </p:spTree>
    <p:extLst>
      <p:ext uri="{BB962C8B-B14F-4D97-AF65-F5344CB8AC3E}">
        <p14:creationId xmlns:p14="http://schemas.microsoft.com/office/powerpoint/2010/main" val="136330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kern="1200" dirty="0">
                <a:solidFill>
                  <a:schemeClr val="tx1"/>
                </a:solidFill>
                <a:effectLst/>
                <a:latin typeface="+mn-lt"/>
                <a:ea typeface="+mn-ea"/>
                <a:cs typeface="+mn-cs"/>
              </a:rPr>
              <a:t>56% would use 6 mg of dexamethasone or equivalent, and 36% would use a dose above 6 mg (unpublished results). </a:t>
            </a: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10</a:t>
            </a:fld>
            <a:endParaRPr lang="da-DK"/>
          </a:p>
        </p:txBody>
      </p:sp>
    </p:spTree>
    <p:extLst>
      <p:ext uri="{BB962C8B-B14F-4D97-AF65-F5344CB8AC3E}">
        <p14:creationId xmlns:p14="http://schemas.microsoft.com/office/powerpoint/2010/main" val="248452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11</a:t>
            </a:fld>
            <a:endParaRPr lang="da-DK"/>
          </a:p>
        </p:txBody>
      </p:sp>
    </p:spTree>
    <p:extLst>
      <p:ext uri="{BB962C8B-B14F-4D97-AF65-F5344CB8AC3E}">
        <p14:creationId xmlns:p14="http://schemas.microsoft.com/office/powerpoint/2010/main" val="79425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12</a:t>
            </a:fld>
            <a:endParaRPr lang="da-DK"/>
          </a:p>
        </p:txBody>
      </p:sp>
    </p:spTree>
    <p:extLst>
      <p:ext uri="{BB962C8B-B14F-4D97-AF65-F5344CB8AC3E}">
        <p14:creationId xmlns:p14="http://schemas.microsoft.com/office/powerpoint/2010/main" val="426711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13</a:t>
            </a:fld>
            <a:endParaRPr lang="da-DK"/>
          </a:p>
        </p:txBody>
      </p:sp>
    </p:spTree>
    <p:extLst>
      <p:ext uri="{BB962C8B-B14F-4D97-AF65-F5344CB8AC3E}">
        <p14:creationId xmlns:p14="http://schemas.microsoft.com/office/powerpoint/2010/main" val="133620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14</a:t>
            </a:fld>
            <a:endParaRPr lang="da-DK"/>
          </a:p>
        </p:txBody>
      </p:sp>
    </p:spTree>
    <p:extLst>
      <p:ext uri="{BB962C8B-B14F-4D97-AF65-F5344CB8AC3E}">
        <p14:creationId xmlns:p14="http://schemas.microsoft.com/office/powerpoint/2010/main" val="297810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15</a:t>
            </a:fld>
            <a:endParaRPr lang="da-DK"/>
          </a:p>
        </p:txBody>
      </p:sp>
    </p:spTree>
    <p:extLst>
      <p:ext uri="{BB962C8B-B14F-4D97-AF65-F5344CB8AC3E}">
        <p14:creationId xmlns:p14="http://schemas.microsoft.com/office/powerpoint/2010/main" val="2997035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16</a:t>
            </a:fld>
            <a:endParaRPr lang="da-DK"/>
          </a:p>
        </p:txBody>
      </p:sp>
    </p:spTree>
    <p:extLst>
      <p:ext uri="{BB962C8B-B14F-4D97-AF65-F5344CB8AC3E}">
        <p14:creationId xmlns:p14="http://schemas.microsoft.com/office/powerpoint/2010/main" val="61394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p:txBody>
      </p:sp>
      <p:sp>
        <p:nvSpPr>
          <p:cNvPr id="4" name="Pladsholder til slidenummer 3"/>
          <p:cNvSpPr>
            <a:spLocks noGrp="1"/>
          </p:cNvSpPr>
          <p:nvPr>
            <p:ph type="sldNum" sz="quarter" idx="5"/>
          </p:nvPr>
        </p:nvSpPr>
        <p:spPr/>
        <p:txBody>
          <a:bodyPr/>
          <a:lstStyle/>
          <a:p>
            <a:fld id="{21356EAE-301A-4468-A33C-371F5698D68A}" type="slidenum">
              <a:rPr lang="da-DK" smtClean="0"/>
              <a:t>17</a:t>
            </a:fld>
            <a:endParaRPr lang="da-DK"/>
          </a:p>
        </p:txBody>
      </p:sp>
    </p:spTree>
    <p:extLst>
      <p:ext uri="{BB962C8B-B14F-4D97-AF65-F5344CB8AC3E}">
        <p14:creationId xmlns:p14="http://schemas.microsoft.com/office/powerpoint/2010/main" val="213396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18</a:t>
            </a:fld>
            <a:endParaRPr lang="da-DK"/>
          </a:p>
        </p:txBody>
      </p:sp>
    </p:spTree>
    <p:extLst>
      <p:ext uri="{BB962C8B-B14F-4D97-AF65-F5344CB8AC3E}">
        <p14:creationId xmlns:p14="http://schemas.microsoft.com/office/powerpoint/2010/main" val="877611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19</a:t>
            </a:fld>
            <a:endParaRPr lang="da-DK"/>
          </a:p>
        </p:txBody>
      </p:sp>
    </p:spTree>
    <p:extLst>
      <p:ext uri="{BB962C8B-B14F-4D97-AF65-F5344CB8AC3E}">
        <p14:creationId xmlns:p14="http://schemas.microsoft.com/office/powerpoint/2010/main" val="43615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a:t>
            </a:fld>
            <a:endParaRPr lang="da-DK"/>
          </a:p>
        </p:txBody>
      </p:sp>
    </p:spTree>
    <p:extLst>
      <p:ext uri="{BB962C8B-B14F-4D97-AF65-F5344CB8AC3E}">
        <p14:creationId xmlns:p14="http://schemas.microsoft.com/office/powerpoint/2010/main" val="123799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20</a:t>
            </a:fld>
            <a:endParaRPr lang="da-DK"/>
          </a:p>
        </p:txBody>
      </p:sp>
    </p:spTree>
    <p:extLst>
      <p:ext uri="{BB962C8B-B14F-4D97-AF65-F5344CB8AC3E}">
        <p14:creationId xmlns:p14="http://schemas.microsoft.com/office/powerpoint/2010/main" val="895218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21</a:t>
            </a:fld>
            <a:endParaRPr lang="da-DK"/>
          </a:p>
        </p:txBody>
      </p:sp>
    </p:spTree>
    <p:extLst>
      <p:ext uri="{BB962C8B-B14F-4D97-AF65-F5344CB8AC3E}">
        <p14:creationId xmlns:p14="http://schemas.microsoft.com/office/powerpoint/2010/main" val="3553852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22</a:t>
            </a:fld>
            <a:endParaRPr lang="da-DK"/>
          </a:p>
        </p:txBody>
      </p:sp>
    </p:spTree>
    <p:extLst>
      <p:ext uri="{BB962C8B-B14F-4D97-AF65-F5344CB8AC3E}">
        <p14:creationId xmlns:p14="http://schemas.microsoft.com/office/powerpoint/2010/main" val="179586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23</a:t>
            </a:fld>
            <a:endParaRPr lang="da-DK"/>
          </a:p>
        </p:txBody>
      </p:sp>
    </p:spTree>
    <p:extLst>
      <p:ext uri="{BB962C8B-B14F-4D97-AF65-F5344CB8AC3E}">
        <p14:creationId xmlns:p14="http://schemas.microsoft.com/office/powerpoint/2010/main" val="263555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24</a:t>
            </a:fld>
            <a:endParaRPr lang="da-DK"/>
          </a:p>
        </p:txBody>
      </p:sp>
    </p:spTree>
    <p:extLst>
      <p:ext uri="{BB962C8B-B14F-4D97-AF65-F5344CB8AC3E}">
        <p14:creationId xmlns:p14="http://schemas.microsoft.com/office/powerpoint/2010/main" val="1508541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25</a:t>
            </a:fld>
            <a:endParaRPr lang="da-DK"/>
          </a:p>
        </p:txBody>
      </p:sp>
    </p:spTree>
    <p:extLst>
      <p:ext uri="{BB962C8B-B14F-4D97-AF65-F5344CB8AC3E}">
        <p14:creationId xmlns:p14="http://schemas.microsoft.com/office/powerpoint/2010/main" val="3971572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ym typeface="Wingdings" panose="05000000000000000000" pitchFamily="2" charset="2"/>
            </a:endParaRPr>
          </a:p>
        </p:txBody>
      </p:sp>
      <p:sp>
        <p:nvSpPr>
          <p:cNvPr id="4" name="Pladsholder til slidenummer 3"/>
          <p:cNvSpPr>
            <a:spLocks noGrp="1"/>
          </p:cNvSpPr>
          <p:nvPr>
            <p:ph type="sldNum" sz="quarter" idx="5"/>
          </p:nvPr>
        </p:nvSpPr>
        <p:spPr/>
        <p:txBody>
          <a:bodyPr/>
          <a:lstStyle/>
          <a:p>
            <a:fld id="{86316981-4A8E-4BF6-BA50-2A3ED322C9A6}" type="slidenum">
              <a:rPr lang="da-DK" smtClean="0"/>
              <a:t>26</a:t>
            </a:fld>
            <a:endParaRPr lang="da-DK"/>
          </a:p>
        </p:txBody>
      </p:sp>
    </p:spTree>
    <p:extLst>
      <p:ext uri="{BB962C8B-B14F-4D97-AF65-F5344CB8AC3E}">
        <p14:creationId xmlns:p14="http://schemas.microsoft.com/office/powerpoint/2010/main" val="3847120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27</a:t>
            </a:fld>
            <a:endParaRPr lang="da-DK"/>
          </a:p>
        </p:txBody>
      </p:sp>
    </p:spTree>
    <p:extLst>
      <p:ext uri="{BB962C8B-B14F-4D97-AF65-F5344CB8AC3E}">
        <p14:creationId xmlns:p14="http://schemas.microsoft.com/office/powerpoint/2010/main" val="461256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28</a:t>
            </a:fld>
            <a:endParaRPr lang="da-DK"/>
          </a:p>
        </p:txBody>
      </p:sp>
    </p:spTree>
    <p:extLst>
      <p:ext uri="{BB962C8B-B14F-4D97-AF65-F5344CB8AC3E}">
        <p14:creationId xmlns:p14="http://schemas.microsoft.com/office/powerpoint/2010/main" val="178633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ym typeface="Wingdings" panose="05000000000000000000" pitchFamily="2" charset="2"/>
            </a:endParaRPr>
          </a:p>
        </p:txBody>
      </p:sp>
      <p:sp>
        <p:nvSpPr>
          <p:cNvPr id="4" name="Pladsholder til slidenummer 3"/>
          <p:cNvSpPr>
            <a:spLocks noGrp="1"/>
          </p:cNvSpPr>
          <p:nvPr>
            <p:ph type="sldNum" sz="quarter" idx="5"/>
          </p:nvPr>
        </p:nvSpPr>
        <p:spPr/>
        <p:txBody>
          <a:bodyPr/>
          <a:lstStyle/>
          <a:p>
            <a:fld id="{86316981-4A8E-4BF6-BA50-2A3ED322C9A6}" type="slidenum">
              <a:rPr lang="da-DK" smtClean="0"/>
              <a:t>29</a:t>
            </a:fld>
            <a:endParaRPr lang="da-DK"/>
          </a:p>
        </p:txBody>
      </p:sp>
    </p:spTree>
    <p:extLst>
      <p:ext uri="{BB962C8B-B14F-4D97-AF65-F5344CB8AC3E}">
        <p14:creationId xmlns:p14="http://schemas.microsoft.com/office/powerpoint/2010/main" val="10077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a:t>
            </a:fld>
            <a:endParaRPr lang="da-DK"/>
          </a:p>
        </p:txBody>
      </p:sp>
    </p:spTree>
    <p:extLst>
      <p:ext uri="{BB962C8B-B14F-4D97-AF65-F5344CB8AC3E}">
        <p14:creationId xmlns:p14="http://schemas.microsoft.com/office/powerpoint/2010/main" val="1102433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30</a:t>
            </a:fld>
            <a:endParaRPr lang="da-DK"/>
          </a:p>
        </p:txBody>
      </p:sp>
    </p:spTree>
    <p:extLst>
      <p:ext uri="{BB962C8B-B14F-4D97-AF65-F5344CB8AC3E}">
        <p14:creationId xmlns:p14="http://schemas.microsoft.com/office/powerpoint/2010/main" val="1978630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31</a:t>
            </a:fld>
            <a:endParaRPr lang="da-DK"/>
          </a:p>
        </p:txBody>
      </p:sp>
    </p:spTree>
    <p:extLst>
      <p:ext uri="{BB962C8B-B14F-4D97-AF65-F5344CB8AC3E}">
        <p14:creationId xmlns:p14="http://schemas.microsoft.com/office/powerpoint/2010/main" val="648050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32</a:t>
            </a:fld>
            <a:endParaRPr lang="da-DK"/>
          </a:p>
        </p:txBody>
      </p:sp>
    </p:spTree>
    <p:extLst>
      <p:ext uri="{BB962C8B-B14F-4D97-AF65-F5344CB8AC3E}">
        <p14:creationId xmlns:p14="http://schemas.microsoft.com/office/powerpoint/2010/main" val="2346122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33</a:t>
            </a:fld>
            <a:endParaRPr lang="da-DK"/>
          </a:p>
        </p:txBody>
      </p:sp>
    </p:spTree>
    <p:extLst>
      <p:ext uri="{BB962C8B-B14F-4D97-AF65-F5344CB8AC3E}">
        <p14:creationId xmlns:p14="http://schemas.microsoft.com/office/powerpoint/2010/main" val="1222915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34</a:t>
            </a:fld>
            <a:endParaRPr lang="da-DK"/>
          </a:p>
        </p:txBody>
      </p:sp>
    </p:spTree>
    <p:extLst>
      <p:ext uri="{BB962C8B-B14F-4D97-AF65-F5344CB8AC3E}">
        <p14:creationId xmlns:p14="http://schemas.microsoft.com/office/powerpoint/2010/main" val="88550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 er ansvarlige for daglige drift af forsøg på forsøgssite i samarbejde med de studerende. </a:t>
            </a:r>
          </a:p>
          <a:p>
            <a:endParaRPr lang="da-DK" dirty="0"/>
          </a:p>
          <a:p>
            <a:r>
              <a:rPr lang="da-DK" dirty="0"/>
              <a:t>Husk at PI skal videregive information til øvrige personale om forsøget og de enkelte personalegruppers opgaver. Vi har udarbejdet folder og udkast til mail til plejepersonale, som de må gerne må sende rundt. Vi sender en startmappe ud til alle forsøgssites i morgen indeholdende:</a:t>
            </a:r>
          </a:p>
          <a:p>
            <a:pPr marL="171450" indent="-171450">
              <a:buFontTx/>
              <a:buChar char="-"/>
            </a:pPr>
            <a:r>
              <a:rPr lang="da-DK" dirty="0"/>
              <a:t>Folder, lommekort, sengeskilte</a:t>
            </a:r>
          </a:p>
          <a:p>
            <a:pPr marL="171450" indent="-171450">
              <a:buFontTx/>
              <a:buChar char="-"/>
            </a:pPr>
            <a:r>
              <a:rPr lang="da-DK" dirty="0"/>
              <a:t>Medicinmappe indeholdende </a:t>
            </a:r>
            <a:r>
              <a:rPr lang="da-DK" dirty="0" err="1"/>
              <a:t>medicinlog</a:t>
            </a:r>
            <a:r>
              <a:rPr lang="da-DK" dirty="0"/>
              <a:t>, labels</a:t>
            </a:r>
          </a:p>
          <a:p>
            <a:r>
              <a:rPr lang="da-DK" dirty="0"/>
              <a:t>Husk at PI skal sikre sig, at der er nok forsøgsmedicin på lager. Vi anvender hyldevare, så denne funktion varetages formentlig af sygehusapoteket, men dette skal undersøges. </a:t>
            </a:r>
          </a:p>
          <a:p>
            <a:r>
              <a:rPr lang="da-DK" dirty="0"/>
              <a:t>PI må meget gerne oprette et standard forskningsnotat de studerende kan bruge. Vi opretter et tilgængeligt for alle hospitaler i Region H. I kan meget vel oprette et fælles notat for alle afdelinger eller hospitaler i jeres region. I dette journalnotat skal hotline fremgå.</a:t>
            </a:r>
          </a:p>
          <a:p>
            <a:r>
              <a:rPr lang="da-DK" dirty="0"/>
              <a:t>Holde sig ajour med opdatering i TMF. Der udsendes mail, når denne opdateres til alle PI og studerende. </a:t>
            </a:r>
          </a:p>
          <a:p>
            <a:endParaRPr lang="da-DK" dirty="0"/>
          </a:p>
          <a:p>
            <a:r>
              <a:rPr lang="da-DK" dirty="0"/>
              <a:t>OBS PI får blindet adgang til </a:t>
            </a:r>
            <a:r>
              <a:rPr lang="da-DK" dirty="0" err="1"/>
              <a:t>eCRF</a:t>
            </a:r>
            <a:r>
              <a:rPr lang="da-DK" dirty="0"/>
              <a:t>, da det er et krav at PI har adgang til forsøgssites data. </a:t>
            </a:r>
          </a:p>
        </p:txBody>
      </p:sp>
      <p:sp>
        <p:nvSpPr>
          <p:cNvPr id="4" name="Pladsholder til slidenummer 3"/>
          <p:cNvSpPr>
            <a:spLocks noGrp="1"/>
          </p:cNvSpPr>
          <p:nvPr>
            <p:ph type="sldNum" sz="quarter" idx="5"/>
          </p:nvPr>
        </p:nvSpPr>
        <p:spPr/>
        <p:txBody>
          <a:bodyPr/>
          <a:lstStyle/>
          <a:p>
            <a:fld id="{86316981-4A8E-4BF6-BA50-2A3ED322C9A6}" type="slidenum">
              <a:rPr lang="da-DK" smtClean="0"/>
              <a:t>35</a:t>
            </a:fld>
            <a:endParaRPr lang="da-DK"/>
          </a:p>
        </p:txBody>
      </p:sp>
    </p:spTree>
    <p:extLst>
      <p:ext uri="{BB962C8B-B14F-4D97-AF65-F5344CB8AC3E}">
        <p14:creationId xmlns:p14="http://schemas.microsoft.com/office/powerpoint/2010/main" val="1017088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36</a:t>
            </a:fld>
            <a:endParaRPr lang="da-DK"/>
          </a:p>
        </p:txBody>
      </p:sp>
    </p:spTree>
    <p:extLst>
      <p:ext uri="{BB962C8B-B14F-4D97-AF65-F5344CB8AC3E}">
        <p14:creationId xmlns:p14="http://schemas.microsoft.com/office/powerpoint/2010/main" val="227047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6316981-4A8E-4BF6-BA50-2A3ED322C9A6}" type="slidenum">
              <a:rPr lang="da-DK" smtClean="0"/>
              <a:t>37</a:t>
            </a:fld>
            <a:endParaRPr lang="da-DK"/>
          </a:p>
        </p:txBody>
      </p:sp>
    </p:spTree>
    <p:extLst>
      <p:ext uri="{BB962C8B-B14F-4D97-AF65-F5344CB8AC3E}">
        <p14:creationId xmlns:p14="http://schemas.microsoft.com/office/powerpoint/2010/main" val="120851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4</a:t>
            </a:fld>
            <a:endParaRPr lang="da-DK"/>
          </a:p>
        </p:txBody>
      </p:sp>
    </p:spTree>
    <p:extLst>
      <p:ext uri="{BB962C8B-B14F-4D97-AF65-F5344CB8AC3E}">
        <p14:creationId xmlns:p14="http://schemas.microsoft.com/office/powerpoint/2010/main" val="358698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5</a:t>
            </a:fld>
            <a:endParaRPr lang="da-DK"/>
          </a:p>
        </p:txBody>
      </p:sp>
    </p:spTree>
    <p:extLst>
      <p:ext uri="{BB962C8B-B14F-4D97-AF65-F5344CB8AC3E}">
        <p14:creationId xmlns:p14="http://schemas.microsoft.com/office/powerpoint/2010/main" val="345268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6</a:t>
            </a:fld>
            <a:endParaRPr lang="da-DK"/>
          </a:p>
        </p:txBody>
      </p:sp>
    </p:spTree>
    <p:extLst>
      <p:ext uri="{BB962C8B-B14F-4D97-AF65-F5344CB8AC3E}">
        <p14:creationId xmlns:p14="http://schemas.microsoft.com/office/powerpoint/2010/main" val="220704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7</a:t>
            </a:fld>
            <a:endParaRPr lang="da-DK"/>
          </a:p>
        </p:txBody>
      </p:sp>
    </p:spTree>
    <p:extLst>
      <p:ext uri="{BB962C8B-B14F-4D97-AF65-F5344CB8AC3E}">
        <p14:creationId xmlns:p14="http://schemas.microsoft.com/office/powerpoint/2010/main" val="4593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8</a:t>
            </a:fld>
            <a:endParaRPr lang="da-DK"/>
          </a:p>
        </p:txBody>
      </p:sp>
    </p:spTree>
    <p:extLst>
      <p:ext uri="{BB962C8B-B14F-4D97-AF65-F5344CB8AC3E}">
        <p14:creationId xmlns:p14="http://schemas.microsoft.com/office/powerpoint/2010/main" val="291117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1356EAE-301A-4468-A33C-371F5698D68A}" type="slidenum">
              <a:rPr lang="da-DK" smtClean="0"/>
              <a:t>9</a:t>
            </a:fld>
            <a:endParaRPr lang="da-DK"/>
          </a:p>
        </p:txBody>
      </p:sp>
    </p:spTree>
    <p:extLst>
      <p:ext uri="{BB962C8B-B14F-4D97-AF65-F5344CB8AC3E}">
        <p14:creationId xmlns:p14="http://schemas.microsoft.com/office/powerpoint/2010/main" val="420554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E94BE-8484-4F72-A7B9-279C469A61C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292C682-4908-46FE-A7FF-2911903549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72A54FB-F5BD-44E3-B8AB-0ACC32655200}"/>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5" name="Pladsholder til sidefod 4">
            <a:extLst>
              <a:ext uri="{FF2B5EF4-FFF2-40B4-BE49-F238E27FC236}">
                <a16:creationId xmlns:a16="http://schemas.microsoft.com/office/drawing/2014/main" id="{469F5FCE-C070-4BB1-9193-B094DAD567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7A81EFD-BAB0-402A-AD1F-BDD73CF36DFC}"/>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246630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B3A2E-8035-43EC-9141-7F9BDBB547B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4507CA9-6A7E-4265-8C96-5DED618E4AC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2C8D446-EE11-4641-9A97-BB3C2271A690}"/>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5" name="Pladsholder til sidefod 4">
            <a:extLst>
              <a:ext uri="{FF2B5EF4-FFF2-40B4-BE49-F238E27FC236}">
                <a16:creationId xmlns:a16="http://schemas.microsoft.com/office/drawing/2014/main" id="{33E8DDA2-E432-474D-BB7F-7CA2213EA9E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1307F5B-34FA-4559-A096-61E37F5A018A}"/>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315268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6490899-49DB-4084-83EA-5F0873293FF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97CD722-1AB5-419D-8BF3-00ACE998123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67BE53-E6E6-4602-A492-6E18C29F59C2}"/>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5" name="Pladsholder til sidefod 4">
            <a:extLst>
              <a:ext uri="{FF2B5EF4-FFF2-40B4-BE49-F238E27FC236}">
                <a16:creationId xmlns:a16="http://schemas.microsoft.com/office/drawing/2014/main" id="{6172FE8A-507F-48FE-9910-34EE59B85E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3E343B7-ED4B-46D8-ABE4-AC686FA9C336}"/>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322209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4A705-9DAD-4F4A-BDC5-A6C5D430A81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321AC4C-3D81-473C-A066-6203952515B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476CC72-25D5-4475-A56C-07A8BCE09CC9}"/>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5" name="Pladsholder til sidefod 4">
            <a:extLst>
              <a:ext uri="{FF2B5EF4-FFF2-40B4-BE49-F238E27FC236}">
                <a16:creationId xmlns:a16="http://schemas.microsoft.com/office/drawing/2014/main" id="{C10FF6D7-7654-459F-87AC-C4F917A4B4D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65431C2-EF23-4440-AF01-59E7EC6F6D64}"/>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113662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77BA5-CE05-4B7C-B615-4966E05B478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034399E-5DE0-414C-ACE2-0AC7ADDA6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29D9910-A71E-4E72-B9A6-C34041E6E728}"/>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5" name="Pladsholder til sidefod 4">
            <a:extLst>
              <a:ext uri="{FF2B5EF4-FFF2-40B4-BE49-F238E27FC236}">
                <a16:creationId xmlns:a16="http://schemas.microsoft.com/office/drawing/2014/main" id="{B3F2B2B4-A2F7-43F5-8181-340EA13AFC4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12104A0-FDEF-4FAC-A440-04E94598E50E}"/>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427991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861D6-9A58-433C-B4C2-622405E9920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920982D-4F1C-4716-ABC3-720C5977549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8E62DB5-B565-487A-AFCF-D3A83DBB566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A191432-C27A-4ED6-8165-3EB31D2AC531}"/>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6" name="Pladsholder til sidefod 5">
            <a:extLst>
              <a:ext uri="{FF2B5EF4-FFF2-40B4-BE49-F238E27FC236}">
                <a16:creationId xmlns:a16="http://schemas.microsoft.com/office/drawing/2014/main" id="{1C5D902C-4B81-477E-8F63-19DCEA14532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8D69025-1378-45CA-9E2F-6481C8963BB1}"/>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38267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7DCEB-2786-4A58-AEF4-CDA9F765A0B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559FF4E-AD6E-4E19-8798-D51929F14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0B132C9-F7AD-46FF-AC59-9BA9833272D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B1D291D-6146-459E-898A-F4FFCE5FD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1723E38-8BD6-4717-9FCD-EC8E3C17B01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BF0BCC7-E96F-43BB-ABD2-A0BBF41FD11B}"/>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8" name="Pladsholder til sidefod 7">
            <a:extLst>
              <a:ext uri="{FF2B5EF4-FFF2-40B4-BE49-F238E27FC236}">
                <a16:creationId xmlns:a16="http://schemas.microsoft.com/office/drawing/2014/main" id="{B9A0CBDA-C981-425A-8610-7F0C1EEF477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F4A27E0A-73CA-4C7A-90A5-309BF877C25E}"/>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381794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896F1-692D-4EEF-8517-3B4D002D9F2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9F55D0D-A940-42F1-8FF3-E9518EAD9794}"/>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4" name="Pladsholder til sidefod 3">
            <a:extLst>
              <a:ext uri="{FF2B5EF4-FFF2-40B4-BE49-F238E27FC236}">
                <a16:creationId xmlns:a16="http://schemas.microsoft.com/office/drawing/2014/main" id="{311B2D52-1E95-4B5B-AE5C-4F302B0D342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474F3BF-76BA-474B-92CF-250488E79BB1}"/>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348151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9BD0094-646B-44B9-9086-E97524FCEA11}"/>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3" name="Pladsholder til sidefod 2">
            <a:extLst>
              <a:ext uri="{FF2B5EF4-FFF2-40B4-BE49-F238E27FC236}">
                <a16:creationId xmlns:a16="http://schemas.microsoft.com/office/drawing/2014/main" id="{938CCC59-28E8-486A-A8E5-BE76404A6D4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2D601B8-2FD8-465C-997B-475CD60AEB7B}"/>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175693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BCC72-E881-492E-8D5C-9CFCE4CE999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9F3DFE8-62CA-4A87-94FD-18E0599FB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17D6D33-DFD1-40B3-935F-94AB437D2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2F8208E-5AF9-46C7-8E3B-7632C9ECFA48}"/>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6" name="Pladsholder til sidefod 5">
            <a:extLst>
              <a:ext uri="{FF2B5EF4-FFF2-40B4-BE49-F238E27FC236}">
                <a16:creationId xmlns:a16="http://schemas.microsoft.com/office/drawing/2014/main" id="{1393DC42-9A6C-4A29-9018-B3010589504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C47CDF0-B8FF-450A-AA39-A5BB1EAFB744}"/>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262229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2A3A8-DBEC-4ECF-B3C1-DA81FAB6295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14FC19E-E97F-4840-A4E6-C56D9EA8C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F60184B-90D1-4885-8597-56E431F8C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3EC306F-C941-45BA-ABF8-479AB8078B5C}"/>
              </a:ext>
            </a:extLst>
          </p:cNvPr>
          <p:cNvSpPr>
            <a:spLocks noGrp="1"/>
          </p:cNvSpPr>
          <p:nvPr>
            <p:ph type="dt" sz="half" idx="10"/>
          </p:nvPr>
        </p:nvSpPr>
        <p:spPr/>
        <p:txBody>
          <a:bodyPr/>
          <a:lstStyle/>
          <a:p>
            <a:fld id="{EEF29479-FCF8-484D-8EC2-64C2F8C988B7}" type="datetimeFigureOut">
              <a:rPr lang="da-DK" smtClean="0"/>
              <a:t>11-08-2020</a:t>
            </a:fld>
            <a:endParaRPr lang="da-DK"/>
          </a:p>
        </p:txBody>
      </p:sp>
      <p:sp>
        <p:nvSpPr>
          <p:cNvPr id="6" name="Pladsholder til sidefod 5">
            <a:extLst>
              <a:ext uri="{FF2B5EF4-FFF2-40B4-BE49-F238E27FC236}">
                <a16:creationId xmlns:a16="http://schemas.microsoft.com/office/drawing/2014/main" id="{F5995138-03FC-4128-8FA8-B087C25FBDC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457E684-1429-4867-AEEA-FB8FBC7866E8}"/>
              </a:ext>
            </a:extLst>
          </p:cNvPr>
          <p:cNvSpPr>
            <a:spLocks noGrp="1"/>
          </p:cNvSpPr>
          <p:nvPr>
            <p:ph type="sldNum" sz="quarter" idx="12"/>
          </p:nvPr>
        </p:nvSpPr>
        <p:spPr/>
        <p:txBody>
          <a:bodyPr/>
          <a:lstStyle/>
          <a:p>
            <a:fld id="{D43A6965-F071-4F6B-8649-5E5EBFD585F9}" type="slidenum">
              <a:rPr lang="da-DK" smtClean="0"/>
              <a:t>‹nr.›</a:t>
            </a:fld>
            <a:endParaRPr lang="da-DK"/>
          </a:p>
        </p:txBody>
      </p:sp>
    </p:spTree>
    <p:extLst>
      <p:ext uri="{BB962C8B-B14F-4D97-AF65-F5344CB8AC3E}">
        <p14:creationId xmlns:p14="http://schemas.microsoft.com/office/powerpoint/2010/main" val="90354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2269BDD-E779-4B16-863E-0CFD9AB58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386777B-7023-41A3-A995-9FE7C608F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73F1A3-8FE5-4EDD-953C-EDB018A18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29479-FCF8-484D-8EC2-64C2F8C988B7}" type="datetimeFigureOut">
              <a:rPr lang="da-DK" smtClean="0"/>
              <a:t>11-08-2020</a:t>
            </a:fld>
            <a:endParaRPr lang="da-DK"/>
          </a:p>
        </p:txBody>
      </p:sp>
      <p:sp>
        <p:nvSpPr>
          <p:cNvPr id="5" name="Pladsholder til sidefod 4">
            <a:extLst>
              <a:ext uri="{FF2B5EF4-FFF2-40B4-BE49-F238E27FC236}">
                <a16:creationId xmlns:a16="http://schemas.microsoft.com/office/drawing/2014/main" id="{D7A004D8-B0D5-44F6-BF9D-A8A693075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C2A0F5C-2907-4088-936D-916F28A4B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A6965-F071-4F6B-8649-5E5EBFD585F9}" type="slidenum">
              <a:rPr lang="da-DK" smtClean="0"/>
              <a:t>‹nr.›</a:t>
            </a:fld>
            <a:endParaRPr lang="da-DK"/>
          </a:p>
        </p:txBody>
      </p:sp>
    </p:spTree>
    <p:extLst>
      <p:ext uri="{BB962C8B-B14F-4D97-AF65-F5344CB8AC3E}">
        <p14:creationId xmlns:p14="http://schemas.microsoft.com/office/powerpoint/2010/main" val="4210176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www.cric.nu/covid-steroid-tria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ovid-steroid@cric.n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mailto:covid-steroid@cric.n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ric.nu/covid-steroid-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www.cric.nu/covid-steroid-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hot-icu@cric.n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D93B7-3A2F-4BDA-BF94-3433C3A0C8CA}"/>
              </a:ext>
            </a:extLst>
          </p:cNvPr>
          <p:cNvSpPr>
            <a:spLocks noGrp="1"/>
          </p:cNvSpPr>
          <p:nvPr>
            <p:ph type="ctrTitle"/>
          </p:nvPr>
        </p:nvSpPr>
        <p:spPr>
          <a:xfrm>
            <a:off x="1524000" y="2136927"/>
            <a:ext cx="9144000" cy="2387600"/>
          </a:xfrm>
        </p:spPr>
        <p:txBody>
          <a:bodyPr>
            <a:noAutofit/>
          </a:bodyPr>
          <a:lstStyle/>
          <a:p>
            <a:r>
              <a:rPr lang="en-GB" sz="2800" b="1" dirty="0">
                <a:latin typeface="+mn-lt"/>
              </a:rPr>
              <a:t>Higher vs. Lower Doses of Dexamethasone </a:t>
            </a:r>
            <a:br>
              <a:rPr lang="en-GB" sz="2800" b="1" dirty="0">
                <a:latin typeface="+mn-lt"/>
              </a:rPr>
            </a:br>
            <a:r>
              <a:rPr lang="en-GB" sz="2800" b="1" dirty="0">
                <a:latin typeface="+mn-lt"/>
              </a:rPr>
              <a:t>in Patients with COVID-19 and Severe Hypoxia:</a:t>
            </a:r>
            <a:br>
              <a:rPr lang="en-GB" sz="2800" b="1" dirty="0">
                <a:latin typeface="+mn-lt"/>
              </a:rPr>
            </a:br>
            <a:r>
              <a:rPr lang="en-GB" sz="2800" b="1" dirty="0">
                <a:latin typeface="+mn-lt"/>
              </a:rPr>
              <a:t>the COVID STEROID 2 trial</a:t>
            </a:r>
            <a:br>
              <a:rPr lang="da-DK" dirty="0"/>
            </a:br>
            <a:endParaRPr lang="da-DK" sz="2800" dirty="0">
              <a:latin typeface="+mn-lt"/>
            </a:endParaRPr>
          </a:p>
        </p:txBody>
      </p:sp>
      <p:sp>
        <p:nvSpPr>
          <p:cNvPr id="3" name="Undertitel 2">
            <a:extLst>
              <a:ext uri="{FF2B5EF4-FFF2-40B4-BE49-F238E27FC236}">
                <a16:creationId xmlns:a16="http://schemas.microsoft.com/office/drawing/2014/main" id="{0D2B5D32-4320-4D22-9B58-D478B127D92D}"/>
              </a:ext>
            </a:extLst>
          </p:cNvPr>
          <p:cNvSpPr>
            <a:spLocks noGrp="1"/>
          </p:cNvSpPr>
          <p:nvPr>
            <p:ph type="subTitle" idx="1"/>
          </p:nvPr>
        </p:nvSpPr>
        <p:spPr>
          <a:xfrm>
            <a:off x="1524000" y="4607414"/>
            <a:ext cx="9144000" cy="1828556"/>
          </a:xfrm>
        </p:spPr>
        <p:txBody>
          <a:bodyPr>
            <a:normAutofit lnSpcReduction="10000"/>
          </a:bodyPr>
          <a:lstStyle/>
          <a:p>
            <a:r>
              <a:rPr lang="da-DK" sz="1800" dirty="0"/>
              <a:t>Marie Warrer Petersen, MD, Ph.d.-</a:t>
            </a:r>
            <a:r>
              <a:rPr lang="en-US" sz="1800" dirty="0"/>
              <a:t>student</a:t>
            </a:r>
          </a:p>
          <a:p>
            <a:r>
              <a:rPr lang="da-DK" sz="1800" dirty="0"/>
              <a:t>Department of Intensive Care</a:t>
            </a:r>
          </a:p>
          <a:p>
            <a:r>
              <a:rPr lang="da-DK" sz="1800" dirty="0"/>
              <a:t>Copenhagen University Hospital, Rigshospitalet</a:t>
            </a:r>
          </a:p>
          <a:p>
            <a:r>
              <a:rPr lang="da-DK" sz="1800" dirty="0"/>
              <a:t>www.cric.nu/covid-steroid-2</a:t>
            </a:r>
          </a:p>
          <a:p>
            <a:r>
              <a:rPr lang="da-DK" sz="1800" dirty="0"/>
              <a:t>Phone: +45 3545 7237</a:t>
            </a:r>
            <a:endParaRPr lang="da-DK" sz="1800" dirty="0">
              <a:solidFill>
                <a:schemeClr val="tx1">
                  <a:lumMod val="50000"/>
                  <a:lumOff val="50000"/>
                </a:schemeClr>
              </a:solidFill>
            </a:endParaRPr>
          </a:p>
        </p:txBody>
      </p:sp>
      <p:pic>
        <p:nvPicPr>
          <p:cNvPr id="6" name="Picture 2">
            <a:extLst>
              <a:ext uri="{FF2B5EF4-FFF2-40B4-BE49-F238E27FC236}">
                <a16:creationId xmlns:a16="http://schemas.microsoft.com/office/drawing/2014/main" id="{EEFF32C1-2A1B-4F35-A8E4-1DB105D7B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42" y="5636474"/>
            <a:ext cx="1440279" cy="102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felt 3">
            <a:extLst>
              <a:ext uri="{FF2B5EF4-FFF2-40B4-BE49-F238E27FC236}">
                <a16:creationId xmlns:a16="http://schemas.microsoft.com/office/drawing/2014/main" id="{6C1F18D6-FC75-4D36-818A-A2AFFEE5E0AC}"/>
              </a:ext>
            </a:extLst>
          </p:cNvPr>
          <p:cNvSpPr txBox="1"/>
          <p:nvPr/>
        </p:nvSpPr>
        <p:spPr>
          <a:xfrm>
            <a:off x="8619412" y="326029"/>
            <a:ext cx="3239613" cy="461665"/>
          </a:xfrm>
          <a:prstGeom prst="rect">
            <a:avLst/>
          </a:prstGeom>
          <a:noFill/>
          <a:ln w="28575">
            <a:solidFill>
              <a:srgbClr val="FF0000"/>
            </a:solidFill>
          </a:ln>
        </p:spPr>
        <p:txBody>
          <a:bodyPr wrap="square" rtlCol="0">
            <a:spAutoFit/>
          </a:bodyPr>
          <a:lstStyle/>
          <a:p>
            <a:pPr algn="ctr"/>
            <a:r>
              <a:rPr lang="da-DK" sz="2400" b="1" dirty="0"/>
              <a:t>No conflicts of interest</a:t>
            </a:r>
          </a:p>
        </p:txBody>
      </p:sp>
      <p:pic>
        <p:nvPicPr>
          <p:cNvPr id="8" name="Billede 7">
            <a:extLst>
              <a:ext uri="{FF2B5EF4-FFF2-40B4-BE49-F238E27FC236}">
                <a16:creationId xmlns:a16="http://schemas.microsoft.com/office/drawing/2014/main" id="{B33434EE-CB1D-400F-BFC8-587D06576561}"/>
              </a:ext>
            </a:extLst>
          </p:cNvPr>
          <p:cNvPicPr>
            <a:picLocks noChangeAspect="1"/>
          </p:cNvPicPr>
          <p:nvPr/>
        </p:nvPicPr>
        <p:blipFill>
          <a:blip r:embed="rId4"/>
          <a:stretch>
            <a:fillRect/>
          </a:stretch>
        </p:blipFill>
        <p:spPr>
          <a:xfrm>
            <a:off x="10195965" y="6182497"/>
            <a:ext cx="1663060" cy="483079"/>
          </a:xfrm>
          <a:prstGeom prst="rect">
            <a:avLst/>
          </a:prstGeom>
        </p:spPr>
      </p:pic>
      <p:pic>
        <p:nvPicPr>
          <p:cNvPr id="11" name="Billede 10" descr="Et billede, der indeholder mad&#10;&#10;Automatisk genereret beskrivelse">
            <a:extLst>
              <a:ext uri="{FF2B5EF4-FFF2-40B4-BE49-F238E27FC236}">
                <a16:creationId xmlns:a16="http://schemas.microsoft.com/office/drawing/2014/main" id="{8A37B2D1-D164-4769-AFF0-E348E08670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578" y="146322"/>
            <a:ext cx="3084844" cy="3069602"/>
          </a:xfrm>
          <a:prstGeom prst="rect">
            <a:avLst/>
          </a:prstGeom>
        </p:spPr>
      </p:pic>
    </p:spTree>
    <p:extLst>
      <p:ext uri="{BB962C8B-B14F-4D97-AF65-F5344CB8AC3E}">
        <p14:creationId xmlns:p14="http://schemas.microsoft.com/office/powerpoint/2010/main" val="23802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da-DK" b="1" dirty="0" err="1"/>
              <a:t>Clinical</a:t>
            </a:r>
            <a:r>
              <a:rPr lang="da-DK" b="1" dirty="0"/>
              <a:t> </a:t>
            </a:r>
            <a:r>
              <a:rPr lang="da-DK" b="1" dirty="0" err="1"/>
              <a:t>preferences</a:t>
            </a:r>
            <a:r>
              <a:rPr lang="da-DK" b="1" dirty="0"/>
              <a:t> post-RECOVERY</a:t>
            </a:r>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63043" y="154332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lede 5" descr="Et billede, der indeholder mad&#10;&#10;Automatisk genereret beskrivelse">
            <a:extLst>
              <a:ext uri="{FF2B5EF4-FFF2-40B4-BE49-F238E27FC236}">
                <a16:creationId xmlns:a16="http://schemas.microsoft.com/office/drawing/2014/main" id="{64C6E0C6-3128-4CFF-A17F-8630AAC39373}"/>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
        <p:nvSpPr>
          <p:cNvPr id="8" name="Pladsholder til indhold 2">
            <a:extLst>
              <a:ext uri="{FF2B5EF4-FFF2-40B4-BE49-F238E27FC236}">
                <a16:creationId xmlns:a16="http://schemas.microsoft.com/office/drawing/2014/main" id="{CBACF013-9021-4A71-B159-6313727F6D0E}"/>
              </a:ext>
            </a:extLst>
          </p:cNvPr>
          <p:cNvSpPr>
            <a:spLocks noGrp="1"/>
          </p:cNvSpPr>
          <p:nvPr>
            <p:ph idx="1"/>
          </p:nvPr>
        </p:nvSpPr>
        <p:spPr>
          <a:xfrm>
            <a:off x="838199" y="1825625"/>
            <a:ext cx="9500119" cy="2363813"/>
          </a:xfrm>
        </p:spPr>
        <p:txBody>
          <a:bodyPr>
            <a:normAutofit/>
          </a:bodyPr>
          <a:lstStyle/>
          <a:p>
            <a:pPr marL="0" indent="0">
              <a:lnSpc>
                <a:spcPct val="150000"/>
              </a:lnSpc>
              <a:buNone/>
            </a:pPr>
            <a:r>
              <a:rPr lang="da-DK" sz="2000" dirty="0" err="1">
                <a:solidFill>
                  <a:srgbClr val="000000"/>
                </a:solidFill>
                <a:latin typeface="Calibri" panose="020F0502020204030204" pitchFamily="34" charset="0"/>
              </a:rPr>
              <a:t>Would</a:t>
            </a:r>
            <a:r>
              <a:rPr lang="da-DK" sz="2000" dirty="0">
                <a:solidFill>
                  <a:srgbClr val="000000"/>
                </a:solidFill>
                <a:latin typeface="Calibri" panose="020F0502020204030204" pitchFamily="34" charset="0"/>
              </a:rPr>
              <a:t> </a:t>
            </a:r>
            <a:r>
              <a:rPr lang="da-DK" sz="2000" dirty="0" err="1">
                <a:solidFill>
                  <a:srgbClr val="000000"/>
                </a:solidFill>
                <a:latin typeface="Calibri" panose="020F0502020204030204" pitchFamily="34" charset="0"/>
              </a:rPr>
              <a:t>you</a:t>
            </a:r>
            <a:r>
              <a:rPr lang="da-DK" sz="2000" dirty="0">
                <a:solidFill>
                  <a:srgbClr val="000000"/>
                </a:solidFill>
                <a:latin typeface="Calibri" panose="020F0502020204030204" pitchFamily="34" charset="0"/>
              </a:rPr>
              <a:t> use </a:t>
            </a:r>
            <a:r>
              <a:rPr lang="da-DK" sz="2000" dirty="0" err="1">
                <a:solidFill>
                  <a:srgbClr val="000000"/>
                </a:solidFill>
                <a:latin typeface="Calibri" panose="020F0502020204030204" pitchFamily="34" charset="0"/>
              </a:rPr>
              <a:t>corticosteroids</a:t>
            </a:r>
            <a:r>
              <a:rPr lang="da-DK" sz="2000" dirty="0">
                <a:solidFill>
                  <a:srgbClr val="000000"/>
                </a:solidFill>
                <a:latin typeface="Calibri" panose="020F0502020204030204" pitchFamily="34" charset="0"/>
              </a:rPr>
              <a:t> for patient with COVID-19 and </a:t>
            </a:r>
            <a:r>
              <a:rPr lang="da-DK" sz="2000" dirty="0" err="1">
                <a:solidFill>
                  <a:srgbClr val="000000"/>
                </a:solidFill>
                <a:latin typeface="Calibri" panose="020F0502020204030204" pitchFamily="34" charset="0"/>
              </a:rPr>
              <a:t>hypoxia</a:t>
            </a:r>
            <a:r>
              <a:rPr lang="da-DK" sz="2000" dirty="0">
                <a:solidFill>
                  <a:srgbClr val="000000"/>
                </a:solidFill>
                <a:latin typeface="Calibri" panose="020F0502020204030204" pitchFamily="34" charset="0"/>
              </a:rPr>
              <a:t>?</a:t>
            </a:r>
          </a:p>
          <a:p>
            <a:pPr marL="0" indent="0">
              <a:lnSpc>
                <a:spcPct val="150000"/>
              </a:lnSpc>
              <a:buNone/>
            </a:pPr>
            <a:endParaRPr lang="da-DK" sz="2000" dirty="0">
              <a:solidFill>
                <a:srgbClr val="000000"/>
              </a:solidFill>
              <a:latin typeface="Calibri" panose="020F0502020204030204" pitchFamily="34" charset="0"/>
            </a:endParaRPr>
          </a:p>
          <a:p>
            <a:pPr marL="0" indent="0">
              <a:lnSpc>
                <a:spcPct val="150000"/>
              </a:lnSpc>
              <a:buNone/>
            </a:pPr>
            <a:endParaRPr lang="da-DK" sz="2400" dirty="0">
              <a:solidFill>
                <a:srgbClr val="000000"/>
              </a:solidFill>
              <a:latin typeface="Calibri" panose="020F0502020204030204" pitchFamily="34" charset="0"/>
            </a:endParaRPr>
          </a:p>
          <a:p>
            <a:pPr marL="0" indent="0">
              <a:lnSpc>
                <a:spcPct val="150000"/>
              </a:lnSpc>
              <a:buNone/>
            </a:pPr>
            <a:endParaRPr lang="da-DK" sz="2400" dirty="0">
              <a:solidFill>
                <a:srgbClr val="000000"/>
              </a:solidFill>
              <a:latin typeface="Calibri" panose="020F0502020204030204" pitchFamily="34" charset="0"/>
            </a:endParaRPr>
          </a:p>
        </p:txBody>
      </p:sp>
      <p:pic>
        <p:nvPicPr>
          <p:cNvPr id="3" name="Billede 2">
            <a:extLst>
              <a:ext uri="{FF2B5EF4-FFF2-40B4-BE49-F238E27FC236}">
                <a16:creationId xmlns:a16="http://schemas.microsoft.com/office/drawing/2014/main" id="{7920BAE5-7CD4-4462-92A5-C8C4884EA1B3}"/>
              </a:ext>
            </a:extLst>
          </p:cNvPr>
          <p:cNvPicPr>
            <a:picLocks noChangeAspect="1"/>
          </p:cNvPicPr>
          <p:nvPr/>
        </p:nvPicPr>
        <p:blipFill>
          <a:blip r:embed="rId4"/>
          <a:stretch>
            <a:fillRect/>
          </a:stretch>
        </p:blipFill>
        <p:spPr>
          <a:xfrm>
            <a:off x="3571858" y="2721532"/>
            <a:ext cx="5177588" cy="3324162"/>
          </a:xfrm>
          <a:prstGeom prst="rect">
            <a:avLst/>
          </a:prstGeom>
        </p:spPr>
      </p:pic>
      <p:sp>
        <p:nvSpPr>
          <p:cNvPr id="9" name="Pladsholder til indhold 2">
            <a:extLst>
              <a:ext uri="{FF2B5EF4-FFF2-40B4-BE49-F238E27FC236}">
                <a16:creationId xmlns:a16="http://schemas.microsoft.com/office/drawing/2014/main" id="{DB5B72EB-8C92-4B0B-8BF6-35BC0B073E2D}"/>
              </a:ext>
            </a:extLst>
          </p:cNvPr>
          <p:cNvSpPr txBox="1">
            <a:spLocks/>
          </p:cNvSpPr>
          <p:nvPr/>
        </p:nvSpPr>
        <p:spPr>
          <a:xfrm>
            <a:off x="2325825" y="2721532"/>
            <a:ext cx="7669655" cy="656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da-DK" sz="2000" dirty="0">
              <a:solidFill>
                <a:srgbClr val="000000"/>
              </a:solidFill>
              <a:latin typeface="Calibri" panose="020F0502020204030204" pitchFamily="34" charset="0"/>
            </a:endParaRPr>
          </a:p>
        </p:txBody>
      </p:sp>
      <p:sp>
        <p:nvSpPr>
          <p:cNvPr id="5" name="Rektangel 4">
            <a:extLst>
              <a:ext uri="{FF2B5EF4-FFF2-40B4-BE49-F238E27FC236}">
                <a16:creationId xmlns:a16="http://schemas.microsoft.com/office/drawing/2014/main" id="{7472B587-6874-47C8-A544-35FB5A27E667}"/>
              </a:ext>
            </a:extLst>
          </p:cNvPr>
          <p:cNvSpPr/>
          <p:nvPr/>
        </p:nvSpPr>
        <p:spPr>
          <a:xfrm>
            <a:off x="9104139" y="6287078"/>
            <a:ext cx="2654125" cy="340734"/>
          </a:xfrm>
          <a:prstGeom prst="rect">
            <a:avLst/>
          </a:prstGeom>
        </p:spPr>
        <p:txBody>
          <a:bodyPr wrap="none">
            <a:spAutoFit/>
          </a:bodyPr>
          <a:lstStyle/>
          <a:p>
            <a:pPr>
              <a:lnSpc>
                <a:spcPct val="150000"/>
              </a:lnSpc>
            </a:pPr>
            <a:r>
              <a:rPr lang="da-DK" sz="1200" dirty="0">
                <a:solidFill>
                  <a:srgbClr val="000000"/>
                </a:solidFill>
                <a:latin typeface="Calibri" panose="020F0502020204030204" pitchFamily="34" charset="0"/>
              </a:rPr>
              <a:t>250 </a:t>
            </a:r>
            <a:r>
              <a:rPr lang="da-DK" sz="1200" dirty="0" err="1">
                <a:solidFill>
                  <a:srgbClr val="000000"/>
                </a:solidFill>
                <a:latin typeface="Calibri" panose="020F0502020204030204" pitchFamily="34" charset="0"/>
              </a:rPr>
              <a:t>responders</a:t>
            </a:r>
            <a:r>
              <a:rPr lang="da-DK" sz="1200" dirty="0">
                <a:solidFill>
                  <a:srgbClr val="000000"/>
                </a:solidFill>
                <a:latin typeface="Calibri" panose="020F0502020204030204" pitchFamily="34" charset="0"/>
              </a:rPr>
              <a:t> from DK, SE, CH, and IN</a:t>
            </a:r>
          </a:p>
        </p:txBody>
      </p:sp>
    </p:spTree>
    <p:extLst>
      <p:ext uri="{BB962C8B-B14F-4D97-AF65-F5344CB8AC3E}">
        <p14:creationId xmlns:p14="http://schemas.microsoft.com/office/powerpoint/2010/main" val="56519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da-DK" b="1" dirty="0" err="1"/>
              <a:t>Clinical</a:t>
            </a:r>
            <a:r>
              <a:rPr lang="da-DK" b="1" dirty="0"/>
              <a:t> </a:t>
            </a:r>
            <a:r>
              <a:rPr lang="da-DK" b="1" dirty="0" err="1"/>
              <a:t>preferences</a:t>
            </a:r>
            <a:r>
              <a:rPr lang="da-DK" b="1" dirty="0"/>
              <a:t> post-RECOVERY</a:t>
            </a:r>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63043" y="154332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lede 5" descr="Et billede, der indeholder mad&#10;&#10;Automatisk genereret beskrivelse">
            <a:extLst>
              <a:ext uri="{FF2B5EF4-FFF2-40B4-BE49-F238E27FC236}">
                <a16:creationId xmlns:a16="http://schemas.microsoft.com/office/drawing/2014/main" id="{64C6E0C6-3128-4CFF-A17F-8630AAC39373}"/>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
        <p:nvSpPr>
          <p:cNvPr id="8" name="Pladsholder til indhold 2">
            <a:extLst>
              <a:ext uri="{FF2B5EF4-FFF2-40B4-BE49-F238E27FC236}">
                <a16:creationId xmlns:a16="http://schemas.microsoft.com/office/drawing/2014/main" id="{CBACF013-9021-4A71-B159-6313727F6D0E}"/>
              </a:ext>
            </a:extLst>
          </p:cNvPr>
          <p:cNvSpPr>
            <a:spLocks noGrp="1"/>
          </p:cNvSpPr>
          <p:nvPr>
            <p:ph idx="1"/>
          </p:nvPr>
        </p:nvSpPr>
        <p:spPr>
          <a:xfrm>
            <a:off x="838199" y="1825625"/>
            <a:ext cx="10815736" cy="3057871"/>
          </a:xfrm>
        </p:spPr>
        <p:txBody>
          <a:bodyPr>
            <a:normAutofit/>
          </a:bodyPr>
          <a:lstStyle/>
          <a:p>
            <a:pPr marL="0" indent="0">
              <a:lnSpc>
                <a:spcPct val="150000"/>
              </a:lnSpc>
              <a:buNone/>
            </a:pPr>
            <a:r>
              <a:rPr lang="da-DK" sz="2000" dirty="0" err="1">
                <a:solidFill>
                  <a:srgbClr val="000000"/>
                </a:solidFill>
                <a:latin typeface="Calibri" panose="020F0502020204030204" pitchFamily="34" charset="0"/>
              </a:rPr>
              <a:t>Which</a:t>
            </a:r>
            <a:r>
              <a:rPr lang="da-DK" sz="2000" dirty="0">
                <a:solidFill>
                  <a:srgbClr val="000000"/>
                </a:solidFill>
                <a:latin typeface="Calibri" panose="020F0502020204030204" pitchFamily="34" charset="0"/>
              </a:rPr>
              <a:t> </a:t>
            </a:r>
            <a:r>
              <a:rPr lang="da-DK" sz="2000" dirty="0" err="1">
                <a:solidFill>
                  <a:srgbClr val="000000"/>
                </a:solidFill>
                <a:latin typeface="Calibri" panose="020F0502020204030204" pitchFamily="34" charset="0"/>
              </a:rPr>
              <a:t>comparison</a:t>
            </a:r>
            <a:r>
              <a:rPr lang="da-DK" sz="2000" dirty="0">
                <a:solidFill>
                  <a:srgbClr val="000000"/>
                </a:solidFill>
                <a:latin typeface="Calibri" panose="020F0502020204030204" pitchFamily="34" charset="0"/>
              </a:rPr>
              <a:t> </a:t>
            </a:r>
            <a:r>
              <a:rPr lang="da-DK" sz="2000" dirty="0" err="1">
                <a:solidFill>
                  <a:srgbClr val="000000"/>
                </a:solidFill>
                <a:latin typeface="Calibri" panose="020F0502020204030204" pitchFamily="34" charset="0"/>
              </a:rPr>
              <a:t>would</a:t>
            </a:r>
            <a:r>
              <a:rPr lang="da-DK" sz="2000" dirty="0">
                <a:solidFill>
                  <a:srgbClr val="000000"/>
                </a:solidFill>
                <a:latin typeface="Calibri" panose="020F0502020204030204" pitchFamily="34" charset="0"/>
              </a:rPr>
              <a:t> </a:t>
            </a:r>
            <a:r>
              <a:rPr lang="da-DK" sz="2000" dirty="0" err="1">
                <a:solidFill>
                  <a:srgbClr val="000000"/>
                </a:solidFill>
                <a:latin typeface="Calibri" panose="020F0502020204030204" pitchFamily="34" charset="0"/>
              </a:rPr>
              <a:t>you</a:t>
            </a:r>
            <a:r>
              <a:rPr lang="da-DK" sz="2000" dirty="0">
                <a:solidFill>
                  <a:srgbClr val="000000"/>
                </a:solidFill>
                <a:latin typeface="Calibri" panose="020F0502020204030204" pitchFamily="34" charset="0"/>
              </a:rPr>
              <a:t> accept in a trial in COVID-19 patients?</a:t>
            </a:r>
          </a:p>
          <a:p>
            <a:pPr marL="0" indent="0">
              <a:lnSpc>
                <a:spcPct val="150000"/>
              </a:lnSpc>
              <a:buNone/>
            </a:pPr>
            <a:endParaRPr lang="da-DK" sz="2000" dirty="0">
              <a:solidFill>
                <a:srgbClr val="000000"/>
              </a:solidFill>
              <a:latin typeface="Calibri" panose="020F0502020204030204" pitchFamily="34" charset="0"/>
            </a:endParaRPr>
          </a:p>
          <a:p>
            <a:pPr marL="0" indent="0">
              <a:lnSpc>
                <a:spcPct val="150000"/>
              </a:lnSpc>
              <a:buNone/>
            </a:pPr>
            <a:endParaRPr lang="da-DK" sz="2000" dirty="0">
              <a:solidFill>
                <a:srgbClr val="000000"/>
              </a:solidFill>
              <a:latin typeface="Calibri" panose="020F0502020204030204" pitchFamily="34" charset="0"/>
            </a:endParaRPr>
          </a:p>
        </p:txBody>
      </p:sp>
      <p:pic>
        <p:nvPicPr>
          <p:cNvPr id="4" name="Billede 3">
            <a:extLst>
              <a:ext uri="{FF2B5EF4-FFF2-40B4-BE49-F238E27FC236}">
                <a16:creationId xmlns:a16="http://schemas.microsoft.com/office/drawing/2014/main" id="{DD501376-24D0-4B28-8D49-9E64E64BA0FD}"/>
              </a:ext>
            </a:extLst>
          </p:cNvPr>
          <p:cNvPicPr>
            <a:picLocks noChangeAspect="1"/>
          </p:cNvPicPr>
          <p:nvPr/>
        </p:nvPicPr>
        <p:blipFill>
          <a:blip r:embed="rId4"/>
          <a:stretch>
            <a:fillRect/>
          </a:stretch>
        </p:blipFill>
        <p:spPr>
          <a:xfrm>
            <a:off x="1868018" y="2717211"/>
            <a:ext cx="8455964" cy="3623984"/>
          </a:xfrm>
          <a:prstGeom prst="rect">
            <a:avLst/>
          </a:prstGeom>
        </p:spPr>
      </p:pic>
      <p:sp>
        <p:nvSpPr>
          <p:cNvPr id="9" name="Rektangel 8">
            <a:extLst>
              <a:ext uri="{FF2B5EF4-FFF2-40B4-BE49-F238E27FC236}">
                <a16:creationId xmlns:a16="http://schemas.microsoft.com/office/drawing/2014/main" id="{6259F7DE-0EB7-41D3-81B0-09D85E1BEA26}"/>
              </a:ext>
            </a:extLst>
          </p:cNvPr>
          <p:cNvSpPr/>
          <p:nvPr/>
        </p:nvSpPr>
        <p:spPr>
          <a:xfrm>
            <a:off x="9104139" y="6287078"/>
            <a:ext cx="2732671" cy="340734"/>
          </a:xfrm>
          <a:prstGeom prst="rect">
            <a:avLst/>
          </a:prstGeom>
        </p:spPr>
        <p:txBody>
          <a:bodyPr wrap="none">
            <a:spAutoFit/>
          </a:bodyPr>
          <a:lstStyle/>
          <a:p>
            <a:pPr>
              <a:lnSpc>
                <a:spcPct val="150000"/>
              </a:lnSpc>
            </a:pPr>
            <a:r>
              <a:rPr lang="da-DK" sz="1200" dirty="0">
                <a:solidFill>
                  <a:srgbClr val="000000"/>
                </a:solidFill>
                <a:latin typeface="Calibri" panose="020F0502020204030204" pitchFamily="34" charset="0"/>
              </a:rPr>
              <a:t>237 </a:t>
            </a:r>
            <a:r>
              <a:rPr lang="da-DK" sz="1200" dirty="0" err="1">
                <a:solidFill>
                  <a:srgbClr val="000000"/>
                </a:solidFill>
                <a:latin typeface="Calibri" panose="020F0502020204030204" pitchFamily="34" charset="0"/>
              </a:rPr>
              <a:t>responders</a:t>
            </a:r>
            <a:r>
              <a:rPr lang="da-DK" sz="1200" dirty="0">
                <a:solidFill>
                  <a:srgbClr val="000000"/>
                </a:solidFill>
                <a:latin typeface="Calibri" panose="020F0502020204030204" pitchFamily="34" charset="0"/>
              </a:rPr>
              <a:t> from DK, SE, CH, and IN</a:t>
            </a:r>
          </a:p>
        </p:txBody>
      </p:sp>
    </p:spTree>
    <p:extLst>
      <p:ext uri="{BB962C8B-B14F-4D97-AF65-F5344CB8AC3E}">
        <p14:creationId xmlns:p14="http://schemas.microsoft.com/office/powerpoint/2010/main" val="130857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mad&#10;&#10;Automatisk genereret beskrivelse">
            <a:extLst>
              <a:ext uri="{FF2B5EF4-FFF2-40B4-BE49-F238E27FC236}">
                <a16:creationId xmlns:a16="http://schemas.microsoft.com/office/drawing/2014/main" id="{27A9BE0B-9EB2-40DD-952E-64252FA58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552" y="815529"/>
            <a:ext cx="5252895" cy="5226941"/>
          </a:xfrm>
          <a:prstGeom prst="rect">
            <a:avLst/>
          </a:prstGeom>
        </p:spPr>
      </p:pic>
    </p:spTree>
    <p:extLst>
      <p:ext uri="{BB962C8B-B14F-4D97-AF65-F5344CB8AC3E}">
        <p14:creationId xmlns:p14="http://schemas.microsoft.com/office/powerpoint/2010/main" val="319995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a:xfrm>
            <a:off x="838200" y="365125"/>
            <a:ext cx="10515600" cy="1325563"/>
          </a:xfrm>
        </p:spPr>
        <p:txBody>
          <a:bodyPr/>
          <a:lstStyle/>
          <a:p>
            <a:r>
              <a:rPr lang="da-DK" b="1" dirty="0" err="1"/>
              <a:t>Aim</a:t>
            </a:r>
            <a:endParaRPr lang="da-DK" b="1" dirty="0"/>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8BA9F7F-F21F-48BA-B8E7-132D4246DC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63942" y="2006083"/>
            <a:ext cx="3264115" cy="221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3">
            <a:extLst>
              <a:ext uri="{FF2B5EF4-FFF2-40B4-BE49-F238E27FC236}">
                <a16:creationId xmlns:a16="http://schemas.microsoft.com/office/drawing/2014/main" id="{155BF0D6-80AC-4E58-A1C8-A7FE0815B2BE}"/>
              </a:ext>
            </a:extLst>
          </p:cNvPr>
          <p:cNvSpPr>
            <a:spLocks noGrp="1" noChangeArrowheads="1"/>
          </p:cNvSpPr>
          <p:nvPr>
            <p:ph idx="1"/>
          </p:nvPr>
        </p:nvSpPr>
        <p:spPr bwMode="auto">
          <a:xfrm>
            <a:off x="2362200" y="4314806"/>
            <a:ext cx="3056793" cy="1745466"/>
          </a:xfrm>
          <a:prstGeom prst="flowChartAlternateProcess">
            <a:avLst/>
          </a:prstGeom>
          <a:ln w="44450">
            <a:solidFill>
              <a:srgbClr val="00FF00"/>
            </a:solidFill>
            <a:headEnd/>
            <a:tailEnd/>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Benefit?</a:t>
            </a:r>
            <a:endParaRPr lang="da-DK" sz="1200" b="1" dirty="0">
              <a:solidFill>
                <a:prstClr val="black"/>
              </a:solidFill>
              <a:latin typeface="Calibri"/>
              <a:cs typeface="Arial" panose="020B0604020202020204" pitchFamily="34" charset="0"/>
            </a:endParaRPr>
          </a:p>
          <a:p>
            <a:pPr marL="0" indent="0" algn="ctr">
              <a:buNone/>
            </a:pPr>
            <a:r>
              <a:rPr lang="da-DK" sz="1800" dirty="0" err="1"/>
              <a:t>Increase</a:t>
            </a:r>
            <a:r>
              <a:rPr lang="da-DK" sz="1800" dirty="0"/>
              <a:t> in </a:t>
            </a:r>
            <a:r>
              <a:rPr lang="da-DK" sz="1800" dirty="0" err="1"/>
              <a:t>days</a:t>
            </a:r>
            <a:r>
              <a:rPr lang="da-DK" sz="1800" dirty="0"/>
              <a:t> </a:t>
            </a:r>
            <a:r>
              <a:rPr lang="da-DK" sz="1800" dirty="0" err="1"/>
              <a:t>alive</a:t>
            </a:r>
            <a:r>
              <a:rPr lang="da-DK" sz="1800" dirty="0"/>
              <a:t> </a:t>
            </a:r>
            <a:r>
              <a:rPr lang="da-DK" sz="1800" dirty="0" err="1"/>
              <a:t>without</a:t>
            </a:r>
            <a:r>
              <a:rPr lang="da-DK" sz="1800" dirty="0"/>
              <a:t> </a:t>
            </a:r>
            <a:r>
              <a:rPr lang="da-DK" sz="1800" dirty="0" err="1"/>
              <a:t>life</a:t>
            </a:r>
            <a:r>
              <a:rPr lang="da-DK" sz="1800" dirty="0"/>
              <a:t> support</a:t>
            </a:r>
          </a:p>
          <a:p>
            <a:pPr marL="0" indent="0" algn="ctr">
              <a:buNone/>
            </a:pPr>
            <a:r>
              <a:rPr lang="da-DK" sz="1800" dirty="0" err="1"/>
              <a:t>Increase</a:t>
            </a:r>
            <a:r>
              <a:rPr lang="da-DK" sz="1800" dirty="0"/>
              <a:t> in </a:t>
            </a:r>
            <a:r>
              <a:rPr lang="da-DK" sz="1800" dirty="0" err="1"/>
              <a:t>days</a:t>
            </a:r>
            <a:r>
              <a:rPr lang="da-DK" sz="1800" dirty="0"/>
              <a:t> </a:t>
            </a:r>
            <a:r>
              <a:rPr lang="da-DK" sz="1800" dirty="0" err="1"/>
              <a:t>alive</a:t>
            </a:r>
            <a:r>
              <a:rPr lang="da-DK" sz="1800" dirty="0"/>
              <a:t> and out of hospital</a:t>
            </a:r>
          </a:p>
          <a:p>
            <a:pPr marL="0" indent="0" algn="ctr">
              <a:buNone/>
            </a:pPr>
            <a:r>
              <a:rPr lang="da-DK" sz="1800" dirty="0" err="1"/>
              <a:t>Mortality</a:t>
            </a:r>
            <a:r>
              <a:rPr lang="da-DK" sz="1800" dirty="0"/>
              <a:t>?</a:t>
            </a:r>
          </a:p>
        </p:txBody>
      </p:sp>
      <p:sp>
        <p:nvSpPr>
          <p:cNvPr id="13" name="TextBox 3">
            <a:extLst>
              <a:ext uri="{FF2B5EF4-FFF2-40B4-BE49-F238E27FC236}">
                <a16:creationId xmlns:a16="http://schemas.microsoft.com/office/drawing/2014/main" id="{E72B2AAE-ED1E-4EB6-BAC1-733A13C1D395}"/>
              </a:ext>
            </a:extLst>
          </p:cNvPr>
          <p:cNvSpPr txBox="1">
            <a:spLocks noChangeArrowheads="1"/>
          </p:cNvSpPr>
          <p:nvPr/>
        </p:nvSpPr>
        <p:spPr bwMode="auto">
          <a:xfrm>
            <a:off x="6773007" y="4314806"/>
            <a:ext cx="3056793" cy="1745466"/>
          </a:xfrm>
          <a:prstGeom prst="flowChartAlternateProcess">
            <a:avLst/>
          </a:prstGeom>
          <a:ln w="44450" cap="flat" cmpd="sng" algn="ctr">
            <a:solidFill>
              <a:srgbClr val="FF0000"/>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lnSpc>
                <a:spcPct val="100000"/>
              </a:lnSpc>
              <a:spcBef>
                <a:spcPts val="0"/>
              </a:spcBef>
              <a:buFontTx/>
              <a:buNone/>
              <a:defRPr/>
            </a:pPr>
            <a:r>
              <a:rPr lang="da-DK" altLang="da-DK" sz="1700" b="1" u="sng" dirty="0">
                <a:solidFill>
                  <a:prstClr val="black"/>
                </a:solidFill>
                <a:latin typeface="Arial" panose="020B0604020202020204" pitchFamily="34" charset="0"/>
                <a:cs typeface="Arial" panose="020B0604020202020204" pitchFamily="34" charset="0"/>
              </a:rPr>
              <a:t>Harm?</a:t>
            </a:r>
            <a:endParaRPr lang="da-DK" altLang="da-DK" sz="1700" b="1" dirty="0">
              <a:solidFill>
                <a:prstClr val="black"/>
              </a:solidFill>
              <a:latin typeface="Calibri"/>
              <a:cs typeface="Arial" panose="020B0604020202020204" pitchFamily="34" charset="0"/>
            </a:endParaRPr>
          </a:p>
          <a:p>
            <a:pPr marL="0" indent="0" algn="ctr">
              <a:buNone/>
            </a:pPr>
            <a:r>
              <a:rPr lang="da-DK" sz="1500" dirty="0"/>
              <a:t>Serious adverse </a:t>
            </a:r>
            <a:r>
              <a:rPr lang="da-DK" sz="1500" dirty="0" err="1"/>
              <a:t>reactions</a:t>
            </a:r>
            <a:endParaRPr lang="da-DK" sz="1500" dirty="0"/>
          </a:p>
          <a:p>
            <a:pPr marL="0" indent="0" algn="ctr">
              <a:buNone/>
            </a:pPr>
            <a:r>
              <a:rPr lang="da-DK" sz="1500" dirty="0" err="1"/>
              <a:t>Mortality</a:t>
            </a:r>
            <a:r>
              <a:rPr lang="da-DK" sz="1500" dirty="0"/>
              <a:t>?</a:t>
            </a:r>
          </a:p>
        </p:txBody>
      </p:sp>
      <p:sp>
        <p:nvSpPr>
          <p:cNvPr id="14" name="Tekstfelt 13">
            <a:extLst>
              <a:ext uri="{FF2B5EF4-FFF2-40B4-BE49-F238E27FC236}">
                <a16:creationId xmlns:a16="http://schemas.microsoft.com/office/drawing/2014/main" id="{542115DB-8243-4531-AFDD-C499304D62BF}"/>
              </a:ext>
            </a:extLst>
          </p:cNvPr>
          <p:cNvSpPr txBox="1"/>
          <p:nvPr/>
        </p:nvSpPr>
        <p:spPr>
          <a:xfrm>
            <a:off x="4928650" y="1681359"/>
            <a:ext cx="2334698" cy="369332"/>
          </a:xfrm>
          <a:prstGeom prst="rect">
            <a:avLst/>
          </a:prstGeom>
          <a:noFill/>
        </p:spPr>
        <p:txBody>
          <a:bodyPr wrap="square" rtlCol="0">
            <a:spAutoFit/>
          </a:bodyPr>
          <a:lstStyle/>
          <a:p>
            <a:r>
              <a:rPr lang="da-DK" b="1" dirty="0"/>
              <a:t>12 mg </a:t>
            </a:r>
            <a:r>
              <a:rPr lang="da-DK" b="1" dirty="0" err="1"/>
              <a:t>dexamethasone</a:t>
            </a:r>
            <a:endParaRPr lang="da-DK" b="1" dirty="0"/>
          </a:p>
        </p:txBody>
      </p:sp>
      <p:pic>
        <p:nvPicPr>
          <p:cNvPr id="9" name="Billede 8" descr="Et billede, der indeholder mad&#10;&#10;Automatisk genereret beskrivelse">
            <a:extLst>
              <a:ext uri="{FF2B5EF4-FFF2-40B4-BE49-F238E27FC236}">
                <a16:creationId xmlns:a16="http://schemas.microsoft.com/office/drawing/2014/main" id="{72BEEE78-19D1-489E-BCFB-DBC962973C48}"/>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252981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a:t>Design</a:t>
            </a:r>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 name="Gruppe 22">
            <a:extLst>
              <a:ext uri="{FF2B5EF4-FFF2-40B4-BE49-F238E27FC236}">
                <a16:creationId xmlns:a16="http://schemas.microsoft.com/office/drawing/2014/main" id="{673256E4-D462-4469-B87B-7CA6DE218E3B}"/>
              </a:ext>
            </a:extLst>
          </p:cNvPr>
          <p:cNvGrpSpPr/>
          <p:nvPr/>
        </p:nvGrpSpPr>
        <p:grpSpPr>
          <a:xfrm>
            <a:off x="1671233" y="1896031"/>
            <a:ext cx="8849534" cy="4367466"/>
            <a:chOff x="1618673" y="2317434"/>
            <a:chExt cx="8849534" cy="4367466"/>
          </a:xfrm>
        </p:grpSpPr>
        <p:grpSp>
          <p:nvGrpSpPr>
            <p:cNvPr id="22" name="Gruppe 21">
              <a:extLst>
                <a:ext uri="{FF2B5EF4-FFF2-40B4-BE49-F238E27FC236}">
                  <a16:creationId xmlns:a16="http://schemas.microsoft.com/office/drawing/2014/main" id="{89DAEE65-515B-4400-90C6-26C82EBCC36B}"/>
                </a:ext>
              </a:extLst>
            </p:cNvPr>
            <p:cNvGrpSpPr/>
            <p:nvPr/>
          </p:nvGrpSpPr>
          <p:grpSpPr>
            <a:xfrm>
              <a:off x="1618673" y="2317434"/>
              <a:ext cx="7392710" cy="4367466"/>
              <a:chOff x="1618673" y="2317434"/>
              <a:chExt cx="7392710" cy="4367466"/>
            </a:xfrm>
          </p:grpSpPr>
          <p:grpSp>
            <p:nvGrpSpPr>
              <p:cNvPr id="9" name="Gruppe 15">
                <a:extLst>
                  <a:ext uri="{FF2B5EF4-FFF2-40B4-BE49-F238E27FC236}">
                    <a16:creationId xmlns:a16="http://schemas.microsoft.com/office/drawing/2014/main" id="{CB52C016-0D87-418B-A842-92A7DEA36A01}"/>
                  </a:ext>
                </a:extLst>
              </p:cNvPr>
              <p:cNvGrpSpPr>
                <a:grpSpLocks/>
              </p:cNvGrpSpPr>
              <p:nvPr/>
            </p:nvGrpSpPr>
            <p:grpSpPr bwMode="auto">
              <a:xfrm>
                <a:off x="3608387" y="4459131"/>
                <a:ext cx="4975225" cy="706438"/>
                <a:chOff x="2199167" y="3160713"/>
                <a:chExt cx="4975225" cy="706437"/>
              </a:xfrm>
            </p:grpSpPr>
            <p:sp>
              <p:nvSpPr>
                <p:cNvPr id="10" name="Line 4">
                  <a:extLst>
                    <a:ext uri="{FF2B5EF4-FFF2-40B4-BE49-F238E27FC236}">
                      <a16:creationId xmlns:a16="http://schemas.microsoft.com/office/drawing/2014/main" id="{DB24AB10-23CE-43B3-B902-5318C7953FAA}"/>
                    </a:ext>
                  </a:extLst>
                </p:cNvPr>
                <p:cNvSpPr>
                  <a:spLocks noChangeShapeType="1"/>
                </p:cNvSpPr>
                <p:nvPr/>
              </p:nvSpPr>
              <p:spPr bwMode="auto">
                <a:xfrm>
                  <a:off x="2199167" y="3522663"/>
                  <a:ext cx="4975225" cy="0"/>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5">
                  <a:extLst>
                    <a:ext uri="{FF2B5EF4-FFF2-40B4-BE49-F238E27FC236}">
                      <a16:creationId xmlns:a16="http://schemas.microsoft.com/office/drawing/2014/main" id="{19682637-D531-47AA-8625-71561BA96C71}"/>
                    </a:ext>
                  </a:extLst>
                </p:cNvPr>
                <p:cNvSpPr>
                  <a:spLocks noChangeShapeType="1"/>
                </p:cNvSpPr>
                <p:nvPr/>
              </p:nvSpPr>
              <p:spPr bwMode="auto">
                <a:xfrm>
                  <a:off x="4652963" y="3160713"/>
                  <a:ext cx="0" cy="344487"/>
                </a:xfrm>
                <a:prstGeom prst="line">
                  <a:avLst/>
                </a:prstGeom>
                <a:noFill/>
                <a:ln w="3816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Line 6">
                  <a:extLst>
                    <a:ext uri="{FF2B5EF4-FFF2-40B4-BE49-F238E27FC236}">
                      <a16:creationId xmlns:a16="http://schemas.microsoft.com/office/drawing/2014/main" id="{502DCE98-30BF-4616-A2C2-875C5E484F58}"/>
                    </a:ext>
                  </a:extLst>
                </p:cNvPr>
                <p:cNvSpPr>
                  <a:spLocks noChangeShapeType="1"/>
                </p:cNvSpPr>
                <p:nvPr/>
              </p:nvSpPr>
              <p:spPr bwMode="auto">
                <a:xfrm>
                  <a:off x="2202514" y="3522663"/>
                  <a:ext cx="0" cy="344487"/>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Line 7">
                  <a:extLst>
                    <a:ext uri="{FF2B5EF4-FFF2-40B4-BE49-F238E27FC236}">
                      <a16:creationId xmlns:a16="http://schemas.microsoft.com/office/drawing/2014/main" id="{B139BEB5-F2C9-4A1F-8114-DB4271342D2C}"/>
                    </a:ext>
                  </a:extLst>
                </p:cNvPr>
                <p:cNvSpPr>
                  <a:spLocks noChangeShapeType="1"/>
                </p:cNvSpPr>
                <p:nvPr/>
              </p:nvSpPr>
              <p:spPr bwMode="auto">
                <a:xfrm>
                  <a:off x="7153987" y="3522663"/>
                  <a:ext cx="0" cy="344487"/>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 Box 2">
                <a:extLst>
                  <a:ext uri="{FF2B5EF4-FFF2-40B4-BE49-F238E27FC236}">
                    <a16:creationId xmlns:a16="http://schemas.microsoft.com/office/drawing/2014/main" id="{24697837-5E57-424C-88FB-977F400390CD}"/>
                  </a:ext>
                </a:extLst>
              </p:cNvPr>
              <p:cNvSpPr txBox="1">
                <a:spLocks noChangeArrowheads="1"/>
              </p:cNvSpPr>
              <p:nvPr/>
            </p:nvSpPr>
            <p:spPr bwMode="auto">
              <a:xfrm>
                <a:off x="3112983" y="3919527"/>
                <a:ext cx="5898399" cy="400110"/>
              </a:xfrm>
              <a:prstGeom prst="rect">
                <a:avLst/>
              </a:prstGeom>
              <a:solidFill>
                <a:srgbClr val="33CCCC"/>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da-DK" altLang="da-DK" sz="2000" b="1" dirty="0" err="1">
                    <a:solidFill>
                      <a:schemeClr val="bg1"/>
                    </a:solidFill>
                    <a:latin typeface="Calibri"/>
                  </a:rPr>
                  <a:t>Severe</a:t>
                </a:r>
                <a:r>
                  <a:rPr lang="da-DK" altLang="da-DK" sz="2000" b="1" dirty="0">
                    <a:solidFill>
                      <a:schemeClr val="bg1"/>
                    </a:solidFill>
                    <a:latin typeface="Calibri"/>
                  </a:rPr>
                  <a:t> </a:t>
                </a:r>
                <a:r>
                  <a:rPr lang="da-DK" altLang="da-DK" sz="2000" b="1" dirty="0" err="1">
                    <a:solidFill>
                      <a:schemeClr val="bg1"/>
                    </a:solidFill>
                    <a:latin typeface="Calibri"/>
                  </a:rPr>
                  <a:t>hypoxia</a:t>
                </a:r>
                <a:endParaRPr kumimoji="0" lang="da-DK" altLang="da-DK"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15" name="Plus 26">
                <a:extLst>
                  <a:ext uri="{FF2B5EF4-FFF2-40B4-BE49-F238E27FC236}">
                    <a16:creationId xmlns:a16="http://schemas.microsoft.com/office/drawing/2014/main" id="{1341ADFC-6F3A-4F4E-8AF0-E0C67D77D857}"/>
                  </a:ext>
                </a:extLst>
              </p:cNvPr>
              <p:cNvSpPr/>
              <p:nvPr/>
            </p:nvSpPr>
            <p:spPr bwMode="auto">
              <a:xfrm>
                <a:off x="5929626" y="3575041"/>
                <a:ext cx="265112" cy="266700"/>
              </a:xfrm>
              <a:prstGeom prst="mathPlus">
                <a:avLst/>
              </a:prstGeom>
              <a:solidFill>
                <a:schemeClr val="tx1"/>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 Box 2">
                <a:extLst>
                  <a:ext uri="{FF2B5EF4-FFF2-40B4-BE49-F238E27FC236}">
                    <a16:creationId xmlns:a16="http://schemas.microsoft.com/office/drawing/2014/main" id="{061457C2-C59C-4242-B543-8B8FBA83EC6C}"/>
                  </a:ext>
                </a:extLst>
              </p:cNvPr>
              <p:cNvSpPr txBox="1">
                <a:spLocks noChangeArrowheads="1"/>
              </p:cNvSpPr>
              <p:nvPr/>
            </p:nvSpPr>
            <p:spPr bwMode="auto">
              <a:xfrm>
                <a:off x="3112983" y="3065092"/>
                <a:ext cx="5898400" cy="400110"/>
              </a:xfrm>
              <a:prstGeom prst="rect">
                <a:avLst/>
              </a:prstGeom>
              <a:solidFill>
                <a:srgbClr val="33CCCC"/>
              </a:solid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da-DK" altLang="da-DK" sz="2000" b="1" dirty="0">
                    <a:solidFill>
                      <a:schemeClr val="bg1"/>
                    </a:solidFill>
                    <a:latin typeface="Calibri"/>
                  </a:rPr>
                  <a:t>1,000 adult patients with COVID-19</a:t>
                </a:r>
                <a:endParaRPr kumimoji="0" lang="da-DK" altLang="da-DK"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17" name="Text Box 11">
                <a:extLst>
                  <a:ext uri="{FF2B5EF4-FFF2-40B4-BE49-F238E27FC236}">
                    <a16:creationId xmlns:a16="http://schemas.microsoft.com/office/drawing/2014/main" id="{DD6AB5E5-7E00-452E-986A-56F3289EFE93}"/>
                  </a:ext>
                </a:extLst>
              </p:cNvPr>
              <p:cNvSpPr txBox="1">
                <a:spLocks noChangeArrowheads="1"/>
              </p:cNvSpPr>
              <p:nvPr/>
            </p:nvSpPr>
            <p:spPr bwMode="auto">
              <a:xfrm>
                <a:off x="3112982" y="2317434"/>
                <a:ext cx="589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r>
                  <a:rPr lang="en-US" sz="2000" dirty="0"/>
                  <a:t>International, parallel-grouped, stratified, blinded RCT</a:t>
                </a:r>
              </a:p>
            </p:txBody>
          </p:sp>
          <p:pic>
            <p:nvPicPr>
              <p:cNvPr id="19" name="Picture 3">
                <a:extLst>
                  <a:ext uri="{FF2B5EF4-FFF2-40B4-BE49-F238E27FC236}">
                    <a16:creationId xmlns:a16="http://schemas.microsoft.com/office/drawing/2014/main" id="{A5F1AA26-B73A-46E2-A29A-030705CDE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566" y="5184363"/>
                <a:ext cx="997232" cy="15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 name="Text Box 8">
                <a:extLst>
                  <a:ext uri="{FF2B5EF4-FFF2-40B4-BE49-F238E27FC236}">
                    <a16:creationId xmlns:a16="http://schemas.microsoft.com/office/drawing/2014/main" id="{400D158F-83A7-4E7E-AEB6-9B5DB470491B}"/>
                  </a:ext>
                </a:extLst>
              </p:cNvPr>
              <p:cNvSpPr txBox="1">
                <a:spLocks noChangeArrowheads="1"/>
              </p:cNvSpPr>
              <p:nvPr/>
            </p:nvSpPr>
            <p:spPr bwMode="auto">
              <a:xfrm>
                <a:off x="1618673" y="5246904"/>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1800" b="1" i="0" u="none" strike="noStrike" kern="1200" cap="none" spc="0" normalizeH="0" baseline="0" noProof="0" dirty="0" err="1">
                    <a:ln>
                      <a:noFill/>
                    </a:ln>
                    <a:solidFill>
                      <a:prstClr val="black"/>
                    </a:solidFill>
                    <a:effectLst/>
                    <a:uLnTx/>
                    <a:uFillTx/>
                    <a:latin typeface="Calibri"/>
                    <a:ea typeface="+mn-ea"/>
                    <a:cs typeface="Arial" charset="0"/>
                  </a:rPr>
                  <a:t>Dexamethasone</a:t>
                </a:r>
                <a:r>
                  <a:rPr kumimoji="0" lang="da-DK" altLang="da-DK" sz="1800" b="1" i="0" u="none" strike="noStrike" kern="1200" cap="none" spc="0" normalizeH="0" baseline="0" noProof="0" dirty="0">
                    <a:ln>
                      <a:noFill/>
                    </a:ln>
                    <a:solidFill>
                      <a:prstClr val="black"/>
                    </a:solidFill>
                    <a:effectLst/>
                    <a:uLnTx/>
                    <a:uFillTx/>
                    <a:latin typeface="Calibri"/>
                    <a:ea typeface="+mn-ea"/>
                    <a:cs typeface="Arial" charset="0"/>
                  </a:rPr>
                  <a:t> 12 mg</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altLang="da-DK" sz="1800" b="1" dirty="0">
                    <a:solidFill>
                      <a:prstClr val="black"/>
                    </a:solidFill>
                    <a:latin typeface="Calibri"/>
                    <a:cs typeface="Arial" charset="0"/>
                  </a:rPr>
                  <a:t>Up to 10 </a:t>
                </a:r>
                <a:r>
                  <a:rPr lang="da-DK" altLang="da-DK" sz="1800" b="1" dirty="0" err="1">
                    <a:solidFill>
                      <a:prstClr val="black"/>
                    </a:solidFill>
                    <a:latin typeface="Calibri"/>
                    <a:cs typeface="Arial" charset="0"/>
                  </a:rPr>
                  <a:t>days</a:t>
                </a:r>
                <a:endParaRPr kumimoji="0" lang="da-DK" altLang="da-DK" sz="1600" b="0" i="0" u="sng" strike="noStrike" kern="1200" cap="none" spc="0" normalizeH="0" baseline="0" noProof="0" dirty="0">
                  <a:ln>
                    <a:noFill/>
                  </a:ln>
                  <a:solidFill>
                    <a:prstClr val="black"/>
                  </a:solidFill>
                  <a:effectLst/>
                  <a:uLnTx/>
                  <a:uFillTx/>
                  <a:latin typeface="Arial Unicode MS" pitchFamily="34" charset="-128"/>
                  <a:ea typeface="+mn-ea"/>
                  <a:cs typeface="+mn-cs"/>
                </a:endParaRPr>
              </a:p>
            </p:txBody>
          </p:sp>
        </p:grpSp>
        <p:sp>
          <p:nvSpPr>
            <p:cNvPr id="21" name="Text Box 8">
              <a:extLst>
                <a:ext uri="{FF2B5EF4-FFF2-40B4-BE49-F238E27FC236}">
                  <a16:creationId xmlns:a16="http://schemas.microsoft.com/office/drawing/2014/main" id="{A42936FF-A5A3-46E7-9DC3-2313B44C2A47}"/>
                </a:ext>
              </a:extLst>
            </p:cNvPr>
            <p:cNvSpPr txBox="1">
              <a:spLocks noChangeArrowheads="1"/>
            </p:cNvSpPr>
            <p:nvPr/>
          </p:nvSpPr>
          <p:spPr bwMode="auto">
            <a:xfrm>
              <a:off x="6658207" y="5288300"/>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altLang="da-DK" sz="1800" b="1" dirty="0" err="1">
                  <a:solidFill>
                    <a:prstClr val="black"/>
                  </a:solidFill>
                  <a:latin typeface="Calibri"/>
                  <a:cs typeface="Arial" charset="0"/>
                </a:rPr>
                <a:t>Dexamethasone</a:t>
              </a:r>
              <a:r>
                <a:rPr lang="da-DK" altLang="da-DK" sz="1800" b="1" dirty="0">
                  <a:solidFill>
                    <a:prstClr val="black"/>
                  </a:solidFill>
                  <a:latin typeface="Calibri"/>
                  <a:cs typeface="Arial" charset="0"/>
                </a:rPr>
                <a:t> 6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1800" b="1" i="0" strike="noStrike" kern="1200" cap="none" spc="0" normalizeH="0" baseline="0" noProof="0" dirty="0">
                  <a:ln>
                    <a:noFill/>
                  </a:ln>
                  <a:solidFill>
                    <a:prstClr val="black"/>
                  </a:solidFill>
                  <a:effectLst/>
                  <a:uLnTx/>
                  <a:uFillTx/>
                  <a:latin typeface="Calibri"/>
                  <a:ea typeface="+mn-ea"/>
                  <a:cs typeface="Arial" charset="0"/>
                </a:rPr>
                <a:t>Up to 10 </a:t>
              </a:r>
              <a:r>
                <a:rPr kumimoji="0" lang="da-DK" altLang="da-DK" sz="1800" b="1" i="0" strike="noStrike" kern="1200" cap="none" spc="0" normalizeH="0" baseline="0" noProof="0" dirty="0" err="1">
                  <a:ln>
                    <a:noFill/>
                  </a:ln>
                  <a:solidFill>
                    <a:prstClr val="black"/>
                  </a:solidFill>
                  <a:effectLst/>
                  <a:uLnTx/>
                  <a:uFillTx/>
                  <a:latin typeface="Calibri"/>
                  <a:ea typeface="+mn-ea"/>
                  <a:cs typeface="Arial" charset="0"/>
                </a:rPr>
                <a:t>days</a:t>
              </a:r>
              <a:endParaRPr kumimoji="0" lang="da-DK" altLang="da-DK" sz="1600" b="0" i="0" strike="noStrike" kern="1200" cap="none" spc="0" normalizeH="0" baseline="0" noProof="0" dirty="0">
                <a:ln>
                  <a:noFill/>
                </a:ln>
                <a:solidFill>
                  <a:prstClr val="black"/>
                </a:solidFill>
                <a:effectLst/>
                <a:uLnTx/>
                <a:uFillTx/>
                <a:latin typeface="Arial Unicode MS" pitchFamily="34" charset="-128"/>
                <a:ea typeface="+mn-ea"/>
                <a:cs typeface="+mn-cs"/>
              </a:endParaRPr>
            </a:p>
          </p:txBody>
        </p:sp>
      </p:grpSp>
      <p:pic>
        <p:nvPicPr>
          <p:cNvPr id="24" name="Billede 23" descr="Et billede, der indeholder mad&#10;&#10;Automatisk genereret beskrivelse">
            <a:extLst>
              <a:ext uri="{FF2B5EF4-FFF2-40B4-BE49-F238E27FC236}">
                <a16:creationId xmlns:a16="http://schemas.microsoft.com/office/drawing/2014/main" id="{7313EEEB-26B8-406B-85FC-117E1C3D6F78}"/>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76139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da-DK" b="1" dirty="0"/>
              <a:t>Organisation</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lede 7" descr="Et billede, der indeholder mad&#10;&#10;Automatisk genereret beskrivelse">
            <a:extLst>
              <a:ext uri="{FF2B5EF4-FFF2-40B4-BE49-F238E27FC236}">
                <a16:creationId xmlns:a16="http://schemas.microsoft.com/office/drawing/2014/main" id="{69F16A96-2662-4B1C-9355-E474CBC956BC}"/>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grpSp>
        <p:nvGrpSpPr>
          <p:cNvPr id="5" name="Gruppe 4">
            <a:extLst>
              <a:ext uri="{FF2B5EF4-FFF2-40B4-BE49-F238E27FC236}">
                <a16:creationId xmlns:a16="http://schemas.microsoft.com/office/drawing/2014/main" id="{3F88DE48-02D2-4716-B8D5-6F20741F09E5}"/>
              </a:ext>
            </a:extLst>
          </p:cNvPr>
          <p:cNvGrpSpPr/>
          <p:nvPr/>
        </p:nvGrpSpPr>
        <p:grpSpPr>
          <a:xfrm>
            <a:off x="2851293" y="1690688"/>
            <a:ext cx="6489413" cy="4802187"/>
            <a:chOff x="2808514" y="1899362"/>
            <a:chExt cx="6489413" cy="4802187"/>
          </a:xfrm>
        </p:grpSpPr>
        <p:pic>
          <p:nvPicPr>
            <p:cNvPr id="9" name="Billede 8" descr="Et billede, der indeholder skærmbillede&#10;&#10;Automatisk genereret beskrivelse">
              <a:extLst>
                <a:ext uri="{FF2B5EF4-FFF2-40B4-BE49-F238E27FC236}">
                  <a16:creationId xmlns:a16="http://schemas.microsoft.com/office/drawing/2014/main" id="{A859DE09-9204-4E6E-8B9D-8C3710981968}"/>
                </a:ext>
              </a:extLst>
            </p:cNvPr>
            <p:cNvPicPr/>
            <p:nvPr/>
          </p:nvPicPr>
          <p:blipFill rotWithShape="1">
            <a:blip r:embed="rId4">
              <a:extLst>
                <a:ext uri="{28A0092B-C50C-407E-A947-70E740481C1C}">
                  <a14:useLocalDpi xmlns:a14="http://schemas.microsoft.com/office/drawing/2010/main" val="0"/>
                </a:ext>
              </a:extLst>
            </a:blip>
            <a:srcRect t="5726"/>
            <a:stretch/>
          </p:blipFill>
          <p:spPr>
            <a:xfrm>
              <a:off x="2951737" y="1903445"/>
              <a:ext cx="6346190" cy="4798104"/>
            </a:xfrm>
            <a:prstGeom prst="rect">
              <a:avLst/>
            </a:prstGeom>
          </p:spPr>
        </p:pic>
        <p:sp>
          <p:nvSpPr>
            <p:cNvPr id="3" name="Rektangel 2">
              <a:extLst>
                <a:ext uri="{FF2B5EF4-FFF2-40B4-BE49-F238E27FC236}">
                  <a16:creationId xmlns:a16="http://schemas.microsoft.com/office/drawing/2014/main" id="{158546EB-BCCE-4120-A5AE-D0B7C9C7C1C0}"/>
                </a:ext>
              </a:extLst>
            </p:cNvPr>
            <p:cNvSpPr/>
            <p:nvPr/>
          </p:nvSpPr>
          <p:spPr>
            <a:xfrm>
              <a:off x="2808514" y="1899362"/>
              <a:ext cx="1054359" cy="349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65964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Inclusion</a:t>
            </a:r>
            <a:r>
              <a:rPr lang="da-DK" b="1" dirty="0"/>
              <a:t> </a:t>
            </a:r>
            <a:r>
              <a:rPr lang="da-DK" b="1" dirty="0" err="1"/>
              <a:t>criteria</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pPr>
            <a:r>
              <a:rPr lang="en-US" b="1" dirty="0">
                <a:solidFill>
                  <a:srgbClr val="00FF00"/>
                </a:solidFill>
                <a:sym typeface="Wingdings" panose="05000000000000000000" pitchFamily="2" charset="2"/>
              </a:rPr>
              <a:t> </a:t>
            </a:r>
            <a:r>
              <a:rPr lang="en-US" dirty="0"/>
              <a:t>Aged 18 years or above </a:t>
            </a:r>
            <a:r>
              <a:rPr lang="en-US" b="1" dirty="0">
                <a:solidFill>
                  <a:srgbClr val="92D050"/>
                </a:solidFill>
              </a:rPr>
              <a:t>AND</a:t>
            </a:r>
            <a:r>
              <a:rPr lang="en-US" b="1" dirty="0">
                <a:solidFill>
                  <a:srgbClr val="FF0000"/>
                </a:solidFill>
              </a:rPr>
              <a:t> </a:t>
            </a:r>
          </a:p>
          <a:p>
            <a:pPr marL="0" indent="0">
              <a:buNone/>
            </a:pPr>
            <a:endParaRPr lang="en-US" dirty="0"/>
          </a:p>
          <a:p>
            <a:pPr marL="0" indent="0">
              <a:buNone/>
            </a:pPr>
            <a:r>
              <a:rPr lang="en-US" b="1" dirty="0">
                <a:solidFill>
                  <a:srgbClr val="00FF00"/>
                </a:solidFill>
                <a:sym typeface="Wingdings" panose="05000000000000000000" pitchFamily="2" charset="2"/>
              </a:rPr>
              <a:t> </a:t>
            </a:r>
            <a:r>
              <a:rPr lang="en-US" dirty="0"/>
              <a:t>Confirmed COVID-19 requiring hospitalisation </a:t>
            </a:r>
            <a:r>
              <a:rPr lang="en-US" b="1" dirty="0">
                <a:solidFill>
                  <a:srgbClr val="92D050"/>
                </a:solidFill>
              </a:rPr>
              <a:t>AND </a:t>
            </a:r>
            <a:endParaRPr lang="en-US" dirty="0">
              <a:solidFill>
                <a:srgbClr val="92D050"/>
              </a:solidFill>
            </a:endParaRPr>
          </a:p>
          <a:p>
            <a:pPr marL="0" indent="0">
              <a:buNone/>
            </a:pPr>
            <a:endParaRPr lang="en-US" dirty="0"/>
          </a:p>
          <a:p>
            <a:pPr marL="0" indent="0">
              <a:buNone/>
            </a:pPr>
            <a:r>
              <a:rPr lang="en-US" b="1" dirty="0">
                <a:solidFill>
                  <a:srgbClr val="00FF00"/>
                </a:solidFill>
                <a:sym typeface="Wingdings" panose="05000000000000000000" pitchFamily="2" charset="2"/>
              </a:rPr>
              <a:t> </a:t>
            </a:r>
            <a:r>
              <a:rPr lang="en-US" dirty="0"/>
              <a:t>Use of one of the following:</a:t>
            </a:r>
            <a:endParaRPr lang="da-DK" dirty="0"/>
          </a:p>
          <a:p>
            <a:pPr lvl="1"/>
            <a:r>
              <a:rPr lang="da-DK" dirty="0"/>
              <a:t>Invasive </a:t>
            </a:r>
            <a:r>
              <a:rPr lang="da-DK" dirty="0" err="1"/>
              <a:t>mechanical</a:t>
            </a:r>
            <a:r>
              <a:rPr lang="da-DK" dirty="0"/>
              <a:t> ventilation </a:t>
            </a:r>
            <a:r>
              <a:rPr lang="da-DK" b="1" dirty="0">
                <a:solidFill>
                  <a:srgbClr val="92D050"/>
                </a:solidFill>
              </a:rPr>
              <a:t>OR</a:t>
            </a:r>
            <a:r>
              <a:rPr lang="da-DK" b="1" dirty="0"/>
              <a:t> </a:t>
            </a:r>
            <a:endParaRPr lang="da-DK" dirty="0"/>
          </a:p>
          <a:p>
            <a:pPr lvl="1"/>
            <a:r>
              <a:rPr lang="en-US" dirty="0"/>
              <a:t>NIV or continuous use of CPAP for hypoxia </a:t>
            </a:r>
            <a:r>
              <a:rPr lang="en-US" b="1" dirty="0">
                <a:solidFill>
                  <a:srgbClr val="92D050"/>
                </a:solidFill>
              </a:rPr>
              <a:t>OR</a:t>
            </a:r>
            <a:r>
              <a:rPr lang="en-US" b="1" dirty="0">
                <a:solidFill>
                  <a:srgbClr val="FF0000"/>
                </a:solidFill>
              </a:rPr>
              <a:t> </a:t>
            </a:r>
          </a:p>
          <a:p>
            <a:pPr lvl="1"/>
            <a:r>
              <a:rPr lang="en-US" dirty="0"/>
              <a:t>Oxygen supplementation with flow ≥10 L/min independent of delivery system </a:t>
            </a:r>
          </a:p>
          <a:p>
            <a:endParaRPr lang="da-DK" dirty="0"/>
          </a:p>
        </p:txBody>
      </p:sp>
      <p:pic>
        <p:nvPicPr>
          <p:cNvPr id="8" name="Billede 7" descr="Et billede, der indeholder mad&#10;&#10;Automatisk genereret beskrivelse">
            <a:extLst>
              <a:ext uri="{FF2B5EF4-FFF2-40B4-BE49-F238E27FC236}">
                <a16:creationId xmlns:a16="http://schemas.microsoft.com/office/drawing/2014/main" id="{6918FE08-E13D-4930-94A3-0C0B144FABFB}"/>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9550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Exclusion</a:t>
            </a:r>
            <a:r>
              <a:rPr lang="da-DK" b="1" dirty="0"/>
              <a:t> </a:t>
            </a:r>
            <a:r>
              <a:rPr lang="da-DK" b="1" dirty="0" err="1"/>
              <a:t>criteria</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10515600" cy="4351338"/>
          </a:xfrm>
        </p:spPr>
        <p:txBody>
          <a:bodyPr>
            <a:normAutofit/>
          </a:bodyPr>
          <a:lstStyle/>
          <a:p>
            <a:pPr>
              <a:lnSpc>
                <a:spcPct val="170000"/>
              </a:lnSpc>
              <a:buClr>
                <a:srgbClr val="FF0000"/>
              </a:buClr>
              <a:buFont typeface="Wingdings" panose="05000000000000000000" pitchFamily="2" charset="2"/>
              <a:buChar char="û"/>
            </a:pPr>
            <a:r>
              <a:rPr lang="en-US" sz="1600" dirty="0">
                <a:sym typeface="Wingdings" panose="05000000000000000000" pitchFamily="2" charset="2"/>
              </a:rPr>
              <a:t>Use of systemic corticosteroids for other indications than COVID-19 in doses higher than 6 mg dexamethasone equivalents </a:t>
            </a:r>
          </a:p>
          <a:p>
            <a:pPr>
              <a:lnSpc>
                <a:spcPct val="170000"/>
              </a:lnSpc>
              <a:buClr>
                <a:srgbClr val="FF0000"/>
              </a:buClr>
              <a:buFont typeface="Wingdings" panose="05000000000000000000" pitchFamily="2" charset="2"/>
              <a:buChar char="û"/>
            </a:pPr>
            <a:r>
              <a:rPr lang="en-GB" sz="1600" dirty="0"/>
              <a:t>Use of systemic corticosteroids for COVID-19 for 5 consecutive days or more </a:t>
            </a:r>
            <a:endParaRPr lang="da-DK" sz="1600" dirty="0"/>
          </a:p>
          <a:p>
            <a:pPr>
              <a:lnSpc>
                <a:spcPct val="170000"/>
              </a:lnSpc>
              <a:buClr>
                <a:srgbClr val="FF0000"/>
              </a:buClr>
              <a:buFont typeface="Wingdings" panose="05000000000000000000" pitchFamily="2" charset="2"/>
              <a:buChar char="û"/>
            </a:pPr>
            <a:r>
              <a:rPr lang="da-DK" sz="1600" dirty="0"/>
              <a:t>Invasive </a:t>
            </a:r>
            <a:r>
              <a:rPr lang="da-DK" sz="1600" dirty="0" err="1"/>
              <a:t>fungal</a:t>
            </a:r>
            <a:r>
              <a:rPr lang="da-DK" sz="1600" dirty="0"/>
              <a:t> </a:t>
            </a:r>
            <a:r>
              <a:rPr lang="da-DK" sz="1600" dirty="0" err="1"/>
              <a:t>infection</a:t>
            </a:r>
            <a:r>
              <a:rPr lang="da-DK" sz="1600" dirty="0"/>
              <a:t> </a:t>
            </a:r>
          </a:p>
          <a:p>
            <a:pPr>
              <a:lnSpc>
                <a:spcPct val="170000"/>
              </a:lnSpc>
              <a:buClr>
                <a:srgbClr val="FF0000"/>
              </a:buClr>
              <a:buFont typeface="Wingdings" panose="05000000000000000000" pitchFamily="2" charset="2"/>
              <a:buChar char="û"/>
            </a:pPr>
            <a:r>
              <a:rPr lang="en-GB" sz="1600" dirty="0"/>
              <a:t>Active tuberculosis</a:t>
            </a:r>
            <a:endParaRPr lang="da-DK" sz="1600" dirty="0"/>
          </a:p>
          <a:p>
            <a:pPr>
              <a:lnSpc>
                <a:spcPct val="170000"/>
              </a:lnSpc>
              <a:buClr>
                <a:srgbClr val="FF0000"/>
              </a:buClr>
              <a:buFont typeface="Wingdings" panose="05000000000000000000" pitchFamily="2" charset="2"/>
              <a:buChar char="û"/>
            </a:pPr>
            <a:r>
              <a:rPr lang="en-US" sz="1600" dirty="0"/>
              <a:t>Fertile woman (&lt; 60 years of age) with positive urine human gonadotropin (hCG) or plasma-hCG</a:t>
            </a:r>
            <a:endParaRPr lang="da-DK" sz="1600" dirty="0"/>
          </a:p>
          <a:p>
            <a:pPr>
              <a:lnSpc>
                <a:spcPct val="170000"/>
              </a:lnSpc>
              <a:buClr>
                <a:srgbClr val="FF0000"/>
              </a:buClr>
              <a:buFont typeface="Wingdings" panose="05000000000000000000" pitchFamily="2" charset="2"/>
              <a:buChar char="û"/>
            </a:pPr>
            <a:r>
              <a:rPr lang="da-DK" sz="1600" dirty="0" err="1"/>
              <a:t>Known</a:t>
            </a:r>
            <a:r>
              <a:rPr lang="da-DK" sz="1600" dirty="0"/>
              <a:t> </a:t>
            </a:r>
            <a:r>
              <a:rPr lang="da-DK" sz="1600" dirty="0" err="1"/>
              <a:t>hypersensitivity</a:t>
            </a:r>
            <a:r>
              <a:rPr lang="da-DK" sz="1600" dirty="0"/>
              <a:t> to </a:t>
            </a:r>
            <a:r>
              <a:rPr lang="da-DK" sz="1600" dirty="0" err="1"/>
              <a:t>dexamethasone</a:t>
            </a:r>
            <a:endParaRPr lang="da-DK" sz="1600" dirty="0"/>
          </a:p>
          <a:p>
            <a:pPr>
              <a:lnSpc>
                <a:spcPct val="170000"/>
              </a:lnSpc>
              <a:buClr>
                <a:srgbClr val="FF0000"/>
              </a:buClr>
              <a:buFont typeface="Wingdings" panose="05000000000000000000" pitchFamily="2" charset="2"/>
              <a:buChar char="û"/>
            </a:pPr>
            <a:r>
              <a:rPr lang="en-US" sz="1600" dirty="0"/>
              <a:t>Previously randomised into the COVID STEROID 2 trial </a:t>
            </a:r>
          </a:p>
          <a:p>
            <a:pPr>
              <a:lnSpc>
                <a:spcPct val="170000"/>
              </a:lnSpc>
              <a:buClr>
                <a:srgbClr val="FF0000"/>
              </a:buClr>
              <a:buFont typeface="Wingdings" panose="05000000000000000000" pitchFamily="2" charset="2"/>
              <a:buChar char="û"/>
            </a:pPr>
            <a:r>
              <a:rPr lang="da-DK" sz="1600" dirty="0" err="1"/>
              <a:t>Informed</a:t>
            </a:r>
            <a:r>
              <a:rPr lang="da-DK" sz="1600" dirty="0"/>
              <a:t> </a:t>
            </a:r>
            <a:r>
              <a:rPr lang="da-DK" sz="1600" dirty="0" err="1"/>
              <a:t>consent</a:t>
            </a:r>
            <a:r>
              <a:rPr lang="da-DK" sz="1600" dirty="0"/>
              <a:t> not </a:t>
            </a:r>
            <a:r>
              <a:rPr lang="da-DK" sz="1600" dirty="0" err="1"/>
              <a:t>obtainable</a:t>
            </a:r>
            <a:endParaRPr lang="da-DK" sz="1600" dirty="0"/>
          </a:p>
        </p:txBody>
      </p:sp>
      <p:pic>
        <p:nvPicPr>
          <p:cNvPr id="8" name="Billede 7" descr="Et billede, der indeholder mad&#10;&#10;Automatisk genereret beskrivelse">
            <a:extLst>
              <a:ext uri="{FF2B5EF4-FFF2-40B4-BE49-F238E27FC236}">
                <a16:creationId xmlns:a16="http://schemas.microsoft.com/office/drawing/2014/main" id="{FB7D51B7-1973-44B8-AF3B-CB5299369915}"/>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56468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da-DK" b="1" dirty="0"/>
              <a:t>Intervention: 12 mg </a:t>
            </a:r>
            <a:r>
              <a:rPr lang="da-DK" b="1" dirty="0" err="1"/>
              <a:t>dexamethasone</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kstfelt 2">
            <a:extLst>
              <a:ext uri="{FF2B5EF4-FFF2-40B4-BE49-F238E27FC236}">
                <a16:creationId xmlns:a16="http://schemas.microsoft.com/office/drawing/2014/main" id="{D2A9CE18-66E8-4C3D-86E3-F40DC75E4C2E}"/>
              </a:ext>
            </a:extLst>
          </p:cNvPr>
          <p:cNvSpPr txBox="1"/>
          <p:nvPr/>
        </p:nvSpPr>
        <p:spPr>
          <a:xfrm>
            <a:off x="1559170" y="2050914"/>
            <a:ext cx="6899030" cy="1908215"/>
          </a:xfrm>
          <a:prstGeom prst="rect">
            <a:avLst/>
          </a:prstGeom>
          <a:noFill/>
        </p:spPr>
        <p:txBody>
          <a:bodyPr wrap="square" rtlCol="0">
            <a:spAutoFit/>
          </a:bodyPr>
          <a:lstStyle/>
          <a:p>
            <a:r>
              <a:rPr lang="da-DK" sz="2000" dirty="0"/>
              <a:t>12 mg </a:t>
            </a:r>
            <a:r>
              <a:rPr lang="da-DK" sz="2000" dirty="0" err="1"/>
              <a:t>dexamethasone</a:t>
            </a:r>
            <a:r>
              <a:rPr lang="da-DK" sz="2000" dirty="0"/>
              <a:t> in </a:t>
            </a:r>
            <a:r>
              <a:rPr lang="da-DK" sz="2000" dirty="0" err="1"/>
              <a:t>isotonic</a:t>
            </a:r>
            <a:r>
              <a:rPr lang="da-DK" sz="2000" dirty="0"/>
              <a:t> saline (0.9%)</a:t>
            </a:r>
          </a:p>
          <a:p>
            <a:endParaRPr lang="da-DK" sz="2000" dirty="0"/>
          </a:p>
          <a:p>
            <a:r>
              <a:rPr lang="da-DK" sz="2000" dirty="0" err="1"/>
              <a:t>Bolus</a:t>
            </a:r>
            <a:r>
              <a:rPr lang="da-DK" sz="2000" dirty="0"/>
              <a:t> </a:t>
            </a:r>
            <a:r>
              <a:rPr lang="da-DK" sz="2000" dirty="0" err="1"/>
              <a:t>injection</a:t>
            </a:r>
            <a:r>
              <a:rPr lang="da-DK" sz="2000" dirty="0"/>
              <a:t> (5 ml) </a:t>
            </a:r>
            <a:r>
              <a:rPr lang="da-DK" sz="2000" dirty="0" err="1"/>
              <a:t>every</a:t>
            </a:r>
            <a:r>
              <a:rPr lang="da-DK" sz="2000" dirty="0"/>
              <a:t> 24 </a:t>
            </a:r>
            <a:r>
              <a:rPr lang="da-DK" sz="2000" dirty="0" err="1"/>
              <a:t>hours</a:t>
            </a:r>
            <a:endParaRPr lang="da-DK" sz="2000" dirty="0"/>
          </a:p>
          <a:p>
            <a:endParaRPr lang="da-DK" sz="2000" dirty="0"/>
          </a:p>
          <a:p>
            <a:r>
              <a:rPr lang="da-DK" sz="2000" dirty="0"/>
              <a:t>Mixture proportion </a:t>
            </a:r>
            <a:r>
              <a:rPr lang="da-DK" sz="2000" dirty="0" err="1"/>
              <a:t>according</a:t>
            </a:r>
            <a:r>
              <a:rPr lang="da-DK" sz="2000" dirty="0"/>
              <a:t> to </a:t>
            </a:r>
            <a:r>
              <a:rPr lang="da-DK" sz="2000" dirty="0" err="1"/>
              <a:t>local</a:t>
            </a:r>
            <a:r>
              <a:rPr lang="da-DK" sz="2000" dirty="0"/>
              <a:t> brand </a:t>
            </a:r>
            <a:r>
              <a:rPr lang="da-DK" sz="2000" dirty="0" err="1"/>
              <a:t>used</a:t>
            </a:r>
            <a:endParaRPr lang="da-DK" sz="2000" dirty="0"/>
          </a:p>
          <a:p>
            <a:endParaRPr lang="da-DK" b="1" dirty="0">
              <a:solidFill>
                <a:srgbClr val="FF0000"/>
              </a:solidFill>
            </a:endParaRPr>
          </a:p>
        </p:txBody>
      </p:sp>
      <p:pic>
        <p:nvPicPr>
          <p:cNvPr id="8" name="Grafik 7" descr="Nål">
            <a:extLst>
              <a:ext uri="{FF2B5EF4-FFF2-40B4-BE49-F238E27FC236}">
                <a16:creationId xmlns:a16="http://schemas.microsoft.com/office/drawing/2014/main" id="{1267683F-7656-4D59-9DDC-E2B6F1086B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222" y="2147396"/>
            <a:ext cx="914400" cy="914400"/>
          </a:xfrm>
          <a:prstGeom prst="rect">
            <a:avLst/>
          </a:prstGeom>
        </p:spPr>
      </p:pic>
      <p:pic>
        <p:nvPicPr>
          <p:cNvPr id="9" name="Billede 8" descr="Et billede, der indeholder mad&#10;&#10;Automatisk genereret beskrivelse">
            <a:extLst>
              <a:ext uri="{FF2B5EF4-FFF2-40B4-BE49-F238E27FC236}">
                <a16:creationId xmlns:a16="http://schemas.microsoft.com/office/drawing/2014/main" id="{E2AC885B-CD09-4603-948A-64CDB05C8713}"/>
              </a:ext>
            </a:extLst>
          </p:cNvPr>
          <p:cNvPicPr>
            <a:picLocks noChangeAspect="1"/>
          </p:cNvPicPr>
          <p:nvPr/>
        </p:nvPicPr>
        <p:blipFill rotWithShape="1">
          <a:blip r:embed="rId5">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216072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Control intervention: 6 mg </a:t>
            </a:r>
            <a:r>
              <a:rPr lang="da-DK" b="1" dirty="0" err="1"/>
              <a:t>dexamethasone</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Billede 8" descr="Et billede, der indeholder mad&#10;&#10;Automatisk genereret beskrivelse">
            <a:extLst>
              <a:ext uri="{FF2B5EF4-FFF2-40B4-BE49-F238E27FC236}">
                <a16:creationId xmlns:a16="http://schemas.microsoft.com/office/drawing/2014/main" id="{7DAFF00F-D7B4-479C-80D5-76AAFF5C4D80}"/>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
        <p:nvSpPr>
          <p:cNvPr id="13" name="Tekstfelt 12">
            <a:extLst>
              <a:ext uri="{FF2B5EF4-FFF2-40B4-BE49-F238E27FC236}">
                <a16:creationId xmlns:a16="http://schemas.microsoft.com/office/drawing/2014/main" id="{675D1267-CF08-43C4-AE36-B3E8C32831C3}"/>
              </a:ext>
            </a:extLst>
          </p:cNvPr>
          <p:cNvSpPr txBox="1"/>
          <p:nvPr/>
        </p:nvSpPr>
        <p:spPr>
          <a:xfrm>
            <a:off x="1559170" y="2050914"/>
            <a:ext cx="6899030" cy="1938992"/>
          </a:xfrm>
          <a:prstGeom prst="rect">
            <a:avLst/>
          </a:prstGeom>
          <a:noFill/>
        </p:spPr>
        <p:txBody>
          <a:bodyPr wrap="square" rtlCol="0">
            <a:spAutoFit/>
          </a:bodyPr>
          <a:lstStyle/>
          <a:p>
            <a:r>
              <a:rPr lang="da-DK" sz="2000" dirty="0"/>
              <a:t>6 mg </a:t>
            </a:r>
            <a:r>
              <a:rPr lang="da-DK" sz="2000" dirty="0" err="1"/>
              <a:t>dexamethasone</a:t>
            </a:r>
            <a:r>
              <a:rPr lang="da-DK" sz="2000" dirty="0"/>
              <a:t> in </a:t>
            </a:r>
            <a:r>
              <a:rPr lang="da-DK" sz="2000" dirty="0" err="1"/>
              <a:t>isotonic</a:t>
            </a:r>
            <a:r>
              <a:rPr lang="da-DK" sz="2000" dirty="0"/>
              <a:t> saline (0.9%)</a:t>
            </a:r>
          </a:p>
          <a:p>
            <a:endParaRPr lang="da-DK" sz="2000" dirty="0"/>
          </a:p>
          <a:p>
            <a:r>
              <a:rPr lang="da-DK" sz="2000" dirty="0" err="1"/>
              <a:t>Bolus</a:t>
            </a:r>
            <a:r>
              <a:rPr lang="da-DK" sz="2000" dirty="0"/>
              <a:t> </a:t>
            </a:r>
            <a:r>
              <a:rPr lang="da-DK" sz="2000" dirty="0" err="1"/>
              <a:t>injection</a:t>
            </a:r>
            <a:r>
              <a:rPr lang="da-DK" sz="2000" dirty="0"/>
              <a:t> (5 ml) </a:t>
            </a:r>
            <a:r>
              <a:rPr lang="da-DK" sz="2000" dirty="0" err="1"/>
              <a:t>every</a:t>
            </a:r>
            <a:r>
              <a:rPr lang="da-DK" sz="2000" dirty="0"/>
              <a:t> 24 </a:t>
            </a:r>
            <a:r>
              <a:rPr lang="da-DK" sz="2000" dirty="0" err="1"/>
              <a:t>hours</a:t>
            </a:r>
            <a:endParaRPr lang="da-DK" sz="2000" dirty="0"/>
          </a:p>
          <a:p>
            <a:endParaRPr lang="da-DK" sz="2000" dirty="0"/>
          </a:p>
          <a:p>
            <a:r>
              <a:rPr lang="da-DK" sz="2000" dirty="0"/>
              <a:t>Mixture proportion </a:t>
            </a:r>
            <a:r>
              <a:rPr lang="da-DK" sz="2000" dirty="0" err="1"/>
              <a:t>according</a:t>
            </a:r>
            <a:r>
              <a:rPr lang="da-DK" sz="2000" dirty="0"/>
              <a:t> to </a:t>
            </a:r>
            <a:r>
              <a:rPr lang="da-DK" sz="2000" dirty="0" err="1"/>
              <a:t>local</a:t>
            </a:r>
            <a:r>
              <a:rPr lang="da-DK" sz="2000" dirty="0"/>
              <a:t> brand </a:t>
            </a:r>
            <a:r>
              <a:rPr lang="da-DK" sz="2000" dirty="0" err="1"/>
              <a:t>used</a:t>
            </a:r>
            <a:endParaRPr lang="da-DK" sz="2000" dirty="0"/>
          </a:p>
          <a:p>
            <a:endParaRPr lang="da-DK" sz="2000" dirty="0"/>
          </a:p>
        </p:txBody>
      </p:sp>
      <p:pic>
        <p:nvPicPr>
          <p:cNvPr id="14" name="Grafik 13" descr="Nål">
            <a:extLst>
              <a:ext uri="{FF2B5EF4-FFF2-40B4-BE49-F238E27FC236}">
                <a16:creationId xmlns:a16="http://schemas.microsoft.com/office/drawing/2014/main" id="{652669DB-AFE7-45A6-B6A0-8641EF735B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222" y="2147396"/>
            <a:ext cx="914400" cy="914400"/>
          </a:xfrm>
          <a:prstGeom prst="rect">
            <a:avLst/>
          </a:prstGeom>
        </p:spPr>
      </p:pic>
    </p:spTree>
    <p:extLst>
      <p:ext uri="{BB962C8B-B14F-4D97-AF65-F5344CB8AC3E}">
        <p14:creationId xmlns:p14="http://schemas.microsoft.com/office/powerpoint/2010/main" val="7753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dirty="0">
                <a:latin typeface="+mn-lt"/>
              </a:rPr>
              <a:t>Disposition</a:t>
            </a:r>
          </a:p>
        </p:txBody>
      </p:sp>
      <p:sp>
        <p:nvSpPr>
          <p:cNvPr id="3" name="Pladsholder til indhold 2">
            <a:extLst>
              <a:ext uri="{FF2B5EF4-FFF2-40B4-BE49-F238E27FC236}">
                <a16:creationId xmlns:a16="http://schemas.microsoft.com/office/drawing/2014/main" id="{4ADDE14A-3384-4827-A2B5-48FA33FB6AB8}"/>
              </a:ext>
            </a:extLst>
          </p:cNvPr>
          <p:cNvSpPr>
            <a:spLocks noGrp="1"/>
          </p:cNvSpPr>
          <p:nvPr>
            <p:ph idx="1"/>
          </p:nvPr>
        </p:nvSpPr>
        <p:spPr/>
        <p:txBody>
          <a:bodyPr>
            <a:normAutofit lnSpcReduction="10000"/>
          </a:bodyPr>
          <a:lstStyle/>
          <a:p>
            <a:pPr marL="457200" indent="-457200">
              <a:lnSpc>
                <a:spcPct val="150000"/>
              </a:lnSpc>
            </a:pPr>
            <a:r>
              <a:rPr lang="da-DK" dirty="0">
                <a:solidFill>
                  <a:srgbClr val="000000"/>
                </a:solidFill>
                <a:latin typeface="Calibri" panose="020F0502020204030204" pitchFamily="34" charset="0"/>
              </a:rPr>
              <a:t>Background</a:t>
            </a:r>
          </a:p>
          <a:p>
            <a:pPr marL="457200" indent="-457200">
              <a:lnSpc>
                <a:spcPct val="150000"/>
              </a:lnSpc>
            </a:pPr>
            <a:r>
              <a:rPr lang="da-DK" dirty="0">
                <a:solidFill>
                  <a:srgbClr val="000000"/>
                </a:solidFill>
                <a:latin typeface="Calibri" panose="020F0502020204030204" pitchFamily="34" charset="0"/>
              </a:rPr>
              <a:t>Design</a:t>
            </a:r>
          </a:p>
          <a:p>
            <a:pPr marL="457200" indent="-457200">
              <a:lnSpc>
                <a:spcPct val="150000"/>
              </a:lnSpc>
            </a:pPr>
            <a:r>
              <a:rPr lang="da-DK" dirty="0" err="1">
                <a:solidFill>
                  <a:srgbClr val="000000"/>
                </a:solidFill>
                <a:latin typeface="Calibri" panose="020F0502020204030204" pitchFamily="34" charset="0"/>
              </a:rPr>
              <a:t>Inclusion</a:t>
            </a:r>
            <a:r>
              <a:rPr lang="da-DK" dirty="0">
                <a:solidFill>
                  <a:srgbClr val="000000"/>
                </a:solidFill>
                <a:latin typeface="Calibri" panose="020F0502020204030204" pitchFamily="34" charset="0"/>
              </a:rPr>
              <a:t> and </a:t>
            </a:r>
            <a:r>
              <a:rPr lang="da-DK" dirty="0" err="1">
                <a:solidFill>
                  <a:srgbClr val="000000"/>
                </a:solidFill>
                <a:latin typeface="Calibri" panose="020F0502020204030204" pitchFamily="34" charset="0"/>
              </a:rPr>
              <a:t>exclusion</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criteria</a:t>
            </a:r>
            <a:endParaRPr lang="da-DK" dirty="0">
              <a:solidFill>
                <a:srgbClr val="000000"/>
              </a:solidFill>
              <a:latin typeface="Calibri" panose="020F0502020204030204" pitchFamily="34" charset="0"/>
            </a:endParaRPr>
          </a:p>
          <a:p>
            <a:pPr marL="457200" indent="-457200">
              <a:lnSpc>
                <a:spcPct val="150000"/>
              </a:lnSpc>
            </a:pPr>
            <a:r>
              <a:rPr lang="da-DK" dirty="0">
                <a:solidFill>
                  <a:srgbClr val="000000"/>
                </a:solidFill>
                <a:latin typeface="Calibri" panose="020F0502020204030204" pitchFamily="34" charset="0"/>
              </a:rPr>
              <a:t>Intervention and </a:t>
            </a:r>
            <a:r>
              <a:rPr lang="da-DK" dirty="0" err="1">
                <a:solidFill>
                  <a:srgbClr val="000000"/>
                </a:solidFill>
                <a:latin typeface="Calibri" panose="020F0502020204030204" pitchFamily="34" charset="0"/>
              </a:rPr>
              <a:t>control</a:t>
            </a:r>
            <a:r>
              <a:rPr lang="da-DK" dirty="0">
                <a:solidFill>
                  <a:srgbClr val="000000"/>
                </a:solidFill>
                <a:latin typeface="Calibri" panose="020F0502020204030204" pitchFamily="34" charset="0"/>
              </a:rPr>
              <a:t> </a:t>
            </a:r>
            <a:r>
              <a:rPr lang="da-DK" dirty="0" err="1">
                <a:solidFill>
                  <a:srgbClr val="000000"/>
                </a:solidFill>
                <a:latin typeface="Calibri" panose="020F0502020204030204" pitchFamily="34" charset="0"/>
              </a:rPr>
              <a:t>group</a:t>
            </a:r>
            <a:r>
              <a:rPr lang="da-DK" dirty="0">
                <a:solidFill>
                  <a:srgbClr val="000000"/>
                </a:solidFill>
                <a:latin typeface="Calibri" panose="020F0502020204030204" pitchFamily="34" charset="0"/>
              </a:rPr>
              <a:t> </a:t>
            </a:r>
          </a:p>
          <a:p>
            <a:pPr marL="457200" indent="-457200">
              <a:lnSpc>
                <a:spcPct val="150000"/>
              </a:lnSpc>
            </a:pPr>
            <a:r>
              <a:rPr lang="da-DK" dirty="0">
                <a:solidFill>
                  <a:srgbClr val="000000"/>
                </a:solidFill>
                <a:latin typeface="Calibri" panose="020F0502020204030204" pitchFamily="34" charset="0"/>
              </a:rPr>
              <a:t>Outcomes</a:t>
            </a:r>
          </a:p>
          <a:p>
            <a:pPr marL="457200" indent="-457200">
              <a:lnSpc>
                <a:spcPct val="150000"/>
              </a:lnSpc>
            </a:pPr>
            <a:r>
              <a:rPr lang="da-DK" dirty="0" err="1">
                <a:solidFill>
                  <a:srgbClr val="000000"/>
                </a:solidFill>
                <a:latin typeface="Calibri" panose="020F0502020204030204" pitchFamily="34" charset="0"/>
              </a:rPr>
              <a:t>Unblinded</a:t>
            </a:r>
            <a:r>
              <a:rPr lang="da-DK" dirty="0">
                <a:solidFill>
                  <a:srgbClr val="000000"/>
                </a:solidFill>
                <a:latin typeface="Calibri" panose="020F0502020204030204" pitchFamily="34" charset="0"/>
              </a:rPr>
              <a:t> and </a:t>
            </a:r>
            <a:r>
              <a:rPr lang="da-DK" dirty="0" err="1">
                <a:solidFill>
                  <a:srgbClr val="000000"/>
                </a:solidFill>
                <a:latin typeface="Calibri" panose="020F0502020204030204" pitchFamily="34" charset="0"/>
              </a:rPr>
              <a:t>blinded</a:t>
            </a:r>
            <a:r>
              <a:rPr lang="da-DK" dirty="0">
                <a:solidFill>
                  <a:srgbClr val="000000"/>
                </a:solidFill>
                <a:latin typeface="Calibri" panose="020F0502020204030204" pitchFamily="34" charset="0"/>
              </a:rPr>
              <a:t> trial </a:t>
            </a:r>
            <a:r>
              <a:rPr lang="da-DK" dirty="0" err="1">
                <a:solidFill>
                  <a:srgbClr val="000000"/>
                </a:solidFill>
                <a:latin typeface="Calibri" panose="020F0502020204030204" pitchFamily="34" charset="0"/>
              </a:rPr>
              <a:t>staff</a:t>
            </a:r>
            <a:endParaRPr lang="da-DK" dirty="0"/>
          </a:p>
        </p:txBody>
      </p:sp>
      <p:cxnSp>
        <p:nvCxnSpPr>
          <p:cNvPr id="5" name="Lige forbindelse 4">
            <a:extLst>
              <a:ext uri="{FF2B5EF4-FFF2-40B4-BE49-F238E27FC236}">
                <a16:creationId xmlns:a16="http://schemas.microsoft.com/office/drawing/2014/main" id="{508DC5A9-A44B-4CB1-B884-257B567A9D5B}"/>
              </a:ext>
            </a:extLst>
          </p:cNvPr>
          <p:cNvCxnSpPr/>
          <p:nvPr/>
        </p:nvCxnSpPr>
        <p:spPr>
          <a:xfrm>
            <a:off x="527222" y="141763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lede 5" descr="Et billede, der indeholder mad&#10;&#10;Automatisk genereret beskrivelse">
            <a:extLst>
              <a:ext uri="{FF2B5EF4-FFF2-40B4-BE49-F238E27FC236}">
                <a16:creationId xmlns:a16="http://schemas.microsoft.com/office/drawing/2014/main" id="{897DFA17-9A58-4FDC-8129-318887858AA4}"/>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57021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Intervention </a:t>
            </a:r>
            <a:r>
              <a:rPr lang="da-DK" b="1" dirty="0" err="1"/>
              <a:t>period</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10515600" cy="926368"/>
          </a:xfrm>
        </p:spPr>
        <p:txBody>
          <a:bodyPr>
            <a:normAutofit fontScale="92500"/>
          </a:bodyPr>
          <a:lstStyle/>
          <a:p>
            <a:pPr marL="0" indent="0">
              <a:buNone/>
            </a:pPr>
            <a:r>
              <a:rPr lang="en-US" dirty="0"/>
              <a:t>Up to 10 days from randomisation depending on the number of consecutive days with steroid use for COVID-19 </a:t>
            </a:r>
            <a:r>
              <a:rPr lang="en-US" u="sng" dirty="0"/>
              <a:t>before</a:t>
            </a:r>
            <a:r>
              <a:rPr lang="en-US" dirty="0"/>
              <a:t> randomisation, e.g.</a:t>
            </a:r>
          </a:p>
          <a:p>
            <a:pPr marL="0" indent="0">
              <a:buNone/>
            </a:pPr>
            <a:endParaRPr lang="en-US" dirty="0"/>
          </a:p>
          <a:p>
            <a:pPr marL="0" indent="0">
              <a:buNone/>
            </a:pPr>
            <a:endParaRPr lang="en-US" dirty="0"/>
          </a:p>
          <a:p>
            <a:pPr marL="0" indent="0">
              <a:buNone/>
            </a:pPr>
            <a:endParaRPr lang="da-DK" dirty="0"/>
          </a:p>
        </p:txBody>
      </p:sp>
      <p:pic>
        <p:nvPicPr>
          <p:cNvPr id="8" name="Billede 7" descr="Et billede, der indeholder mad&#10;&#10;Automatisk genereret beskrivelse">
            <a:extLst>
              <a:ext uri="{FF2B5EF4-FFF2-40B4-BE49-F238E27FC236}">
                <a16:creationId xmlns:a16="http://schemas.microsoft.com/office/drawing/2014/main" id="{322570DA-2724-4F40-A0D2-A149BBB0786B}"/>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graphicFrame>
        <p:nvGraphicFramePr>
          <p:cNvPr id="3" name="Tabel 4">
            <a:extLst>
              <a:ext uri="{FF2B5EF4-FFF2-40B4-BE49-F238E27FC236}">
                <a16:creationId xmlns:a16="http://schemas.microsoft.com/office/drawing/2014/main" id="{A955B027-DFAD-4AD6-8D82-1DF1C0466A8B}"/>
              </a:ext>
            </a:extLst>
          </p:cNvPr>
          <p:cNvGraphicFramePr>
            <a:graphicFrameLocks noGrp="1"/>
          </p:cNvGraphicFramePr>
          <p:nvPr>
            <p:extLst>
              <p:ext uri="{D42A27DB-BD31-4B8C-83A1-F6EECF244321}">
                <p14:modId xmlns:p14="http://schemas.microsoft.com/office/powerpoint/2010/main" val="1522695495"/>
              </p:ext>
            </p:extLst>
          </p:nvPr>
        </p:nvGraphicFramePr>
        <p:xfrm>
          <a:off x="4174070" y="3167743"/>
          <a:ext cx="3843859" cy="2804160"/>
        </p:xfrm>
        <a:graphic>
          <a:graphicData uri="http://schemas.openxmlformats.org/drawingml/2006/table">
            <a:tbl>
              <a:tblPr firstRow="1" bandRow="1">
                <a:tableStyleId>{8799B23B-EC83-4686-B30A-512413B5E67A}</a:tableStyleId>
              </a:tblPr>
              <a:tblGrid>
                <a:gridCol w="1987067">
                  <a:extLst>
                    <a:ext uri="{9D8B030D-6E8A-4147-A177-3AD203B41FA5}">
                      <a16:colId xmlns:a16="http://schemas.microsoft.com/office/drawing/2014/main" val="3621828675"/>
                    </a:ext>
                  </a:extLst>
                </a:gridCol>
                <a:gridCol w="1856792">
                  <a:extLst>
                    <a:ext uri="{9D8B030D-6E8A-4147-A177-3AD203B41FA5}">
                      <a16:colId xmlns:a16="http://schemas.microsoft.com/office/drawing/2014/main" val="3879004544"/>
                    </a:ext>
                  </a:extLst>
                </a:gridCol>
              </a:tblGrid>
              <a:tr h="370840">
                <a:tc>
                  <a:txBody>
                    <a:bodyPr/>
                    <a:lstStyle/>
                    <a:p>
                      <a:r>
                        <a:rPr lang="da-DK" sz="1600" dirty="0"/>
                        <a:t>Steroids </a:t>
                      </a:r>
                      <a:r>
                        <a:rPr lang="da-DK" sz="1600" dirty="0" err="1"/>
                        <a:t>before</a:t>
                      </a:r>
                      <a:r>
                        <a:rPr lang="da-DK" sz="1600" dirty="0"/>
                        <a:t> </a:t>
                      </a:r>
                      <a:br>
                        <a:rPr lang="da-DK" sz="1600" dirty="0"/>
                      </a:br>
                      <a:r>
                        <a:rPr lang="da-DK" sz="1600" dirty="0"/>
                        <a:t>randomisation (</a:t>
                      </a:r>
                      <a:r>
                        <a:rPr lang="da-DK" sz="1600" dirty="0" err="1"/>
                        <a:t>days</a:t>
                      </a:r>
                      <a:r>
                        <a:rPr lang="da-DK" sz="1600" dirty="0"/>
                        <a:t>)</a:t>
                      </a:r>
                    </a:p>
                  </a:txBody>
                  <a:tcPr>
                    <a:solidFill>
                      <a:srgbClr val="33CCCC"/>
                    </a:solidFill>
                  </a:tcPr>
                </a:tc>
                <a:tc>
                  <a:txBody>
                    <a:bodyPr/>
                    <a:lstStyle/>
                    <a:p>
                      <a:r>
                        <a:rPr lang="da-DK" sz="1600" dirty="0"/>
                        <a:t>Intervention </a:t>
                      </a:r>
                      <a:r>
                        <a:rPr lang="da-DK" sz="1600" dirty="0" err="1"/>
                        <a:t>period</a:t>
                      </a:r>
                      <a:r>
                        <a:rPr lang="da-DK" sz="1600" dirty="0"/>
                        <a:t> (</a:t>
                      </a:r>
                      <a:r>
                        <a:rPr lang="da-DK" sz="1600" dirty="0" err="1"/>
                        <a:t>days</a:t>
                      </a:r>
                      <a:r>
                        <a:rPr lang="da-DK" sz="1600" dirty="0"/>
                        <a:t>)</a:t>
                      </a:r>
                    </a:p>
                  </a:txBody>
                  <a:tcPr>
                    <a:solidFill>
                      <a:srgbClr val="33CCCC"/>
                    </a:solidFill>
                  </a:tcPr>
                </a:tc>
                <a:extLst>
                  <a:ext uri="{0D108BD9-81ED-4DB2-BD59-A6C34878D82A}">
                    <a16:rowId xmlns:a16="http://schemas.microsoft.com/office/drawing/2014/main" val="1477803459"/>
                  </a:ext>
                </a:extLst>
              </a:tr>
              <a:tr h="370840">
                <a:tc>
                  <a:txBody>
                    <a:bodyPr/>
                    <a:lstStyle/>
                    <a:p>
                      <a:r>
                        <a:rPr lang="da-DK" sz="1600" dirty="0"/>
                        <a:t>0</a:t>
                      </a:r>
                    </a:p>
                  </a:txBody>
                  <a:tcPr/>
                </a:tc>
                <a:tc>
                  <a:txBody>
                    <a:bodyPr/>
                    <a:lstStyle/>
                    <a:p>
                      <a:r>
                        <a:rPr lang="da-DK" sz="1600" dirty="0"/>
                        <a:t>10</a:t>
                      </a:r>
                    </a:p>
                  </a:txBody>
                  <a:tcPr/>
                </a:tc>
                <a:extLst>
                  <a:ext uri="{0D108BD9-81ED-4DB2-BD59-A6C34878D82A}">
                    <a16:rowId xmlns:a16="http://schemas.microsoft.com/office/drawing/2014/main" val="372424010"/>
                  </a:ext>
                </a:extLst>
              </a:tr>
              <a:tr h="370840">
                <a:tc>
                  <a:txBody>
                    <a:bodyPr/>
                    <a:lstStyle/>
                    <a:p>
                      <a:r>
                        <a:rPr lang="da-DK" sz="1600" dirty="0"/>
                        <a:t>1</a:t>
                      </a:r>
                    </a:p>
                  </a:txBody>
                  <a:tcPr/>
                </a:tc>
                <a:tc>
                  <a:txBody>
                    <a:bodyPr/>
                    <a:lstStyle/>
                    <a:p>
                      <a:r>
                        <a:rPr lang="da-DK" sz="1600" dirty="0"/>
                        <a:t>9</a:t>
                      </a:r>
                    </a:p>
                  </a:txBody>
                  <a:tcPr/>
                </a:tc>
                <a:extLst>
                  <a:ext uri="{0D108BD9-81ED-4DB2-BD59-A6C34878D82A}">
                    <a16:rowId xmlns:a16="http://schemas.microsoft.com/office/drawing/2014/main" val="3905897510"/>
                  </a:ext>
                </a:extLst>
              </a:tr>
              <a:tr h="370840">
                <a:tc>
                  <a:txBody>
                    <a:bodyPr/>
                    <a:lstStyle/>
                    <a:p>
                      <a:r>
                        <a:rPr lang="da-DK" sz="1600" dirty="0"/>
                        <a:t>2</a:t>
                      </a:r>
                    </a:p>
                  </a:txBody>
                  <a:tcPr/>
                </a:tc>
                <a:tc>
                  <a:txBody>
                    <a:bodyPr/>
                    <a:lstStyle/>
                    <a:p>
                      <a:r>
                        <a:rPr lang="da-DK" sz="1600" dirty="0"/>
                        <a:t>8</a:t>
                      </a:r>
                    </a:p>
                  </a:txBody>
                  <a:tcPr/>
                </a:tc>
                <a:extLst>
                  <a:ext uri="{0D108BD9-81ED-4DB2-BD59-A6C34878D82A}">
                    <a16:rowId xmlns:a16="http://schemas.microsoft.com/office/drawing/2014/main" val="1112382750"/>
                  </a:ext>
                </a:extLst>
              </a:tr>
              <a:tr h="370840">
                <a:tc>
                  <a:txBody>
                    <a:bodyPr/>
                    <a:lstStyle/>
                    <a:p>
                      <a:r>
                        <a:rPr lang="da-DK" sz="1600" dirty="0"/>
                        <a:t>3</a:t>
                      </a:r>
                    </a:p>
                  </a:txBody>
                  <a:tcPr/>
                </a:tc>
                <a:tc>
                  <a:txBody>
                    <a:bodyPr/>
                    <a:lstStyle/>
                    <a:p>
                      <a:r>
                        <a:rPr lang="da-DK" sz="1600" dirty="0"/>
                        <a:t>7</a:t>
                      </a:r>
                    </a:p>
                  </a:txBody>
                  <a:tcPr/>
                </a:tc>
                <a:extLst>
                  <a:ext uri="{0D108BD9-81ED-4DB2-BD59-A6C34878D82A}">
                    <a16:rowId xmlns:a16="http://schemas.microsoft.com/office/drawing/2014/main" val="690841092"/>
                  </a:ext>
                </a:extLst>
              </a:tr>
              <a:tr h="370840">
                <a:tc>
                  <a:txBody>
                    <a:bodyPr/>
                    <a:lstStyle/>
                    <a:p>
                      <a:r>
                        <a:rPr lang="da-DK" sz="1600" dirty="0"/>
                        <a:t>4</a:t>
                      </a:r>
                    </a:p>
                  </a:txBody>
                  <a:tcPr/>
                </a:tc>
                <a:tc>
                  <a:txBody>
                    <a:bodyPr/>
                    <a:lstStyle/>
                    <a:p>
                      <a:r>
                        <a:rPr lang="da-DK" sz="1600" dirty="0"/>
                        <a:t>6</a:t>
                      </a:r>
                    </a:p>
                  </a:txBody>
                  <a:tcPr/>
                </a:tc>
                <a:extLst>
                  <a:ext uri="{0D108BD9-81ED-4DB2-BD59-A6C34878D82A}">
                    <a16:rowId xmlns:a16="http://schemas.microsoft.com/office/drawing/2014/main" val="580857291"/>
                  </a:ext>
                </a:extLst>
              </a:tr>
              <a:tr h="370840">
                <a:tc>
                  <a:txBody>
                    <a:bodyPr/>
                    <a:lstStyle/>
                    <a:p>
                      <a:r>
                        <a:rPr lang="da-DK" sz="1600" dirty="0"/>
                        <a:t>5+</a:t>
                      </a:r>
                    </a:p>
                  </a:txBody>
                  <a:tcPr/>
                </a:tc>
                <a:tc>
                  <a:txBody>
                    <a:bodyPr/>
                    <a:lstStyle/>
                    <a:p>
                      <a:r>
                        <a:rPr lang="da-DK" sz="1600" dirty="0" err="1"/>
                        <a:t>Exclude</a:t>
                      </a:r>
                      <a:endParaRPr lang="da-DK" sz="1600" dirty="0"/>
                    </a:p>
                  </a:txBody>
                  <a:tcPr/>
                </a:tc>
                <a:extLst>
                  <a:ext uri="{0D108BD9-81ED-4DB2-BD59-A6C34878D82A}">
                    <a16:rowId xmlns:a16="http://schemas.microsoft.com/office/drawing/2014/main" val="1900977889"/>
                  </a:ext>
                </a:extLst>
              </a:tr>
            </a:tbl>
          </a:graphicData>
        </a:graphic>
      </p:graphicFrame>
    </p:spTree>
    <p:extLst>
      <p:ext uri="{BB962C8B-B14F-4D97-AF65-F5344CB8AC3E}">
        <p14:creationId xmlns:p14="http://schemas.microsoft.com/office/powerpoint/2010/main" val="67752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Intervention </a:t>
            </a:r>
            <a:r>
              <a:rPr lang="da-DK" b="1" dirty="0" err="1"/>
              <a:t>period</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fontScale="92500" lnSpcReduction="20000"/>
          </a:bodyPr>
          <a:lstStyle/>
          <a:p>
            <a:pPr marL="0" indent="0">
              <a:buNone/>
            </a:pPr>
            <a:r>
              <a:rPr lang="en-US" dirty="0"/>
              <a:t>Up to 10 days from randomisation </a:t>
            </a:r>
            <a:r>
              <a:rPr lang="en-US" b="1" dirty="0"/>
              <a:t>OR</a:t>
            </a:r>
            <a:r>
              <a:rPr lang="en-US" dirty="0"/>
              <a:t> until discharge </a:t>
            </a:r>
            <a:r>
              <a:rPr lang="en-US" b="1" dirty="0"/>
              <a:t>OR </a:t>
            </a:r>
            <a:r>
              <a:rPr lang="en-US" dirty="0"/>
              <a:t>death</a:t>
            </a:r>
          </a:p>
          <a:p>
            <a:pPr marL="0" indent="0">
              <a:buNone/>
            </a:pPr>
            <a:endParaRPr lang="en-US" dirty="0"/>
          </a:p>
          <a:p>
            <a:pPr marL="0" indent="0">
              <a:buNone/>
            </a:pPr>
            <a:r>
              <a:rPr lang="en-US" b="1" dirty="0"/>
              <a:t>Transfer to other COVID STEROID 2 site within intervention period</a:t>
            </a:r>
          </a:p>
          <a:p>
            <a:pPr marL="0" indent="0">
              <a:buNone/>
            </a:pPr>
            <a:r>
              <a:rPr lang="en-US" b="1" dirty="0">
                <a:solidFill>
                  <a:srgbClr val="33CCCC"/>
                </a:solidFill>
              </a:rPr>
              <a:t>CONTINUE</a:t>
            </a:r>
            <a:r>
              <a:rPr lang="en-US" dirty="0"/>
              <a:t> intervention up to 10 days from randomisation</a:t>
            </a:r>
          </a:p>
          <a:p>
            <a:pPr marL="0" indent="0">
              <a:buNone/>
            </a:pPr>
            <a:endParaRPr lang="en-US" dirty="0"/>
          </a:p>
          <a:p>
            <a:pPr marL="0" indent="0">
              <a:buNone/>
            </a:pPr>
            <a:r>
              <a:rPr lang="en-US" b="1" dirty="0"/>
              <a:t>Transfer to non-trial site within intervention period</a:t>
            </a:r>
          </a:p>
          <a:p>
            <a:pPr marL="0" indent="0">
              <a:buNone/>
            </a:pPr>
            <a:r>
              <a:rPr lang="en-US" b="1" dirty="0">
                <a:solidFill>
                  <a:srgbClr val="33CCCC"/>
                </a:solidFill>
              </a:rPr>
              <a:t>STOP</a:t>
            </a:r>
            <a:r>
              <a:rPr lang="en-US" dirty="0"/>
              <a:t> intervention</a:t>
            </a:r>
          </a:p>
          <a:p>
            <a:pPr marL="0" indent="0">
              <a:buNone/>
            </a:pPr>
            <a:endParaRPr lang="en-US" dirty="0"/>
          </a:p>
          <a:p>
            <a:pPr marL="0" indent="0">
              <a:buNone/>
            </a:pPr>
            <a:r>
              <a:rPr lang="en-US" b="1" dirty="0"/>
              <a:t>Readmission to COVID STEROID 2 site within intervention period</a:t>
            </a:r>
          </a:p>
          <a:p>
            <a:pPr marL="0" indent="0">
              <a:buNone/>
            </a:pPr>
            <a:r>
              <a:rPr lang="en-US" b="1" dirty="0">
                <a:solidFill>
                  <a:srgbClr val="33CCCC"/>
                </a:solidFill>
              </a:rPr>
              <a:t>CONTINUE</a:t>
            </a:r>
            <a:r>
              <a:rPr lang="en-US" dirty="0">
                <a:solidFill>
                  <a:srgbClr val="00B050"/>
                </a:solidFill>
              </a:rPr>
              <a:t> </a:t>
            </a:r>
            <a:r>
              <a:rPr lang="en-US" dirty="0"/>
              <a:t>intervention up to 10 days from randomisation</a:t>
            </a:r>
          </a:p>
          <a:p>
            <a:pPr marL="0" indent="0">
              <a:buNone/>
            </a:pPr>
            <a:endParaRPr lang="da-DK" dirty="0"/>
          </a:p>
        </p:txBody>
      </p:sp>
      <p:pic>
        <p:nvPicPr>
          <p:cNvPr id="8" name="Billede 7" descr="Et billede, der indeholder mad&#10;&#10;Automatisk genereret beskrivelse">
            <a:extLst>
              <a:ext uri="{FF2B5EF4-FFF2-40B4-BE49-F238E27FC236}">
                <a16:creationId xmlns:a16="http://schemas.microsoft.com/office/drawing/2014/main" id="{322570DA-2724-4F40-A0D2-A149BBB0786B}"/>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86924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Protocol </a:t>
            </a:r>
            <a:r>
              <a:rPr lang="da-DK" b="1" dirty="0" err="1"/>
              <a:t>adherence</a:t>
            </a:r>
            <a:endParaRPr lang="da-DK" b="1" dirty="0"/>
          </a:p>
        </p:txBody>
      </p:sp>
      <p:pic>
        <p:nvPicPr>
          <p:cNvPr id="7" name="Billede 6" descr="Et billede, der indeholder værelse&#10;&#10;Automatisk genereret beskrivelse">
            <a:extLst>
              <a:ext uri="{FF2B5EF4-FFF2-40B4-BE49-F238E27FC236}">
                <a16:creationId xmlns:a16="http://schemas.microsoft.com/office/drawing/2014/main" id="{365F7019-63E1-4E43-8090-735A7D97C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74" y="230188"/>
            <a:ext cx="1010451" cy="990899"/>
          </a:xfrm>
          <a:prstGeom prst="rect">
            <a:avLst/>
          </a:prstGeom>
        </p:spPr>
      </p:pic>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73746"/>
            <a:ext cx="10515600" cy="4351338"/>
          </a:xfrm>
        </p:spPr>
        <p:txBody>
          <a:bodyPr>
            <a:normAutofit/>
          </a:bodyPr>
          <a:lstStyle/>
          <a:p>
            <a:pPr marL="0" indent="0">
              <a:buNone/>
            </a:pPr>
            <a:r>
              <a:rPr lang="en-US" sz="2600" dirty="0"/>
              <a:t>Daily registration of protocol violations during intervention period</a:t>
            </a:r>
          </a:p>
          <a:p>
            <a:pPr marL="0" indent="0">
              <a:buNone/>
            </a:pPr>
            <a:endParaRPr lang="en-US" sz="2600" dirty="0"/>
          </a:p>
          <a:p>
            <a:r>
              <a:rPr lang="en-US" sz="2600" dirty="0"/>
              <a:t>Open-label corticosteroids?</a:t>
            </a:r>
          </a:p>
          <a:p>
            <a:endParaRPr lang="en-US" sz="2600" dirty="0"/>
          </a:p>
          <a:p>
            <a:r>
              <a:rPr lang="en-US" sz="2600" dirty="0"/>
              <a:t>Trial medication administered?</a:t>
            </a:r>
          </a:p>
        </p:txBody>
      </p:sp>
      <p:cxnSp>
        <p:nvCxnSpPr>
          <p:cNvPr id="10" name="Lige forbindelse 9">
            <a:extLst>
              <a:ext uri="{FF2B5EF4-FFF2-40B4-BE49-F238E27FC236}">
                <a16:creationId xmlns:a16="http://schemas.microsoft.com/office/drawing/2014/main" id="{7B47E7B0-A94D-4035-A448-352795745EDE}"/>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85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a:xfrm>
            <a:off x="838200" y="365125"/>
            <a:ext cx="10515600" cy="1325563"/>
          </a:xfrm>
        </p:spPr>
        <p:txBody>
          <a:bodyPr/>
          <a:lstStyle/>
          <a:p>
            <a:r>
              <a:rPr lang="da-DK" b="1" dirty="0"/>
              <a:t>Outcomes</a:t>
            </a:r>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Pladsholder til indhold 3">
            <a:extLst>
              <a:ext uri="{FF2B5EF4-FFF2-40B4-BE49-F238E27FC236}">
                <a16:creationId xmlns:a16="http://schemas.microsoft.com/office/drawing/2014/main" id="{51590B35-9A1D-4DFE-96EC-50F9410CE346}"/>
              </a:ext>
            </a:extLst>
          </p:cNvPr>
          <p:cNvSpPr>
            <a:spLocks noGrp="1"/>
          </p:cNvSpPr>
          <p:nvPr>
            <p:ph idx="1"/>
          </p:nvPr>
        </p:nvSpPr>
        <p:spPr>
          <a:xfrm>
            <a:off x="838200" y="1690688"/>
            <a:ext cx="4476664" cy="4891698"/>
          </a:xfrm>
        </p:spPr>
        <p:txBody>
          <a:bodyPr>
            <a:noAutofit/>
          </a:bodyPr>
          <a:lstStyle/>
          <a:p>
            <a:pPr marL="0" indent="0">
              <a:lnSpc>
                <a:spcPct val="100000"/>
              </a:lnSpc>
              <a:buNone/>
            </a:pPr>
            <a:r>
              <a:rPr lang="en-US" sz="1800" b="1" dirty="0"/>
              <a:t>Primary outcome</a:t>
            </a:r>
            <a:br>
              <a:rPr lang="en-US" sz="1800" b="1" dirty="0"/>
            </a:br>
            <a:br>
              <a:rPr lang="en-US" sz="1800" b="1" dirty="0"/>
            </a:br>
            <a:r>
              <a:rPr lang="en-US" sz="1800" dirty="0"/>
              <a:t>Days alive without life support at day 28</a:t>
            </a:r>
            <a:br>
              <a:rPr lang="en-US" sz="1800" dirty="0"/>
            </a:br>
            <a:r>
              <a:rPr lang="en-US" sz="1800" dirty="0"/>
              <a:t>	Mechanical ventilation</a:t>
            </a:r>
            <a:br>
              <a:rPr lang="en-US" sz="1800" dirty="0"/>
            </a:br>
            <a:r>
              <a:rPr lang="en-US" sz="1800" dirty="0"/>
              <a:t>	Circulatory support</a:t>
            </a:r>
            <a:br>
              <a:rPr lang="en-US" sz="1800" dirty="0"/>
            </a:br>
            <a:r>
              <a:rPr lang="en-US" sz="1800" dirty="0"/>
              <a:t>	Renal replacement therapy</a:t>
            </a:r>
          </a:p>
        </p:txBody>
      </p:sp>
      <p:sp>
        <p:nvSpPr>
          <p:cNvPr id="49" name="Rektangel 48">
            <a:extLst>
              <a:ext uri="{FF2B5EF4-FFF2-40B4-BE49-F238E27FC236}">
                <a16:creationId xmlns:a16="http://schemas.microsoft.com/office/drawing/2014/main" id="{5AAEFB59-597E-4D9E-9BFF-DE12BE5834B8}"/>
              </a:ext>
            </a:extLst>
          </p:cNvPr>
          <p:cNvSpPr/>
          <p:nvPr/>
        </p:nvSpPr>
        <p:spPr>
          <a:xfrm>
            <a:off x="6096000" y="1613735"/>
            <a:ext cx="4752574" cy="4801314"/>
          </a:xfrm>
          <a:prstGeom prst="rect">
            <a:avLst/>
          </a:prstGeom>
        </p:spPr>
        <p:txBody>
          <a:bodyPr wrap="square">
            <a:spAutoFit/>
          </a:bodyPr>
          <a:lstStyle/>
          <a:p>
            <a:r>
              <a:rPr lang="en-US" b="1" dirty="0"/>
              <a:t>Secondary outcomes</a:t>
            </a:r>
            <a:br>
              <a:rPr lang="en-US" b="1" dirty="0"/>
            </a:br>
            <a:br>
              <a:rPr lang="en-US" b="1" dirty="0"/>
            </a:br>
            <a:r>
              <a:rPr lang="en-US" dirty="0"/>
              <a:t>SARs at day 28</a:t>
            </a:r>
          </a:p>
          <a:p>
            <a:r>
              <a:rPr lang="en-US" dirty="0"/>
              <a:t>	New episodes of septic shock</a:t>
            </a:r>
          </a:p>
          <a:p>
            <a:r>
              <a:rPr lang="en-US" dirty="0"/>
              <a:t>	Invasive fungal infection</a:t>
            </a:r>
          </a:p>
          <a:p>
            <a:r>
              <a:rPr lang="en-US" dirty="0"/>
              <a:t>	Clinically important GI bleeding</a:t>
            </a:r>
          </a:p>
          <a:p>
            <a:r>
              <a:rPr lang="en-US" dirty="0"/>
              <a:t>	Anaphylaxis</a:t>
            </a:r>
          </a:p>
          <a:p>
            <a:endParaRPr lang="en-US" b="1" dirty="0"/>
          </a:p>
          <a:p>
            <a:r>
              <a:rPr lang="en-US" dirty="0"/>
              <a:t>All-cause mortality at day 28, 90 and 180</a:t>
            </a:r>
          </a:p>
          <a:p>
            <a:endParaRPr lang="en-US" dirty="0"/>
          </a:p>
          <a:p>
            <a:r>
              <a:rPr lang="en-US" dirty="0"/>
              <a:t>Days alive without life support at day 90 </a:t>
            </a:r>
          </a:p>
          <a:p>
            <a:endParaRPr lang="en-US" dirty="0"/>
          </a:p>
          <a:p>
            <a:r>
              <a:rPr lang="en-US" dirty="0"/>
              <a:t>Days alive and out of hospital at day 90 </a:t>
            </a:r>
          </a:p>
          <a:p>
            <a:endParaRPr lang="en-US" dirty="0"/>
          </a:p>
          <a:p>
            <a:r>
              <a:rPr lang="en-US" dirty="0"/>
              <a:t>Health-related quality of life (HRQoL) at day 180</a:t>
            </a:r>
          </a:p>
          <a:p>
            <a:r>
              <a:rPr lang="en-US" dirty="0"/>
              <a:t>	EQ-5D-5L</a:t>
            </a:r>
          </a:p>
          <a:p>
            <a:r>
              <a:rPr lang="en-US" dirty="0"/>
              <a:t>	EQ-VAS </a:t>
            </a:r>
          </a:p>
        </p:txBody>
      </p:sp>
      <p:pic>
        <p:nvPicPr>
          <p:cNvPr id="8" name="Billede 7" descr="Et billede, der indeholder mad&#10;&#10;Automatisk genereret beskrivelse">
            <a:extLst>
              <a:ext uri="{FF2B5EF4-FFF2-40B4-BE49-F238E27FC236}">
                <a16:creationId xmlns:a16="http://schemas.microsoft.com/office/drawing/2014/main" id="{5089E0AE-ABCB-4000-A320-8D3822B8CF00}"/>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98666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5882DCED-194E-465E-A528-0FB297EC7B54}"/>
              </a:ext>
            </a:extLst>
          </p:cNvPr>
          <p:cNvGraphicFramePr/>
          <p:nvPr>
            <p:extLst>
              <p:ext uri="{D42A27DB-BD31-4B8C-83A1-F6EECF244321}">
                <p14:modId xmlns:p14="http://schemas.microsoft.com/office/powerpoint/2010/main" val="1230305610"/>
              </p:ext>
            </p:extLst>
          </p:nvPr>
        </p:nvGraphicFramePr>
        <p:xfrm>
          <a:off x="527222" y="-85726"/>
          <a:ext cx="11331803" cy="582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latin typeface="Calibri" charset="0"/>
              </a:rPr>
              <a:t>Participant timeline</a:t>
            </a:r>
            <a:endParaRPr lang="da-DK" b="1" dirty="0"/>
          </a:p>
        </p:txBody>
      </p:sp>
      <p:cxnSp>
        <p:nvCxnSpPr>
          <p:cNvPr id="11" name="Lige forbindelse 10">
            <a:extLst>
              <a:ext uri="{FF2B5EF4-FFF2-40B4-BE49-F238E27FC236}">
                <a16:creationId xmlns:a16="http://schemas.microsoft.com/office/drawing/2014/main" id="{945AE441-D1FB-4508-B1CC-4F33B3C219FD}"/>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kstfelt 17">
            <a:extLst>
              <a:ext uri="{FF2B5EF4-FFF2-40B4-BE49-F238E27FC236}">
                <a16:creationId xmlns:a16="http://schemas.microsoft.com/office/drawing/2014/main" id="{E5639F0F-2C00-4634-9D75-0B73885FA3D5}"/>
              </a:ext>
            </a:extLst>
          </p:cNvPr>
          <p:cNvSpPr txBox="1"/>
          <p:nvPr/>
        </p:nvSpPr>
        <p:spPr>
          <a:xfrm>
            <a:off x="527222" y="3336622"/>
            <a:ext cx="1634934" cy="617733"/>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Inclusion</a:t>
            </a:r>
            <a:r>
              <a:rPr lang="da-DK" sz="1200" dirty="0"/>
              <a:t> and </a:t>
            </a:r>
            <a:r>
              <a:rPr lang="da-DK" sz="1200" dirty="0" err="1"/>
              <a:t>exclusion</a:t>
            </a:r>
            <a:r>
              <a:rPr lang="da-DK" sz="1200" dirty="0"/>
              <a:t> </a:t>
            </a:r>
            <a:r>
              <a:rPr lang="da-DK" sz="1200" dirty="0" err="1"/>
              <a:t>criteria</a:t>
            </a:r>
            <a:endParaRPr lang="da-DK" sz="1200" dirty="0"/>
          </a:p>
        </p:txBody>
      </p:sp>
      <p:sp>
        <p:nvSpPr>
          <p:cNvPr id="25" name="Tekstfelt 24">
            <a:extLst>
              <a:ext uri="{FF2B5EF4-FFF2-40B4-BE49-F238E27FC236}">
                <a16:creationId xmlns:a16="http://schemas.microsoft.com/office/drawing/2014/main" id="{B64A2B4B-6FE5-4366-B23C-51CA2E3F81B5}"/>
              </a:ext>
            </a:extLst>
          </p:cNvPr>
          <p:cNvSpPr txBox="1"/>
          <p:nvPr/>
        </p:nvSpPr>
        <p:spPr>
          <a:xfrm>
            <a:off x="3684147" y="3336622"/>
            <a:ext cx="1634933" cy="2002728"/>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Daily</a:t>
            </a:r>
            <a:r>
              <a:rPr lang="da-DK" sz="1200" dirty="0"/>
              <a:t> trial medication up to </a:t>
            </a:r>
            <a:r>
              <a:rPr lang="da-DK" sz="1200" dirty="0" err="1"/>
              <a:t>day</a:t>
            </a:r>
            <a:r>
              <a:rPr lang="da-DK" sz="1200" dirty="0"/>
              <a:t> 10</a:t>
            </a:r>
          </a:p>
          <a:p>
            <a:pPr marL="171450" indent="-171450">
              <a:lnSpc>
                <a:spcPct val="150000"/>
              </a:lnSpc>
              <a:buFont typeface="Arial" panose="020B0604020202020204" pitchFamily="34" charset="0"/>
              <a:buChar char="•"/>
            </a:pPr>
            <a:r>
              <a:rPr lang="da-DK" sz="1200" dirty="0"/>
              <a:t>Protocol </a:t>
            </a:r>
            <a:r>
              <a:rPr lang="da-DK" sz="1200" dirty="0" err="1"/>
              <a:t>violations</a:t>
            </a:r>
            <a:endParaRPr lang="da-DK" sz="1200" dirty="0"/>
          </a:p>
          <a:p>
            <a:pPr marL="171450" indent="-171450">
              <a:lnSpc>
                <a:spcPct val="150000"/>
              </a:lnSpc>
              <a:buFont typeface="Arial" panose="020B0604020202020204" pitchFamily="34" charset="0"/>
              <a:buChar char="•"/>
            </a:pPr>
            <a:r>
              <a:rPr lang="da-DK" sz="1200" dirty="0"/>
              <a:t>Use of </a:t>
            </a:r>
            <a:r>
              <a:rPr lang="da-DK" sz="1200" dirty="0" err="1"/>
              <a:t>life</a:t>
            </a:r>
            <a:r>
              <a:rPr lang="da-DK" sz="1200" dirty="0"/>
              <a:t> support</a:t>
            </a:r>
          </a:p>
          <a:p>
            <a:pPr marL="171450" indent="-171450">
              <a:lnSpc>
                <a:spcPct val="150000"/>
              </a:lnSpc>
              <a:buFont typeface="Arial" panose="020B0604020202020204" pitchFamily="34" charset="0"/>
              <a:buChar char="•"/>
            </a:pPr>
            <a:r>
              <a:rPr lang="da-DK" sz="1200" dirty="0" err="1"/>
              <a:t>SARs</a:t>
            </a:r>
            <a:endParaRPr lang="da-DK" sz="1200" dirty="0"/>
          </a:p>
          <a:p>
            <a:pPr>
              <a:lnSpc>
                <a:spcPct val="150000"/>
              </a:lnSpc>
            </a:pPr>
            <a:endParaRPr lang="da-DK" sz="1200" dirty="0"/>
          </a:p>
        </p:txBody>
      </p:sp>
      <p:sp>
        <p:nvSpPr>
          <p:cNvPr id="26" name="Tekstfelt 25">
            <a:extLst>
              <a:ext uri="{FF2B5EF4-FFF2-40B4-BE49-F238E27FC236}">
                <a16:creationId xmlns:a16="http://schemas.microsoft.com/office/drawing/2014/main" id="{0A1DFAC1-287B-4836-A886-3195FFDFF2C3}"/>
              </a:ext>
            </a:extLst>
          </p:cNvPr>
          <p:cNvSpPr txBox="1"/>
          <p:nvPr/>
        </p:nvSpPr>
        <p:spPr>
          <a:xfrm>
            <a:off x="5262609" y="3336622"/>
            <a:ext cx="1705302" cy="1200329"/>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Use of </a:t>
            </a:r>
            <a:r>
              <a:rPr lang="da-DK" sz="1200" dirty="0" err="1"/>
              <a:t>life</a:t>
            </a:r>
            <a:r>
              <a:rPr lang="da-DK" sz="1200" dirty="0"/>
              <a:t> support</a:t>
            </a:r>
          </a:p>
          <a:p>
            <a:pPr marL="171450" indent="-171450">
              <a:lnSpc>
                <a:spcPct val="150000"/>
              </a:lnSpc>
              <a:buFont typeface="Arial" panose="020B0604020202020204" pitchFamily="34" charset="0"/>
              <a:buChar char="•"/>
            </a:pPr>
            <a:r>
              <a:rPr lang="da-DK" sz="1200" dirty="0" err="1"/>
              <a:t>SARs</a:t>
            </a:r>
            <a:endParaRPr lang="da-DK" sz="1200" dirty="0"/>
          </a:p>
          <a:p>
            <a:endParaRPr lang="da-DK" sz="1200" dirty="0"/>
          </a:p>
          <a:p>
            <a:endParaRPr lang="da-DK" sz="1200" dirty="0"/>
          </a:p>
          <a:p>
            <a:endParaRPr lang="da-DK" sz="1200" dirty="0"/>
          </a:p>
        </p:txBody>
      </p:sp>
      <p:sp>
        <p:nvSpPr>
          <p:cNvPr id="27" name="Tekstfelt 26">
            <a:extLst>
              <a:ext uri="{FF2B5EF4-FFF2-40B4-BE49-F238E27FC236}">
                <a16:creationId xmlns:a16="http://schemas.microsoft.com/office/drawing/2014/main" id="{ABC9E4CE-F52D-41BC-ADCB-220F19AE8369}"/>
              </a:ext>
            </a:extLst>
          </p:cNvPr>
          <p:cNvSpPr txBox="1"/>
          <p:nvPr/>
        </p:nvSpPr>
        <p:spPr>
          <a:xfrm>
            <a:off x="6096000" y="5349502"/>
            <a:ext cx="1630710" cy="276999"/>
          </a:xfrm>
          <a:prstGeom prst="rect">
            <a:avLst/>
          </a:prstGeom>
          <a:noFill/>
          <a:ln>
            <a:solidFill>
              <a:schemeClr val="bg1"/>
            </a:solidFill>
          </a:ln>
        </p:spPr>
        <p:txBody>
          <a:bodyPr wrap="square" rtlCol="0">
            <a:spAutoFit/>
          </a:bodyPr>
          <a:lstStyle/>
          <a:p>
            <a:endParaRPr lang="da-DK" sz="1200" dirty="0"/>
          </a:p>
        </p:txBody>
      </p:sp>
      <p:sp>
        <p:nvSpPr>
          <p:cNvPr id="29" name="Tekstfelt 28">
            <a:extLst>
              <a:ext uri="{FF2B5EF4-FFF2-40B4-BE49-F238E27FC236}">
                <a16:creationId xmlns:a16="http://schemas.microsoft.com/office/drawing/2014/main" id="{F73EA162-A638-499B-904D-8D27CBBD6C1C}"/>
              </a:ext>
            </a:extLst>
          </p:cNvPr>
          <p:cNvSpPr txBox="1"/>
          <p:nvPr/>
        </p:nvSpPr>
        <p:spPr>
          <a:xfrm>
            <a:off x="10371667" y="3906676"/>
            <a:ext cx="1762488" cy="830997"/>
          </a:xfrm>
          <a:prstGeom prst="rect">
            <a:avLst/>
          </a:prstGeom>
          <a:noFill/>
          <a:ln>
            <a:noFill/>
          </a:ln>
        </p:spPr>
        <p:txBody>
          <a:bodyPr wrap="square" rtlCol="0">
            <a:spAutoFit/>
          </a:bodyPr>
          <a:lstStyle/>
          <a:p>
            <a:endParaRPr lang="da-DK" sz="1200" dirty="0"/>
          </a:p>
          <a:p>
            <a:endParaRPr lang="da-DK" sz="1200" dirty="0"/>
          </a:p>
          <a:p>
            <a:endParaRPr lang="da-DK" sz="1200" dirty="0"/>
          </a:p>
          <a:p>
            <a:endParaRPr lang="da-DK" sz="1200" dirty="0"/>
          </a:p>
        </p:txBody>
      </p:sp>
      <p:sp>
        <p:nvSpPr>
          <p:cNvPr id="13" name="Tekstfelt 12">
            <a:extLst>
              <a:ext uri="{FF2B5EF4-FFF2-40B4-BE49-F238E27FC236}">
                <a16:creationId xmlns:a16="http://schemas.microsoft.com/office/drawing/2014/main" id="{5828BE5C-CE50-4DF8-9F8F-331484FAC4EB}"/>
              </a:ext>
            </a:extLst>
          </p:cNvPr>
          <p:cNvSpPr txBox="1"/>
          <p:nvPr/>
        </p:nvSpPr>
        <p:spPr>
          <a:xfrm>
            <a:off x="2105684" y="3336622"/>
            <a:ext cx="1634934" cy="894732"/>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Informed</a:t>
            </a:r>
            <a:r>
              <a:rPr lang="da-DK" sz="1200" dirty="0"/>
              <a:t> </a:t>
            </a:r>
            <a:r>
              <a:rPr lang="da-DK" sz="1200" dirty="0" err="1"/>
              <a:t>consent</a:t>
            </a:r>
            <a:endParaRPr lang="da-DK" sz="1200" dirty="0"/>
          </a:p>
          <a:p>
            <a:pPr marL="171450" indent="-171450">
              <a:lnSpc>
                <a:spcPct val="150000"/>
              </a:lnSpc>
              <a:buFont typeface="Arial" panose="020B0604020202020204" pitchFamily="34" charset="0"/>
              <a:buChar char="•"/>
            </a:pPr>
            <a:r>
              <a:rPr lang="da-DK" sz="1200" dirty="0"/>
              <a:t>Screening in </a:t>
            </a:r>
            <a:r>
              <a:rPr lang="da-DK" sz="1200" dirty="0" err="1"/>
              <a:t>eCRF</a:t>
            </a:r>
            <a:endParaRPr lang="da-DK" sz="1200" dirty="0"/>
          </a:p>
          <a:p>
            <a:pPr marL="171450" indent="-171450">
              <a:lnSpc>
                <a:spcPct val="150000"/>
              </a:lnSpc>
              <a:buFont typeface="Arial" panose="020B0604020202020204" pitchFamily="34" charset="0"/>
              <a:buChar char="•"/>
            </a:pPr>
            <a:r>
              <a:rPr lang="da-DK" sz="1200" dirty="0"/>
              <a:t>Randomisation</a:t>
            </a:r>
          </a:p>
        </p:txBody>
      </p:sp>
      <p:sp>
        <p:nvSpPr>
          <p:cNvPr id="14" name="Tekstfelt 13">
            <a:extLst>
              <a:ext uri="{FF2B5EF4-FFF2-40B4-BE49-F238E27FC236}">
                <a16:creationId xmlns:a16="http://schemas.microsoft.com/office/drawing/2014/main" id="{42042067-4416-4756-A302-6F59ADC9DCFD}"/>
              </a:ext>
            </a:extLst>
          </p:cNvPr>
          <p:cNvSpPr txBox="1"/>
          <p:nvPr/>
        </p:nvSpPr>
        <p:spPr>
          <a:xfrm>
            <a:off x="6828545" y="3336621"/>
            <a:ext cx="1705302" cy="1754326"/>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Use of </a:t>
            </a:r>
            <a:r>
              <a:rPr lang="da-DK" sz="1200" dirty="0" err="1"/>
              <a:t>life</a:t>
            </a:r>
            <a:r>
              <a:rPr lang="da-DK" sz="1200" dirty="0"/>
              <a:t> support</a:t>
            </a:r>
          </a:p>
          <a:p>
            <a:pPr marL="171450" indent="-171450">
              <a:lnSpc>
                <a:spcPct val="150000"/>
              </a:lnSpc>
              <a:buFont typeface="Arial" panose="020B0604020202020204" pitchFamily="34" charset="0"/>
              <a:buChar char="•"/>
            </a:pPr>
            <a:r>
              <a:rPr lang="da-DK" sz="1200" dirty="0" err="1"/>
              <a:t>SARs</a:t>
            </a:r>
            <a:endParaRPr lang="da-DK" sz="1200" dirty="0"/>
          </a:p>
          <a:p>
            <a:pPr marL="171450" indent="-171450">
              <a:lnSpc>
                <a:spcPct val="150000"/>
              </a:lnSpc>
              <a:buFont typeface="Arial" panose="020B0604020202020204" pitchFamily="34" charset="0"/>
              <a:buChar char="•"/>
            </a:pPr>
            <a:r>
              <a:rPr lang="da-DK" sz="1200" dirty="0" err="1"/>
              <a:t>Mortality</a:t>
            </a:r>
            <a:endParaRPr lang="da-DK" sz="1200" dirty="0"/>
          </a:p>
          <a:p>
            <a:pPr marL="171450" indent="-171450">
              <a:lnSpc>
                <a:spcPct val="150000"/>
              </a:lnSpc>
              <a:buFont typeface="Arial" panose="020B0604020202020204" pitchFamily="34" charset="0"/>
              <a:buChar char="•"/>
            </a:pPr>
            <a:r>
              <a:rPr lang="da-DK" sz="1200" dirty="0"/>
              <a:t>Use of ECMO</a:t>
            </a:r>
          </a:p>
          <a:p>
            <a:endParaRPr lang="da-DK" sz="1200" dirty="0"/>
          </a:p>
          <a:p>
            <a:endParaRPr lang="da-DK" sz="1200" dirty="0"/>
          </a:p>
          <a:p>
            <a:endParaRPr lang="da-DK" sz="1200" dirty="0"/>
          </a:p>
        </p:txBody>
      </p:sp>
      <p:sp>
        <p:nvSpPr>
          <p:cNvPr id="15" name="Tekstfelt 14">
            <a:extLst>
              <a:ext uri="{FF2B5EF4-FFF2-40B4-BE49-F238E27FC236}">
                <a16:creationId xmlns:a16="http://schemas.microsoft.com/office/drawing/2014/main" id="{628451C3-4B99-4E99-954E-49C36930A06D}"/>
              </a:ext>
            </a:extLst>
          </p:cNvPr>
          <p:cNvSpPr txBox="1"/>
          <p:nvPr/>
        </p:nvSpPr>
        <p:spPr>
          <a:xfrm>
            <a:off x="8447706" y="3318177"/>
            <a:ext cx="1705302" cy="1569660"/>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a:t>Use of </a:t>
            </a:r>
            <a:r>
              <a:rPr lang="da-DK" sz="1200" dirty="0" err="1"/>
              <a:t>life</a:t>
            </a:r>
            <a:r>
              <a:rPr lang="da-DK" sz="1200" dirty="0"/>
              <a:t> support</a:t>
            </a:r>
          </a:p>
          <a:p>
            <a:pPr marL="171450" indent="-171450">
              <a:lnSpc>
                <a:spcPct val="150000"/>
              </a:lnSpc>
              <a:buFont typeface="Arial" panose="020B0604020202020204" pitchFamily="34" charset="0"/>
              <a:buChar char="•"/>
            </a:pPr>
            <a:r>
              <a:rPr lang="da-DK" sz="1200" dirty="0" err="1"/>
              <a:t>Mortality</a:t>
            </a:r>
            <a:endParaRPr lang="da-DK" sz="1200" dirty="0"/>
          </a:p>
          <a:p>
            <a:pPr marL="171450" indent="-171450">
              <a:lnSpc>
                <a:spcPct val="150000"/>
              </a:lnSpc>
              <a:buFont typeface="Arial" panose="020B0604020202020204" pitchFamily="34" charset="0"/>
              <a:buChar char="•"/>
            </a:pPr>
            <a:r>
              <a:rPr lang="da-DK" sz="1200" dirty="0"/>
              <a:t>Days </a:t>
            </a:r>
            <a:r>
              <a:rPr lang="da-DK" sz="1200" dirty="0" err="1"/>
              <a:t>alive</a:t>
            </a:r>
            <a:r>
              <a:rPr lang="da-DK" sz="1200" dirty="0"/>
              <a:t> and out of hospital</a:t>
            </a:r>
          </a:p>
          <a:p>
            <a:endParaRPr lang="da-DK" sz="1200" dirty="0"/>
          </a:p>
          <a:p>
            <a:endParaRPr lang="da-DK" sz="1200" dirty="0"/>
          </a:p>
        </p:txBody>
      </p:sp>
      <p:sp>
        <p:nvSpPr>
          <p:cNvPr id="16" name="Tekstfelt 15">
            <a:extLst>
              <a:ext uri="{FF2B5EF4-FFF2-40B4-BE49-F238E27FC236}">
                <a16:creationId xmlns:a16="http://schemas.microsoft.com/office/drawing/2014/main" id="{21E1ACFA-619B-4A7A-873B-E93AFAD998C9}"/>
              </a:ext>
            </a:extLst>
          </p:cNvPr>
          <p:cNvSpPr txBox="1"/>
          <p:nvPr/>
        </p:nvSpPr>
        <p:spPr>
          <a:xfrm>
            <a:off x="10117672" y="3335171"/>
            <a:ext cx="1705302" cy="1200329"/>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da-DK" sz="1200" dirty="0" err="1"/>
              <a:t>Mortality</a:t>
            </a:r>
            <a:endParaRPr lang="da-DK" sz="1200" dirty="0"/>
          </a:p>
          <a:p>
            <a:pPr marL="171450" indent="-171450">
              <a:lnSpc>
                <a:spcPct val="150000"/>
              </a:lnSpc>
              <a:buFont typeface="Arial" panose="020B0604020202020204" pitchFamily="34" charset="0"/>
              <a:buChar char="•"/>
            </a:pPr>
            <a:r>
              <a:rPr lang="da-DK" sz="1200" dirty="0" err="1"/>
              <a:t>HRQoL</a:t>
            </a:r>
            <a:endParaRPr lang="da-DK" sz="1200" dirty="0"/>
          </a:p>
          <a:p>
            <a:endParaRPr lang="da-DK" sz="1200" dirty="0"/>
          </a:p>
          <a:p>
            <a:endParaRPr lang="da-DK" sz="1200" dirty="0"/>
          </a:p>
          <a:p>
            <a:endParaRPr lang="da-DK" sz="1200" dirty="0"/>
          </a:p>
        </p:txBody>
      </p:sp>
      <p:pic>
        <p:nvPicPr>
          <p:cNvPr id="17" name="Billede 16" descr="Et billede, der indeholder mad&#10;&#10;Automatisk genereret beskrivelse">
            <a:extLst>
              <a:ext uri="{FF2B5EF4-FFF2-40B4-BE49-F238E27FC236}">
                <a16:creationId xmlns:a16="http://schemas.microsoft.com/office/drawing/2014/main" id="{F05049BF-9BED-4237-8E38-D6E22816ACD7}"/>
              </a:ext>
            </a:extLst>
          </p:cNvPr>
          <p:cNvPicPr>
            <a:picLocks noChangeAspect="1"/>
          </p:cNvPicPr>
          <p:nvPr/>
        </p:nvPicPr>
        <p:blipFill rotWithShape="1">
          <a:blip r:embed="rId8">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129842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dirty="0">
                <a:latin typeface="Calibri" charset="0"/>
              </a:rPr>
              <a:t>Trial </a:t>
            </a:r>
            <a:r>
              <a:rPr lang="da-DK" dirty="0" err="1">
                <a:latin typeface="Calibri" charset="0"/>
              </a:rPr>
              <a:t>staff</a:t>
            </a:r>
            <a:endParaRPr lang="da-DK"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kstfelt 2">
            <a:extLst>
              <a:ext uri="{FF2B5EF4-FFF2-40B4-BE49-F238E27FC236}">
                <a16:creationId xmlns:a16="http://schemas.microsoft.com/office/drawing/2014/main" id="{46DD4DA0-46EA-41BB-8940-1B630A781F49}"/>
              </a:ext>
            </a:extLst>
          </p:cNvPr>
          <p:cNvSpPr txBox="1"/>
          <p:nvPr/>
        </p:nvSpPr>
        <p:spPr>
          <a:xfrm>
            <a:off x="6829114" y="4294013"/>
            <a:ext cx="4305611" cy="1767087"/>
          </a:xfrm>
          <a:prstGeom prst="rect">
            <a:avLst/>
          </a:prstGeom>
          <a:noFill/>
        </p:spPr>
        <p:txBody>
          <a:bodyPr wrap="square" rtlCol="0">
            <a:spAutoFit/>
          </a:bodyPr>
          <a:lstStyle/>
          <a:p>
            <a:pPr>
              <a:lnSpc>
                <a:spcPct val="150000"/>
              </a:lnSpc>
            </a:pPr>
            <a:r>
              <a:rPr lang="da-DK" b="1" dirty="0" err="1"/>
              <a:t>Blinded</a:t>
            </a:r>
            <a:r>
              <a:rPr lang="da-DK" b="1" dirty="0"/>
              <a:t> </a:t>
            </a:r>
            <a:r>
              <a:rPr lang="da-DK" b="1" dirty="0" err="1"/>
              <a:t>staff</a:t>
            </a:r>
            <a:endParaRPr lang="da-DK" sz="1400" b="1" dirty="0"/>
          </a:p>
          <a:p>
            <a:pPr>
              <a:lnSpc>
                <a:spcPct val="150000"/>
              </a:lnSpc>
            </a:pPr>
            <a:r>
              <a:rPr lang="da-DK" sz="1400" dirty="0"/>
              <a:t>Care for patients</a:t>
            </a:r>
          </a:p>
          <a:p>
            <a:pPr>
              <a:lnSpc>
                <a:spcPct val="150000"/>
              </a:lnSpc>
            </a:pPr>
            <a:r>
              <a:rPr lang="da-DK" sz="1400" dirty="0"/>
              <a:t>Give interventions</a:t>
            </a:r>
          </a:p>
          <a:p>
            <a:pPr>
              <a:lnSpc>
                <a:spcPct val="150000"/>
              </a:lnSpc>
            </a:pPr>
            <a:r>
              <a:rPr lang="da-DK" sz="1400" dirty="0"/>
              <a:t>Outcome data </a:t>
            </a:r>
            <a:r>
              <a:rPr lang="da-DK" sz="1400" dirty="0" err="1"/>
              <a:t>entry</a:t>
            </a:r>
            <a:endParaRPr lang="da-DK" sz="1400" dirty="0"/>
          </a:p>
          <a:p>
            <a:pPr>
              <a:lnSpc>
                <a:spcPct val="150000"/>
              </a:lnSpc>
            </a:pPr>
            <a:r>
              <a:rPr lang="da-DK" sz="1400" dirty="0"/>
              <a:t>SAR/SAE/SUSAR </a:t>
            </a:r>
            <a:r>
              <a:rPr lang="da-DK" sz="1400" dirty="0" err="1"/>
              <a:t>reporting</a:t>
            </a:r>
            <a:endParaRPr lang="da-DK" sz="1400" dirty="0"/>
          </a:p>
        </p:txBody>
      </p:sp>
      <p:sp>
        <p:nvSpPr>
          <p:cNvPr id="12" name="Tekstfelt 11">
            <a:extLst>
              <a:ext uri="{FF2B5EF4-FFF2-40B4-BE49-F238E27FC236}">
                <a16:creationId xmlns:a16="http://schemas.microsoft.com/office/drawing/2014/main" id="{F8DBBDB8-EA41-48FA-8A5F-11253E764CD0}"/>
              </a:ext>
            </a:extLst>
          </p:cNvPr>
          <p:cNvSpPr txBox="1"/>
          <p:nvPr/>
        </p:nvSpPr>
        <p:spPr>
          <a:xfrm>
            <a:off x="2010086" y="4294013"/>
            <a:ext cx="4305611" cy="1120756"/>
          </a:xfrm>
          <a:prstGeom prst="rect">
            <a:avLst/>
          </a:prstGeom>
          <a:noFill/>
        </p:spPr>
        <p:txBody>
          <a:bodyPr wrap="square" rtlCol="0">
            <a:spAutoFit/>
          </a:bodyPr>
          <a:lstStyle/>
          <a:p>
            <a:pPr>
              <a:lnSpc>
                <a:spcPct val="150000"/>
              </a:lnSpc>
            </a:pPr>
            <a:r>
              <a:rPr lang="da-DK" b="1" dirty="0" err="1"/>
              <a:t>Unblinded</a:t>
            </a:r>
            <a:r>
              <a:rPr lang="da-DK" b="1" dirty="0"/>
              <a:t> </a:t>
            </a:r>
            <a:r>
              <a:rPr lang="da-DK" b="1" dirty="0" err="1"/>
              <a:t>staff</a:t>
            </a:r>
            <a:endParaRPr lang="da-DK" b="1" dirty="0"/>
          </a:p>
          <a:p>
            <a:pPr>
              <a:lnSpc>
                <a:spcPct val="150000"/>
              </a:lnSpc>
            </a:pPr>
            <a:r>
              <a:rPr lang="da-DK" sz="1400" dirty="0"/>
              <a:t>Screen and enrol</a:t>
            </a:r>
          </a:p>
          <a:p>
            <a:pPr>
              <a:lnSpc>
                <a:spcPct val="150000"/>
              </a:lnSpc>
            </a:pPr>
            <a:r>
              <a:rPr lang="da-DK" sz="1400" dirty="0" err="1"/>
              <a:t>Prepare</a:t>
            </a:r>
            <a:r>
              <a:rPr lang="da-DK" sz="1400" dirty="0"/>
              <a:t> trial medications</a:t>
            </a:r>
          </a:p>
        </p:txBody>
      </p:sp>
      <p:pic>
        <p:nvPicPr>
          <p:cNvPr id="13" name="Picture 2" descr="person holding white labeled bottle">
            <a:extLst>
              <a:ext uri="{FF2B5EF4-FFF2-40B4-BE49-F238E27FC236}">
                <a16:creationId xmlns:a16="http://schemas.microsoft.com/office/drawing/2014/main" id="{13A85962-895B-4649-BA58-29BC7088C1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09" b="25753"/>
          <a:stretch/>
        </p:blipFill>
        <p:spPr bwMode="auto">
          <a:xfrm>
            <a:off x="2010086" y="2074190"/>
            <a:ext cx="2377764" cy="22198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octor holding red stethoscope">
            <a:extLst>
              <a:ext uri="{FF2B5EF4-FFF2-40B4-BE49-F238E27FC236}">
                <a16:creationId xmlns:a16="http://schemas.microsoft.com/office/drawing/2014/main" id="{B094AE07-CD24-407C-8900-1C8CD65FF0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99" r="5066"/>
          <a:stretch/>
        </p:blipFill>
        <p:spPr bwMode="auto">
          <a:xfrm>
            <a:off x="6829114" y="2074190"/>
            <a:ext cx="3352800" cy="221982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descr="Et billede, der indeholder mad&#10;&#10;Automatisk genereret beskrivelse">
            <a:extLst>
              <a:ext uri="{FF2B5EF4-FFF2-40B4-BE49-F238E27FC236}">
                <a16:creationId xmlns:a16="http://schemas.microsoft.com/office/drawing/2014/main" id="{38A06F77-90F5-450D-B37A-C7EC14F7CD81}"/>
              </a:ext>
            </a:extLst>
          </p:cNvPr>
          <p:cNvPicPr>
            <a:picLocks noChangeAspect="1"/>
          </p:cNvPicPr>
          <p:nvPr/>
        </p:nvPicPr>
        <p:blipFill rotWithShape="1">
          <a:blip r:embed="rId5">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184729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Role</a:t>
            </a:r>
            <a:r>
              <a:rPr lang="da-DK" b="1" dirty="0"/>
              <a:t> of </a:t>
            </a:r>
            <a:r>
              <a:rPr lang="da-DK" b="1" dirty="0" err="1"/>
              <a:t>unblinded</a:t>
            </a:r>
            <a:r>
              <a:rPr lang="da-DK" b="1" dirty="0"/>
              <a:t> </a:t>
            </a:r>
            <a:r>
              <a:rPr lang="da-DK" b="1" dirty="0" err="1"/>
              <a:t>staff</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person holding white labeled bottle">
            <a:extLst>
              <a:ext uri="{FF2B5EF4-FFF2-40B4-BE49-F238E27FC236}">
                <a16:creationId xmlns:a16="http://schemas.microsoft.com/office/drawing/2014/main" id="{38933B0C-6D71-445A-881B-06F8AA6495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753"/>
          <a:stretch/>
        </p:blipFill>
        <p:spPr bwMode="auto">
          <a:xfrm>
            <a:off x="4337361" y="2016862"/>
            <a:ext cx="3517278" cy="3917213"/>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descr="Et billede, der indeholder mad&#10;&#10;Automatisk genereret beskrivelse">
            <a:extLst>
              <a:ext uri="{FF2B5EF4-FFF2-40B4-BE49-F238E27FC236}">
                <a16:creationId xmlns:a16="http://schemas.microsoft.com/office/drawing/2014/main" id="{6A78785E-EAD1-41ED-B031-F25EE796CCCD}"/>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4237532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da-DK" b="1" dirty="0"/>
              <a:t>Screening</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ladsholder til indhold 4">
            <a:extLst>
              <a:ext uri="{FF2B5EF4-FFF2-40B4-BE49-F238E27FC236}">
                <a16:creationId xmlns:a16="http://schemas.microsoft.com/office/drawing/2014/main" id="{50AB2B6B-BC5F-4137-A16F-1E680CA1F8B7}"/>
              </a:ext>
            </a:extLst>
          </p:cNvPr>
          <p:cNvSpPr>
            <a:spLocks noGrp="1"/>
          </p:cNvSpPr>
          <p:nvPr>
            <p:ph idx="1"/>
          </p:nvPr>
        </p:nvSpPr>
        <p:spPr>
          <a:xfrm>
            <a:off x="828273" y="1825624"/>
            <a:ext cx="10673219" cy="4351338"/>
          </a:xfrm>
        </p:spPr>
        <p:txBody>
          <a:bodyPr>
            <a:normAutofit/>
          </a:bodyPr>
          <a:lstStyle/>
          <a:p>
            <a:pPr marL="0" indent="0">
              <a:buNone/>
            </a:pPr>
            <a:r>
              <a:rPr lang="da-DK" dirty="0"/>
              <a:t>All patients </a:t>
            </a:r>
            <a:r>
              <a:rPr lang="da-DK" dirty="0" err="1"/>
              <a:t>fullfilling</a:t>
            </a:r>
            <a:r>
              <a:rPr lang="da-DK" dirty="0"/>
              <a:t> </a:t>
            </a:r>
            <a:r>
              <a:rPr lang="da-DK" b="1" dirty="0">
                <a:solidFill>
                  <a:srgbClr val="33CCCC"/>
                </a:solidFill>
              </a:rPr>
              <a:t>all</a:t>
            </a:r>
            <a:r>
              <a:rPr lang="da-DK" dirty="0"/>
              <a:t> </a:t>
            </a:r>
            <a:r>
              <a:rPr lang="da-DK" dirty="0" err="1"/>
              <a:t>inclusion</a:t>
            </a:r>
            <a:r>
              <a:rPr lang="da-DK" dirty="0"/>
              <a:t> </a:t>
            </a:r>
            <a:r>
              <a:rPr lang="da-DK" dirty="0" err="1"/>
              <a:t>criteria</a:t>
            </a:r>
            <a:r>
              <a:rPr lang="da-DK" dirty="0"/>
              <a:t> must </a:t>
            </a:r>
            <a:r>
              <a:rPr lang="da-DK" dirty="0" err="1"/>
              <a:t>be</a:t>
            </a:r>
            <a:r>
              <a:rPr lang="da-DK" dirty="0"/>
              <a:t> </a:t>
            </a:r>
            <a:r>
              <a:rPr lang="da-DK" dirty="0" err="1"/>
              <a:t>screened</a:t>
            </a:r>
            <a:r>
              <a:rPr lang="da-DK" dirty="0"/>
              <a:t> in </a:t>
            </a:r>
            <a:r>
              <a:rPr lang="da-DK" dirty="0" err="1"/>
              <a:t>eCRF</a:t>
            </a:r>
            <a:endParaRPr lang="da-DK" dirty="0"/>
          </a:p>
          <a:p>
            <a:pPr marL="0" indent="0">
              <a:buNone/>
            </a:pPr>
            <a:endParaRPr lang="da-DK" dirty="0"/>
          </a:p>
          <a:p>
            <a:pPr marL="0" indent="0">
              <a:buNone/>
            </a:pPr>
            <a:r>
              <a:rPr lang="da-DK" dirty="0" err="1"/>
              <a:t>Obtain</a:t>
            </a:r>
            <a:r>
              <a:rPr lang="da-DK" dirty="0"/>
              <a:t> </a:t>
            </a:r>
            <a:r>
              <a:rPr lang="da-DK" b="1" dirty="0" err="1">
                <a:solidFill>
                  <a:srgbClr val="33CCCC"/>
                </a:solidFill>
              </a:rPr>
              <a:t>informed</a:t>
            </a:r>
            <a:r>
              <a:rPr lang="da-DK" b="1" dirty="0">
                <a:solidFill>
                  <a:srgbClr val="33CCCC"/>
                </a:solidFill>
              </a:rPr>
              <a:t> </a:t>
            </a:r>
            <a:r>
              <a:rPr lang="da-DK" b="1" dirty="0" err="1">
                <a:solidFill>
                  <a:srgbClr val="33CCCC"/>
                </a:solidFill>
              </a:rPr>
              <a:t>consent</a:t>
            </a:r>
            <a:r>
              <a:rPr lang="da-DK" b="1" dirty="0">
                <a:solidFill>
                  <a:srgbClr val="33CCCC"/>
                </a:solidFill>
              </a:rPr>
              <a:t> </a:t>
            </a:r>
            <a:r>
              <a:rPr lang="da-DK" dirty="0" err="1"/>
              <a:t>according</a:t>
            </a:r>
            <a:r>
              <a:rPr lang="da-DK" dirty="0"/>
              <a:t> to national </a:t>
            </a:r>
            <a:r>
              <a:rPr lang="da-DK" dirty="0" err="1"/>
              <a:t>law</a:t>
            </a:r>
            <a:endParaRPr lang="da-DK" dirty="0"/>
          </a:p>
          <a:p>
            <a:pPr marL="0" indent="0">
              <a:buNone/>
            </a:pPr>
            <a:endParaRPr lang="da-DK" dirty="0"/>
          </a:p>
          <a:p>
            <a:pPr marL="0" indent="0">
              <a:buNone/>
            </a:pPr>
            <a:r>
              <a:rPr lang="da-DK" dirty="0" err="1"/>
              <a:t>Fill</a:t>
            </a:r>
            <a:r>
              <a:rPr lang="da-DK" dirty="0"/>
              <a:t> out baseline form in the </a:t>
            </a:r>
            <a:r>
              <a:rPr lang="da-DK" dirty="0" err="1"/>
              <a:t>eCRF</a:t>
            </a:r>
            <a:endParaRPr lang="da-DK" dirty="0"/>
          </a:p>
          <a:p>
            <a:pPr marL="0" indent="0">
              <a:buNone/>
            </a:pPr>
            <a:endParaRPr lang="en-US" b="1" dirty="0">
              <a:hlinkClick r:id="rId3"/>
            </a:endParaRPr>
          </a:p>
          <a:p>
            <a:pPr marL="0" indent="0">
              <a:buNone/>
            </a:pPr>
            <a:endParaRPr lang="da-DK" dirty="0"/>
          </a:p>
        </p:txBody>
      </p:sp>
      <p:pic>
        <p:nvPicPr>
          <p:cNvPr id="8" name="Billede 7" descr="Et billede, der indeholder mad&#10;&#10;Automatisk genereret beskrivelse">
            <a:extLst>
              <a:ext uri="{FF2B5EF4-FFF2-40B4-BE49-F238E27FC236}">
                <a16:creationId xmlns:a16="http://schemas.microsoft.com/office/drawing/2014/main" id="{D5A893CD-4B10-42C3-825C-338D37CB5E71}"/>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445423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Blinding of trial </a:t>
            </a:r>
            <a:r>
              <a:rPr lang="da-DK" b="1" dirty="0" err="1"/>
              <a:t>medication</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Pladsholder til indhold 3">
            <a:extLst>
              <a:ext uri="{FF2B5EF4-FFF2-40B4-BE49-F238E27FC236}">
                <a16:creationId xmlns:a16="http://schemas.microsoft.com/office/drawing/2014/main" id="{0CDD74A7-AAAB-4885-B672-6C62E6B91E1D}"/>
              </a:ext>
            </a:extLst>
          </p:cNvPr>
          <p:cNvSpPr>
            <a:spLocks noGrp="1"/>
          </p:cNvSpPr>
          <p:nvPr>
            <p:ph idx="1"/>
          </p:nvPr>
        </p:nvSpPr>
        <p:spPr>
          <a:xfrm>
            <a:off x="838200" y="1822451"/>
            <a:ext cx="11020825" cy="4351338"/>
          </a:xfrm>
        </p:spPr>
        <p:txBody>
          <a:bodyPr>
            <a:normAutofit/>
          </a:bodyPr>
          <a:lstStyle/>
          <a:p>
            <a:pPr marL="0" indent="0">
              <a:buNone/>
            </a:pPr>
            <a:r>
              <a:rPr lang="da-DK" sz="1800" dirty="0">
                <a:sym typeface="Wingdings" panose="05000000000000000000" pitchFamily="2" charset="2"/>
              </a:rPr>
              <a:t>Trial medications </a:t>
            </a:r>
            <a:r>
              <a:rPr lang="da-DK" sz="1800" dirty="0" err="1">
                <a:sym typeface="Wingdings" panose="05000000000000000000" pitchFamily="2" charset="2"/>
              </a:rPr>
              <a:t>are</a:t>
            </a:r>
            <a:r>
              <a:rPr lang="da-DK" sz="1800" dirty="0">
                <a:sym typeface="Wingdings" panose="05000000000000000000" pitchFamily="2" charset="2"/>
              </a:rPr>
              <a:t> </a:t>
            </a:r>
            <a:r>
              <a:rPr lang="da-DK" sz="1800" dirty="0" err="1">
                <a:sym typeface="Wingdings" panose="05000000000000000000" pitchFamily="2" charset="2"/>
              </a:rPr>
              <a:t>prepared</a:t>
            </a:r>
            <a:r>
              <a:rPr lang="da-DK" sz="1800" dirty="0">
                <a:sym typeface="Wingdings" panose="05000000000000000000" pitchFamily="2" charset="2"/>
              </a:rPr>
              <a:t> </a:t>
            </a:r>
            <a:r>
              <a:rPr lang="da-DK" sz="1800" dirty="0" err="1">
                <a:sym typeface="Wingdings" panose="05000000000000000000" pitchFamily="2" charset="2"/>
              </a:rPr>
              <a:t>once</a:t>
            </a:r>
            <a:r>
              <a:rPr lang="da-DK" sz="1800" dirty="0">
                <a:sym typeface="Wingdings" panose="05000000000000000000" pitchFamily="2" charset="2"/>
              </a:rPr>
              <a:t> </a:t>
            </a:r>
            <a:r>
              <a:rPr lang="da-DK" sz="1800" dirty="0" err="1">
                <a:sym typeface="Wingdings" panose="05000000000000000000" pitchFamily="2" charset="2"/>
              </a:rPr>
              <a:t>daily</a:t>
            </a:r>
            <a:r>
              <a:rPr lang="da-DK" sz="1800" dirty="0">
                <a:sym typeface="Wingdings" panose="05000000000000000000" pitchFamily="2" charset="2"/>
              </a:rPr>
              <a:t> by </a:t>
            </a:r>
            <a:r>
              <a:rPr lang="da-DK" sz="1800" dirty="0" err="1">
                <a:sym typeface="Wingdings" panose="05000000000000000000" pitchFamily="2" charset="2"/>
              </a:rPr>
              <a:t>two</a:t>
            </a:r>
            <a:r>
              <a:rPr lang="da-DK" sz="1800" dirty="0">
                <a:sym typeface="Wingdings" panose="05000000000000000000" pitchFamily="2" charset="2"/>
              </a:rPr>
              <a:t> </a:t>
            </a:r>
            <a:r>
              <a:rPr lang="da-DK" sz="1800" b="1" dirty="0" err="1">
                <a:solidFill>
                  <a:srgbClr val="33CCCC"/>
                </a:solidFill>
                <a:sym typeface="Wingdings" panose="05000000000000000000" pitchFamily="2" charset="2"/>
              </a:rPr>
              <a:t>unblinded</a:t>
            </a:r>
            <a:r>
              <a:rPr lang="da-DK" sz="1800" b="1" dirty="0">
                <a:sym typeface="Wingdings" panose="05000000000000000000" pitchFamily="2" charset="2"/>
              </a:rPr>
              <a:t> </a:t>
            </a:r>
            <a:r>
              <a:rPr lang="da-DK" sz="1800" dirty="0">
                <a:sym typeface="Wingdings" panose="05000000000000000000" pitchFamily="2" charset="2"/>
              </a:rPr>
              <a:t>trial </a:t>
            </a:r>
            <a:r>
              <a:rPr lang="da-DK" sz="1800" dirty="0" err="1">
                <a:sym typeface="Wingdings" panose="05000000000000000000" pitchFamily="2" charset="2"/>
              </a:rPr>
              <a:t>staff</a:t>
            </a:r>
            <a:r>
              <a:rPr lang="da-DK" sz="1800" dirty="0">
                <a:sym typeface="Wingdings" panose="05000000000000000000" pitchFamily="2" charset="2"/>
              </a:rPr>
              <a:t> </a:t>
            </a:r>
            <a:r>
              <a:rPr lang="da-DK" sz="1800" u="sng" dirty="0">
                <a:sym typeface="Wingdings" panose="05000000000000000000" pitchFamily="2" charset="2"/>
              </a:rPr>
              <a:t>not</a:t>
            </a:r>
            <a:r>
              <a:rPr lang="da-DK" sz="1800" dirty="0">
                <a:sym typeface="Wingdings" panose="05000000000000000000" pitchFamily="2" charset="2"/>
              </a:rPr>
              <a:t> </a:t>
            </a:r>
            <a:r>
              <a:rPr lang="da-DK" sz="1800" dirty="0" err="1">
                <a:sym typeface="Wingdings" panose="05000000000000000000" pitchFamily="2" charset="2"/>
              </a:rPr>
              <a:t>involved</a:t>
            </a:r>
            <a:r>
              <a:rPr lang="da-DK" sz="1800" dirty="0">
                <a:sym typeface="Wingdings" panose="05000000000000000000" pitchFamily="2" charset="2"/>
              </a:rPr>
              <a:t> in the care of the patients</a:t>
            </a:r>
          </a:p>
          <a:p>
            <a:pPr marL="0" indent="0">
              <a:buNone/>
            </a:pPr>
            <a:endParaRPr lang="da-DK" sz="1800" dirty="0">
              <a:sym typeface="Wingdings" panose="05000000000000000000" pitchFamily="2" charset="2"/>
            </a:endParaRPr>
          </a:p>
          <a:p>
            <a:pPr marL="0" indent="0">
              <a:buNone/>
            </a:pPr>
            <a:r>
              <a:rPr lang="da-DK" sz="1800" dirty="0" err="1">
                <a:sym typeface="Wingdings" panose="05000000000000000000" pitchFamily="2" charset="2"/>
              </a:rPr>
              <a:t>Daily</a:t>
            </a:r>
            <a:r>
              <a:rPr lang="da-DK" sz="1800" dirty="0">
                <a:sym typeface="Wingdings" panose="05000000000000000000" pitchFamily="2" charset="2"/>
              </a:rPr>
              <a:t> </a:t>
            </a:r>
            <a:r>
              <a:rPr lang="da-DK" sz="1800" dirty="0" err="1">
                <a:sym typeface="Wingdings" panose="05000000000000000000" pitchFamily="2" charset="2"/>
              </a:rPr>
              <a:t>registration</a:t>
            </a:r>
            <a:r>
              <a:rPr lang="da-DK" sz="1800" dirty="0">
                <a:sym typeface="Wingdings" panose="05000000000000000000" pitchFamily="2" charset="2"/>
              </a:rPr>
              <a:t> in </a:t>
            </a:r>
            <a:r>
              <a:rPr lang="da-DK" sz="1800" dirty="0" err="1">
                <a:sym typeface="Wingdings" panose="05000000000000000000" pitchFamily="2" charset="2"/>
              </a:rPr>
              <a:t>Administered</a:t>
            </a:r>
            <a:r>
              <a:rPr lang="da-DK" sz="1800" dirty="0">
                <a:sym typeface="Wingdings" panose="05000000000000000000" pitchFamily="2" charset="2"/>
              </a:rPr>
              <a:t> Trial Medication (ATM) form in </a:t>
            </a:r>
            <a:r>
              <a:rPr lang="da-DK" sz="1800" dirty="0" err="1">
                <a:sym typeface="Wingdings" panose="05000000000000000000" pitchFamily="2" charset="2"/>
              </a:rPr>
              <a:t>eCRF</a:t>
            </a:r>
            <a:endParaRPr lang="da-DK" sz="1800" dirty="0">
              <a:sym typeface="Wingdings" panose="05000000000000000000" pitchFamily="2" charset="2"/>
            </a:endParaRPr>
          </a:p>
          <a:p>
            <a:pPr marL="0" indent="0">
              <a:buNone/>
            </a:pPr>
            <a:endParaRPr lang="da-DK" sz="2400" dirty="0">
              <a:sym typeface="Wingdings" panose="05000000000000000000" pitchFamily="2" charset="2"/>
            </a:endParaRPr>
          </a:p>
          <a:p>
            <a:pPr marL="0" indent="0">
              <a:buNone/>
            </a:pPr>
            <a:endParaRPr lang="da-DK" sz="2400"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sym typeface="Wingdings" panose="05000000000000000000" pitchFamily="2" charset="2"/>
            </a:endParaRPr>
          </a:p>
          <a:p>
            <a:pPr marL="0" indent="0">
              <a:buNone/>
            </a:pPr>
            <a:endParaRPr lang="da-DK" dirty="0"/>
          </a:p>
        </p:txBody>
      </p:sp>
      <p:sp>
        <p:nvSpPr>
          <p:cNvPr id="4" name="Rektangel 3">
            <a:extLst>
              <a:ext uri="{FF2B5EF4-FFF2-40B4-BE49-F238E27FC236}">
                <a16:creationId xmlns:a16="http://schemas.microsoft.com/office/drawing/2014/main" id="{AD282EAF-772B-4758-8D11-E30B7FE47B60}"/>
              </a:ext>
            </a:extLst>
          </p:cNvPr>
          <p:cNvSpPr/>
          <p:nvPr/>
        </p:nvSpPr>
        <p:spPr>
          <a:xfrm>
            <a:off x="5729288" y="5815013"/>
            <a:ext cx="1004485"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descr="Et billede, der indeholder mad&#10;&#10;Automatisk genereret beskrivelse">
            <a:extLst>
              <a:ext uri="{FF2B5EF4-FFF2-40B4-BE49-F238E27FC236}">
                <a16:creationId xmlns:a16="http://schemas.microsoft.com/office/drawing/2014/main" id="{6EFB84A0-6A6C-40CC-9C07-A4F09D9EBDE6}"/>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pic>
        <p:nvPicPr>
          <p:cNvPr id="3" name="Billede 2">
            <a:extLst>
              <a:ext uri="{FF2B5EF4-FFF2-40B4-BE49-F238E27FC236}">
                <a16:creationId xmlns:a16="http://schemas.microsoft.com/office/drawing/2014/main" id="{005135F8-B1EB-4ABD-BCF5-042616C7DF31}"/>
              </a:ext>
            </a:extLst>
          </p:cNvPr>
          <p:cNvPicPr>
            <a:picLocks noChangeAspect="1"/>
          </p:cNvPicPr>
          <p:nvPr/>
        </p:nvPicPr>
        <p:blipFill>
          <a:blip r:embed="rId4"/>
          <a:stretch>
            <a:fillRect/>
          </a:stretch>
        </p:blipFill>
        <p:spPr>
          <a:xfrm>
            <a:off x="3676312" y="2989619"/>
            <a:ext cx="4839375" cy="3715268"/>
          </a:xfrm>
          <a:prstGeom prst="rect">
            <a:avLst/>
          </a:prstGeom>
        </p:spPr>
      </p:pic>
    </p:spTree>
    <p:extLst>
      <p:ext uri="{BB962C8B-B14F-4D97-AF65-F5344CB8AC3E}">
        <p14:creationId xmlns:p14="http://schemas.microsoft.com/office/powerpoint/2010/main" val="1184159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Role</a:t>
            </a:r>
            <a:r>
              <a:rPr lang="da-DK" b="1" dirty="0"/>
              <a:t> of </a:t>
            </a:r>
            <a:r>
              <a:rPr lang="da-DK" b="1" dirty="0" err="1"/>
              <a:t>blinded</a:t>
            </a:r>
            <a:r>
              <a:rPr lang="da-DK" b="1" dirty="0"/>
              <a:t> </a:t>
            </a:r>
            <a:r>
              <a:rPr lang="da-DK" b="1" dirty="0" err="1"/>
              <a:t>staff</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4" descr="doctor holding red stethoscope">
            <a:extLst>
              <a:ext uri="{FF2B5EF4-FFF2-40B4-BE49-F238E27FC236}">
                <a16:creationId xmlns:a16="http://schemas.microsoft.com/office/drawing/2014/main" id="{4A5BEF2E-208E-4EF2-8BD6-23DC5969F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84" y="2193436"/>
            <a:ext cx="5916632" cy="3331064"/>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descr="Et billede, der indeholder mad&#10;&#10;Automatisk genereret beskrivelse">
            <a:extLst>
              <a:ext uri="{FF2B5EF4-FFF2-40B4-BE49-F238E27FC236}">
                <a16:creationId xmlns:a16="http://schemas.microsoft.com/office/drawing/2014/main" id="{AC0E30C2-B991-4E68-A4AD-F44D6F638F25}"/>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20203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lstStyle/>
          <a:p>
            <a:r>
              <a:rPr lang="da-DK" b="1" dirty="0"/>
              <a:t>COVID-19 is a global </a:t>
            </a:r>
            <a:r>
              <a:rPr lang="da-DK" b="1" dirty="0" err="1"/>
              <a:t>health</a:t>
            </a:r>
            <a:r>
              <a:rPr lang="da-DK" b="1" dirty="0"/>
              <a:t> </a:t>
            </a:r>
            <a:r>
              <a:rPr lang="da-DK" b="1" dirty="0" err="1"/>
              <a:t>emergency</a:t>
            </a:r>
            <a:endParaRPr lang="da-DK" b="1" dirty="0"/>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Pladsholder til indhold 12">
            <a:extLst>
              <a:ext uri="{FF2B5EF4-FFF2-40B4-BE49-F238E27FC236}">
                <a16:creationId xmlns:a16="http://schemas.microsoft.com/office/drawing/2014/main" id="{EA9A0437-2593-4721-8E5B-61202E2D6418}"/>
              </a:ext>
            </a:extLst>
          </p:cNvPr>
          <p:cNvSpPr>
            <a:spLocks noGrp="1"/>
          </p:cNvSpPr>
          <p:nvPr>
            <p:ph idx="1"/>
          </p:nvPr>
        </p:nvSpPr>
        <p:spPr>
          <a:xfrm>
            <a:off x="10250671" y="5884683"/>
            <a:ext cx="950018" cy="321005"/>
          </a:xfrm>
        </p:spPr>
        <p:txBody>
          <a:bodyPr>
            <a:normAutofit/>
          </a:bodyPr>
          <a:lstStyle/>
          <a:p>
            <a:pPr marL="0" indent="0" algn="r">
              <a:buNone/>
            </a:pPr>
            <a:r>
              <a:rPr lang="da-DK" sz="1000" dirty="0" err="1"/>
              <a:t>Aug</a:t>
            </a:r>
            <a:r>
              <a:rPr lang="da-DK" sz="1000" dirty="0"/>
              <a:t> 10, 2020</a:t>
            </a:r>
          </a:p>
        </p:txBody>
      </p:sp>
      <p:pic>
        <p:nvPicPr>
          <p:cNvPr id="8" name="Billede 7" descr="Et billede, der indeholder mad&#10;&#10;Automatisk genereret beskrivelse">
            <a:extLst>
              <a:ext uri="{FF2B5EF4-FFF2-40B4-BE49-F238E27FC236}">
                <a16:creationId xmlns:a16="http://schemas.microsoft.com/office/drawing/2014/main" id="{88012E02-FC4D-478F-952C-6C49533C16E5}"/>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pic>
        <p:nvPicPr>
          <p:cNvPr id="4" name="Billede 3">
            <a:extLst>
              <a:ext uri="{FF2B5EF4-FFF2-40B4-BE49-F238E27FC236}">
                <a16:creationId xmlns:a16="http://schemas.microsoft.com/office/drawing/2014/main" id="{F9C1DC31-2451-4245-87F3-5D7D560250EA}"/>
              </a:ext>
            </a:extLst>
          </p:cNvPr>
          <p:cNvPicPr>
            <a:picLocks noChangeAspect="1"/>
          </p:cNvPicPr>
          <p:nvPr/>
        </p:nvPicPr>
        <p:blipFill>
          <a:blip r:embed="rId4"/>
          <a:stretch>
            <a:fillRect/>
          </a:stretch>
        </p:blipFill>
        <p:spPr>
          <a:xfrm>
            <a:off x="991311" y="1824999"/>
            <a:ext cx="10209378" cy="4059684"/>
          </a:xfrm>
          <a:prstGeom prst="rect">
            <a:avLst/>
          </a:prstGeom>
        </p:spPr>
      </p:pic>
    </p:spTree>
    <p:extLst>
      <p:ext uri="{BB962C8B-B14F-4D97-AF65-F5344CB8AC3E}">
        <p14:creationId xmlns:p14="http://schemas.microsoft.com/office/powerpoint/2010/main" val="2804610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da-DK" b="1" dirty="0" err="1"/>
              <a:t>Blinded</a:t>
            </a:r>
            <a:r>
              <a:rPr lang="da-DK" b="1" dirty="0"/>
              <a:t> </a:t>
            </a:r>
            <a:r>
              <a:rPr lang="da-DK" b="1" dirty="0" err="1"/>
              <a:t>staff</a:t>
            </a:r>
            <a:r>
              <a:rPr lang="da-DK" b="1" dirty="0"/>
              <a:t>	</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ladsholder til indhold 4">
            <a:extLst>
              <a:ext uri="{FF2B5EF4-FFF2-40B4-BE49-F238E27FC236}">
                <a16:creationId xmlns:a16="http://schemas.microsoft.com/office/drawing/2014/main" id="{50AB2B6B-BC5F-4137-A16F-1E680CA1F8B7}"/>
              </a:ext>
            </a:extLst>
          </p:cNvPr>
          <p:cNvSpPr>
            <a:spLocks noGrp="1"/>
          </p:cNvSpPr>
          <p:nvPr>
            <p:ph idx="1"/>
          </p:nvPr>
        </p:nvSpPr>
        <p:spPr>
          <a:xfrm>
            <a:off x="838199" y="1825625"/>
            <a:ext cx="10673219" cy="4351338"/>
          </a:xfrm>
        </p:spPr>
        <p:txBody>
          <a:bodyPr>
            <a:normAutofit/>
          </a:bodyPr>
          <a:lstStyle/>
          <a:p>
            <a:pPr marL="0" indent="0">
              <a:buNone/>
            </a:pPr>
            <a:r>
              <a:rPr lang="en-US" dirty="0"/>
              <a:t>Give intervention</a:t>
            </a:r>
          </a:p>
          <a:p>
            <a:pPr marL="0" indent="0">
              <a:buNone/>
            </a:pPr>
            <a:endParaRPr lang="en-US" b="1" dirty="0"/>
          </a:p>
          <a:p>
            <a:pPr marL="0" indent="0">
              <a:buNone/>
            </a:pPr>
            <a:r>
              <a:rPr lang="en-US" dirty="0"/>
              <a:t>Outcome data entry</a:t>
            </a:r>
            <a:endParaRPr lang="en-US" b="1" dirty="0"/>
          </a:p>
          <a:p>
            <a:r>
              <a:rPr lang="da-DK" sz="2400" dirty="0"/>
              <a:t>Dayforms 1-14</a:t>
            </a:r>
          </a:p>
          <a:p>
            <a:r>
              <a:rPr lang="da-DK" sz="2400" dirty="0" err="1"/>
              <a:t>Follow-up</a:t>
            </a:r>
            <a:r>
              <a:rPr lang="da-DK" sz="2400" dirty="0"/>
              <a:t> forms at </a:t>
            </a:r>
            <a:r>
              <a:rPr lang="da-DK" sz="2400" dirty="0" err="1"/>
              <a:t>day</a:t>
            </a:r>
            <a:r>
              <a:rPr lang="da-DK" sz="2400" dirty="0"/>
              <a:t> 28, 90, 180</a:t>
            </a:r>
          </a:p>
          <a:p>
            <a:r>
              <a:rPr lang="da-DK" sz="2400" dirty="0"/>
              <a:t>Discharge and re-admission form</a:t>
            </a:r>
          </a:p>
          <a:p>
            <a:pPr marL="0" indent="0">
              <a:buNone/>
            </a:pPr>
            <a:endParaRPr lang="da-DK" dirty="0"/>
          </a:p>
        </p:txBody>
      </p:sp>
      <p:pic>
        <p:nvPicPr>
          <p:cNvPr id="8" name="Billede 7" descr="Et billede, der indeholder mad&#10;&#10;Automatisk genereret beskrivelse">
            <a:extLst>
              <a:ext uri="{FF2B5EF4-FFF2-40B4-BE49-F238E27FC236}">
                <a16:creationId xmlns:a16="http://schemas.microsoft.com/office/drawing/2014/main" id="{57C3FA6A-44DD-46C3-B4C8-DC51B5305B50}"/>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20090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Reporting of SAR (</a:t>
            </a:r>
            <a:r>
              <a:rPr lang="da-DK" b="1" dirty="0" err="1"/>
              <a:t>day</a:t>
            </a:r>
            <a:r>
              <a:rPr lang="da-DK" b="1" dirty="0"/>
              <a:t> 1-28)</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pPr>
            <a:r>
              <a:rPr lang="da-DK" dirty="0"/>
              <a:t>Secondary outcome </a:t>
            </a:r>
            <a:r>
              <a:rPr lang="en-US" dirty="0"/>
              <a:t>registered</a:t>
            </a:r>
            <a:r>
              <a:rPr lang="da-DK" dirty="0"/>
              <a:t> in dayforms and 28-day </a:t>
            </a:r>
            <a:r>
              <a:rPr lang="da-DK" dirty="0" err="1"/>
              <a:t>follow-up</a:t>
            </a:r>
            <a:r>
              <a:rPr lang="da-DK" dirty="0"/>
              <a:t> form</a:t>
            </a:r>
          </a:p>
          <a:p>
            <a:pPr marL="0" indent="0">
              <a:buNone/>
            </a:pPr>
            <a:endParaRPr lang="da-DK" dirty="0"/>
          </a:p>
          <a:p>
            <a:r>
              <a:rPr lang="da-DK" dirty="0"/>
              <a:t>New episodes of </a:t>
            </a:r>
            <a:r>
              <a:rPr lang="da-DK" dirty="0" err="1"/>
              <a:t>septic</a:t>
            </a:r>
            <a:r>
              <a:rPr lang="da-DK" dirty="0"/>
              <a:t> shock (Sepsis-3 </a:t>
            </a:r>
            <a:r>
              <a:rPr lang="da-DK" dirty="0" err="1"/>
              <a:t>criteria</a:t>
            </a:r>
            <a:r>
              <a:rPr lang="da-DK" dirty="0"/>
              <a:t>)</a:t>
            </a:r>
          </a:p>
          <a:p>
            <a:r>
              <a:rPr lang="da-DK" dirty="0"/>
              <a:t>Invasive </a:t>
            </a:r>
            <a:r>
              <a:rPr lang="da-DK" dirty="0" err="1"/>
              <a:t>fungal</a:t>
            </a:r>
            <a:r>
              <a:rPr lang="da-DK" dirty="0"/>
              <a:t> </a:t>
            </a:r>
            <a:r>
              <a:rPr lang="da-DK" dirty="0" err="1"/>
              <a:t>infections</a:t>
            </a:r>
            <a:endParaRPr lang="da-DK" dirty="0"/>
          </a:p>
          <a:p>
            <a:r>
              <a:rPr lang="da-DK" dirty="0" err="1"/>
              <a:t>Clinically</a:t>
            </a:r>
            <a:r>
              <a:rPr lang="da-DK" dirty="0"/>
              <a:t> </a:t>
            </a:r>
            <a:r>
              <a:rPr lang="da-DK" dirty="0" err="1"/>
              <a:t>important</a:t>
            </a:r>
            <a:r>
              <a:rPr lang="da-DK" dirty="0"/>
              <a:t> GI </a:t>
            </a:r>
            <a:r>
              <a:rPr lang="da-DK" dirty="0" err="1"/>
              <a:t>bleeding</a:t>
            </a:r>
            <a:r>
              <a:rPr lang="da-DK" dirty="0"/>
              <a:t> (≥ 2 units of </a:t>
            </a:r>
            <a:r>
              <a:rPr lang="da-DK" dirty="0" err="1"/>
              <a:t>RBCs</a:t>
            </a:r>
            <a:r>
              <a:rPr lang="da-DK" dirty="0"/>
              <a:t>)</a:t>
            </a:r>
          </a:p>
          <a:p>
            <a:r>
              <a:rPr lang="da-DK" dirty="0" err="1"/>
              <a:t>Anaphylaxis</a:t>
            </a:r>
            <a:endParaRPr lang="da-DK" dirty="0"/>
          </a:p>
          <a:p>
            <a:pPr marL="0" indent="0">
              <a:buNone/>
            </a:pPr>
            <a:endParaRPr lang="da-DK" dirty="0"/>
          </a:p>
        </p:txBody>
      </p:sp>
      <p:pic>
        <p:nvPicPr>
          <p:cNvPr id="8" name="Billede 7" descr="Et billede, der indeholder mad&#10;&#10;Automatisk genereret beskrivelse">
            <a:extLst>
              <a:ext uri="{FF2B5EF4-FFF2-40B4-BE49-F238E27FC236}">
                <a16:creationId xmlns:a16="http://schemas.microsoft.com/office/drawing/2014/main" id="{2BD69E26-C469-4F81-B7DA-F8F744865800}"/>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52116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SAE and SUSAR</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p:txBody>
          <a:bodyPr>
            <a:normAutofit/>
          </a:bodyPr>
          <a:lstStyle/>
          <a:p>
            <a:pPr marL="0" indent="0">
              <a:buNone/>
              <a:defRPr/>
            </a:pPr>
            <a:r>
              <a:rPr lang="en-US" dirty="0"/>
              <a:t>Report any serious adverse event (SAE) to sponsor </a:t>
            </a:r>
            <a:r>
              <a:rPr lang="en-US" b="1" dirty="0">
                <a:solidFill>
                  <a:srgbClr val="33CCCC"/>
                </a:solidFill>
              </a:rPr>
              <a:t>within 24 hours</a:t>
            </a:r>
            <a:endParaRPr lang="en-US" dirty="0">
              <a:solidFill>
                <a:srgbClr val="33CCCC"/>
              </a:solidFill>
            </a:endParaRPr>
          </a:p>
          <a:p>
            <a:pPr marL="0" indent="0">
              <a:buNone/>
              <a:defRPr/>
            </a:pPr>
            <a:endParaRPr lang="en-US" b="1" dirty="0">
              <a:solidFill>
                <a:srgbClr val="FF0000"/>
              </a:solidFill>
            </a:endParaRPr>
          </a:p>
          <a:p>
            <a:pPr marL="0" indent="0">
              <a:buNone/>
              <a:defRPr/>
            </a:pPr>
            <a:r>
              <a:rPr lang="en-US" b="1" dirty="0"/>
              <a:t>If SAE is deemed related to the intervention (SUSAR)</a:t>
            </a:r>
          </a:p>
          <a:p>
            <a:pPr marL="0" indent="0">
              <a:buNone/>
              <a:defRPr/>
            </a:pPr>
            <a:r>
              <a:rPr lang="en-US" dirty="0"/>
              <a:t>Contact the sponsor </a:t>
            </a:r>
            <a:r>
              <a:rPr lang="en-US" b="1" dirty="0">
                <a:solidFill>
                  <a:srgbClr val="33CCCC"/>
                </a:solidFill>
              </a:rPr>
              <a:t>without undue delay </a:t>
            </a:r>
          </a:p>
          <a:p>
            <a:pPr marL="0" indent="0">
              <a:buNone/>
              <a:defRPr/>
            </a:pPr>
            <a:r>
              <a:rPr lang="en-US" dirty="0"/>
              <a:t>Fill in the SUSAR report form (#14a in the Trial Master File) and e-mail it to sponsor</a:t>
            </a:r>
          </a:p>
          <a:p>
            <a:pPr marL="0" indent="0">
              <a:buNone/>
              <a:defRPr/>
            </a:pPr>
            <a:endParaRPr lang="en-US" b="1" dirty="0">
              <a:solidFill>
                <a:srgbClr val="FF0000"/>
              </a:solidFill>
            </a:endParaRPr>
          </a:p>
          <a:p>
            <a:pPr marL="0" indent="0">
              <a:buNone/>
            </a:pPr>
            <a:endParaRPr lang="da-DK" b="1" dirty="0">
              <a:solidFill>
                <a:srgbClr val="FF0000"/>
              </a:solidFill>
            </a:endParaRPr>
          </a:p>
        </p:txBody>
      </p:sp>
      <p:sp>
        <p:nvSpPr>
          <p:cNvPr id="9" name="Tekstfelt 8">
            <a:extLst>
              <a:ext uri="{FF2B5EF4-FFF2-40B4-BE49-F238E27FC236}">
                <a16:creationId xmlns:a16="http://schemas.microsoft.com/office/drawing/2014/main" id="{44E3542D-9C40-44E5-925C-7241ED2BA356}"/>
              </a:ext>
            </a:extLst>
          </p:cNvPr>
          <p:cNvSpPr txBox="1"/>
          <p:nvPr/>
        </p:nvSpPr>
        <p:spPr>
          <a:xfrm>
            <a:off x="3960536" y="4923215"/>
            <a:ext cx="4437015" cy="1569660"/>
          </a:xfrm>
          <a:prstGeom prst="rect">
            <a:avLst/>
          </a:prstGeom>
          <a:noFill/>
          <a:ln w="28575">
            <a:solidFill>
              <a:schemeClr val="tx1"/>
            </a:solidFill>
          </a:ln>
        </p:spPr>
        <p:txBody>
          <a:bodyPr wrap="square" rtlCol="0">
            <a:spAutoFit/>
          </a:bodyPr>
          <a:lstStyle/>
          <a:p>
            <a:pPr algn="ctr">
              <a:defRPr/>
            </a:pPr>
            <a:r>
              <a:rPr lang="da-DK" sz="3200" b="1" dirty="0"/>
              <a:t>COVID STEROID 2 hotline</a:t>
            </a:r>
          </a:p>
          <a:p>
            <a:pPr algn="ctr">
              <a:defRPr/>
            </a:pPr>
            <a:r>
              <a:rPr lang="da-DK" sz="3200" b="1" dirty="0">
                <a:solidFill>
                  <a:srgbClr val="33CCCC"/>
                </a:solidFill>
              </a:rPr>
              <a:t>+45 3545 7237</a:t>
            </a:r>
            <a:br>
              <a:rPr lang="da-DK" sz="3200" b="1" dirty="0"/>
            </a:br>
            <a:r>
              <a:rPr lang="en-US" sz="3200" b="1" dirty="0">
                <a:solidFill>
                  <a:srgbClr val="33CCCC"/>
                </a:solidFill>
                <a:hlinkClick r:id="rId3">
                  <a:extLst>
                    <a:ext uri="{A12FA001-AC4F-418D-AE19-62706E023703}">
                      <ahyp:hlinkClr xmlns:ahyp="http://schemas.microsoft.com/office/drawing/2018/hyperlinkcolor" val="tx"/>
                    </a:ext>
                  </a:extLst>
                </a:hlinkClick>
              </a:rPr>
              <a:t>covid-steroid@cric.nu</a:t>
            </a:r>
            <a:endParaRPr lang="en-US" sz="3200" b="1" dirty="0">
              <a:solidFill>
                <a:srgbClr val="33CCCC"/>
              </a:solidFill>
            </a:endParaRPr>
          </a:p>
        </p:txBody>
      </p:sp>
      <p:pic>
        <p:nvPicPr>
          <p:cNvPr id="8" name="Billede 7" descr="Et billede, der indeholder mad&#10;&#10;Automatisk genereret beskrivelse">
            <a:extLst>
              <a:ext uri="{FF2B5EF4-FFF2-40B4-BE49-F238E27FC236}">
                <a16:creationId xmlns:a16="http://schemas.microsoft.com/office/drawing/2014/main" id="{91623DB3-1876-4CD8-BBAE-746BA1F78DEC}"/>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2734006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Unblinding</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10515600" cy="4351338"/>
          </a:xfrm>
        </p:spPr>
        <p:txBody>
          <a:bodyPr>
            <a:normAutofit/>
          </a:bodyPr>
          <a:lstStyle/>
          <a:p>
            <a:pPr marL="0" indent="0">
              <a:buNone/>
              <a:defRPr/>
            </a:pPr>
            <a:r>
              <a:rPr lang="en-US" b="1" dirty="0"/>
              <a:t>Unblinding can be performed at </a:t>
            </a:r>
            <a:r>
              <a:rPr lang="en-US" b="1" dirty="0">
                <a:solidFill>
                  <a:srgbClr val="33CCCC"/>
                </a:solidFill>
              </a:rPr>
              <a:t>any time</a:t>
            </a:r>
          </a:p>
          <a:p>
            <a:pPr marL="0" indent="0">
              <a:buNone/>
              <a:defRPr/>
            </a:pPr>
            <a:r>
              <a:rPr lang="en-US" dirty="0"/>
              <a:t>Contact the local sponsor</a:t>
            </a:r>
          </a:p>
          <a:p>
            <a:pPr marL="0" indent="0">
              <a:buNone/>
              <a:defRPr/>
            </a:pPr>
            <a:r>
              <a:rPr lang="en-US" dirty="0"/>
              <a:t>Local sponsor will contact the unblinded trial staff</a:t>
            </a:r>
          </a:p>
          <a:p>
            <a:pPr marL="0" indent="0">
              <a:buNone/>
            </a:pPr>
            <a:endParaRPr lang="da-DK" b="1" dirty="0">
              <a:solidFill>
                <a:srgbClr val="FF0000"/>
              </a:solidFill>
            </a:endParaRPr>
          </a:p>
          <a:p>
            <a:pPr marL="0" indent="0">
              <a:buNone/>
            </a:pPr>
            <a:endParaRPr lang="da-DK" b="1" dirty="0">
              <a:solidFill>
                <a:srgbClr val="FF0000"/>
              </a:solidFill>
            </a:endParaRPr>
          </a:p>
        </p:txBody>
      </p:sp>
      <p:sp>
        <p:nvSpPr>
          <p:cNvPr id="9" name="Tekstfelt 8">
            <a:extLst>
              <a:ext uri="{FF2B5EF4-FFF2-40B4-BE49-F238E27FC236}">
                <a16:creationId xmlns:a16="http://schemas.microsoft.com/office/drawing/2014/main" id="{E0F9E507-C8DC-47EA-8D8D-4D0DB93FC126}"/>
              </a:ext>
            </a:extLst>
          </p:cNvPr>
          <p:cNvSpPr txBox="1"/>
          <p:nvPr/>
        </p:nvSpPr>
        <p:spPr>
          <a:xfrm>
            <a:off x="3960536" y="4001294"/>
            <a:ext cx="4409023" cy="1569660"/>
          </a:xfrm>
          <a:prstGeom prst="rect">
            <a:avLst/>
          </a:prstGeom>
          <a:noFill/>
          <a:ln w="28575">
            <a:solidFill>
              <a:schemeClr val="tx1"/>
            </a:solidFill>
          </a:ln>
        </p:spPr>
        <p:txBody>
          <a:bodyPr wrap="square" rtlCol="0">
            <a:spAutoFit/>
          </a:bodyPr>
          <a:lstStyle/>
          <a:p>
            <a:pPr algn="ctr">
              <a:defRPr/>
            </a:pPr>
            <a:r>
              <a:rPr lang="da-DK" sz="3200" b="1" dirty="0"/>
              <a:t>COVID STEROID 2 hotline</a:t>
            </a:r>
          </a:p>
          <a:p>
            <a:pPr algn="ctr">
              <a:defRPr/>
            </a:pPr>
            <a:r>
              <a:rPr lang="da-DK" sz="3200" b="1" dirty="0">
                <a:solidFill>
                  <a:srgbClr val="33CCCC"/>
                </a:solidFill>
              </a:rPr>
              <a:t>+45 3545 7237</a:t>
            </a:r>
            <a:br>
              <a:rPr lang="da-DK" sz="3200" b="1" dirty="0">
                <a:solidFill>
                  <a:srgbClr val="33CCCC"/>
                </a:solidFill>
              </a:rPr>
            </a:br>
            <a:r>
              <a:rPr lang="en-US" sz="3200" b="1" dirty="0">
                <a:solidFill>
                  <a:srgbClr val="33CCCC"/>
                </a:solidFill>
                <a:hlinkClick r:id="rId3">
                  <a:extLst>
                    <a:ext uri="{A12FA001-AC4F-418D-AE19-62706E023703}">
                      <ahyp:hlinkClr xmlns:ahyp="http://schemas.microsoft.com/office/drawing/2018/hyperlinkcolor" val="tx"/>
                    </a:ext>
                  </a:extLst>
                </a:hlinkClick>
              </a:rPr>
              <a:t>covid-steroid@cric.nu</a:t>
            </a:r>
            <a:endParaRPr lang="en-US" sz="3200" b="1" dirty="0">
              <a:solidFill>
                <a:srgbClr val="33CCCC"/>
              </a:solidFill>
            </a:endParaRPr>
          </a:p>
        </p:txBody>
      </p:sp>
      <p:pic>
        <p:nvPicPr>
          <p:cNvPr id="8" name="Billede 7" descr="Et billede, der indeholder mad&#10;&#10;Automatisk genereret beskrivelse">
            <a:extLst>
              <a:ext uri="{FF2B5EF4-FFF2-40B4-BE49-F238E27FC236}">
                <a16:creationId xmlns:a16="http://schemas.microsoft.com/office/drawing/2014/main" id="{A750CDC9-16CB-4520-9DA4-127DF497D85D}"/>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868650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Withdrawal</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GB" dirty="0"/>
              <a:t>A participant may have the intervention stopped at </a:t>
            </a:r>
            <a:r>
              <a:rPr lang="en-GB" b="1" dirty="0">
                <a:solidFill>
                  <a:srgbClr val="33CCCC"/>
                </a:solidFill>
              </a:rPr>
              <a:t>any time </a:t>
            </a:r>
          </a:p>
          <a:p>
            <a:pPr marL="0" indent="0">
              <a:buNone/>
            </a:pPr>
            <a:endParaRPr lang="en-GB" b="1" dirty="0"/>
          </a:p>
          <a:p>
            <a:pPr marL="0" indent="0">
              <a:buNone/>
            </a:pPr>
            <a:r>
              <a:rPr lang="en-GB" b="1" dirty="0"/>
              <a:t>Withdrawal at the choice of the investigator </a:t>
            </a:r>
            <a:endParaRPr lang="da-DK" dirty="0"/>
          </a:p>
          <a:p>
            <a:pPr lvl="0"/>
            <a:r>
              <a:rPr lang="en-GB" dirty="0"/>
              <a:t>SARs or SUSARs</a:t>
            </a:r>
          </a:p>
          <a:p>
            <a:pPr lvl="0"/>
            <a:r>
              <a:rPr lang="en-GB" dirty="0"/>
              <a:t>In the interest of the participant</a:t>
            </a:r>
            <a:endParaRPr lang="da-DK" dirty="0"/>
          </a:p>
          <a:p>
            <a:pPr lvl="0"/>
            <a:r>
              <a:rPr lang="en-GB" dirty="0"/>
              <a:t>Withdrawal from active therapy</a:t>
            </a:r>
            <a:endParaRPr lang="da-DK" dirty="0"/>
          </a:p>
          <a:p>
            <a:pPr lvl="0"/>
            <a:r>
              <a:rPr lang="en-GB" dirty="0"/>
              <a:t>Compulsory hospitalisation</a:t>
            </a:r>
            <a:endParaRPr lang="da-DK" dirty="0"/>
          </a:p>
          <a:p>
            <a:pPr marL="0" indent="0">
              <a:buNone/>
            </a:pPr>
            <a:endParaRPr lang="en-GB" b="1" dirty="0"/>
          </a:p>
          <a:p>
            <a:pPr marL="0" indent="0">
              <a:buNone/>
            </a:pPr>
            <a:r>
              <a:rPr lang="en-GB" b="1" dirty="0"/>
              <a:t>Withdrawal at the choice of the participant or next of kin</a:t>
            </a:r>
          </a:p>
          <a:p>
            <a:pPr marL="0" indent="0">
              <a:buNone/>
            </a:pPr>
            <a:r>
              <a:rPr lang="en-GB" dirty="0"/>
              <a:t>Ask for permission to continue data registration</a:t>
            </a:r>
            <a:endParaRPr lang="da-DK" dirty="0"/>
          </a:p>
        </p:txBody>
      </p:sp>
      <p:pic>
        <p:nvPicPr>
          <p:cNvPr id="8" name="Billede 7" descr="Et billede, der indeholder mad&#10;&#10;Automatisk genereret beskrivelse">
            <a:extLst>
              <a:ext uri="{FF2B5EF4-FFF2-40B4-BE49-F238E27FC236}">
                <a16:creationId xmlns:a16="http://schemas.microsoft.com/office/drawing/2014/main" id="{B002D06C-4A22-41A5-ADB5-F9EBB5EBBC52}"/>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1881732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err="1"/>
              <a:t>Role</a:t>
            </a:r>
            <a:r>
              <a:rPr lang="da-DK" b="1" dirty="0"/>
              <a:t> of </a:t>
            </a:r>
            <a:r>
              <a:rPr lang="da-DK" b="1" dirty="0" err="1"/>
              <a:t>primary</a:t>
            </a:r>
            <a:r>
              <a:rPr lang="da-DK" b="1" dirty="0"/>
              <a:t> investigator</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Pladsholder til indhold 3">
            <a:extLst>
              <a:ext uri="{FF2B5EF4-FFF2-40B4-BE49-F238E27FC236}">
                <a16:creationId xmlns:a16="http://schemas.microsoft.com/office/drawing/2014/main" id="{BC707E2F-A7C1-4E7D-A31F-78FE28EECD20}"/>
              </a:ext>
            </a:extLst>
          </p:cNvPr>
          <p:cNvSpPr>
            <a:spLocks noGrp="1"/>
          </p:cNvSpPr>
          <p:nvPr>
            <p:ph idx="1"/>
          </p:nvPr>
        </p:nvSpPr>
        <p:spPr>
          <a:xfrm>
            <a:off x="838200" y="1825625"/>
            <a:ext cx="10515600" cy="4351338"/>
          </a:xfrm>
        </p:spPr>
        <p:txBody>
          <a:bodyPr>
            <a:normAutofit/>
          </a:bodyPr>
          <a:lstStyle/>
          <a:p>
            <a:pPr marL="0" indent="0">
              <a:lnSpc>
                <a:spcPct val="100000"/>
              </a:lnSpc>
              <a:buNone/>
            </a:pPr>
            <a:r>
              <a:rPr lang="da-DK" b="1" dirty="0" err="1"/>
              <a:t>Primary</a:t>
            </a:r>
            <a:r>
              <a:rPr lang="da-DK" b="1" dirty="0"/>
              <a:t> </a:t>
            </a:r>
            <a:r>
              <a:rPr lang="da-DK" b="1" dirty="0" err="1"/>
              <a:t>role</a:t>
            </a:r>
            <a:br>
              <a:rPr lang="da-DK" dirty="0"/>
            </a:br>
            <a:r>
              <a:rPr lang="da-DK" dirty="0" err="1"/>
              <a:t>Responsible</a:t>
            </a:r>
            <a:r>
              <a:rPr lang="da-DK" dirty="0"/>
              <a:t> for </a:t>
            </a:r>
            <a:r>
              <a:rPr lang="da-DK" dirty="0" err="1"/>
              <a:t>daily</a:t>
            </a:r>
            <a:r>
              <a:rPr lang="da-DK" dirty="0"/>
              <a:t> operation of trial at trial site</a:t>
            </a:r>
          </a:p>
          <a:p>
            <a:pPr marL="0" indent="0">
              <a:lnSpc>
                <a:spcPct val="100000"/>
              </a:lnSpc>
              <a:buNone/>
            </a:pPr>
            <a:endParaRPr lang="da-DK" dirty="0"/>
          </a:p>
          <a:p>
            <a:pPr marL="0" indent="0">
              <a:lnSpc>
                <a:spcPct val="100000"/>
              </a:lnSpc>
              <a:buNone/>
            </a:pPr>
            <a:r>
              <a:rPr lang="da-DK" b="1" dirty="0" err="1"/>
              <a:t>Remember</a:t>
            </a:r>
            <a:r>
              <a:rPr lang="da-DK" b="1" dirty="0"/>
              <a:t> to</a:t>
            </a:r>
          </a:p>
          <a:p>
            <a:pPr>
              <a:lnSpc>
                <a:spcPct val="100000"/>
              </a:lnSpc>
            </a:pPr>
            <a:r>
              <a:rPr lang="da-DK" dirty="0"/>
              <a:t>Provide information for </a:t>
            </a:r>
            <a:r>
              <a:rPr lang="da-DK" dirty="0" err="1"/>
              <a:t>clinicians</a:t>
            </a:r>
            <a:endParaRPr lang="da-DK" b="1" dirty="0">
              <a:solidFill>
                <a:srgbClr val="FF0000"/>
              </a:solidFill>
            </a:endParaRPr>
          </a:p>
          <a:p>
            <a:pPr>
              <a:lnSpc>
                <a:spcPct val="100000"/>
              </a:lnSpc>
            </a:pPr>
            <a:r>
              <a:rPr lang="da-DK" dirty="0" err="1"/>
              <a:t>Ensure</a:t>
            </a:r>
            <a:r>
              <a:rPr lang="da-DK" dirty="0"/>
              <a:t> </a:t>
            </a:r>
            <a:r>
              <a:rPr lang="da-DK" dirty="0" err="1"/>
              <a:t>that</a:t>
            </a:r>
            <a:r>
              <a:rPr lang="da-DK" dirty="0"/>
              <a:t> trial </a:t>
            </a:r>
            <a:r>
              <a:rPr lang="da-DK" dirty="0" err="1"/>
              <a:t>medication</a:t>
            </a:r>
            <a:r>
              <a:rPr lang="da-DK" dirty="0"/>
              <a:t> is </a:t>
            </a:r>
            <a:r>
              <a:rPr lang="da-DK" dirty="0" err="1"/>
              <a:t>available</a:t>
            </a:r>
            <a:r>
              <a:rPr lang="da-DK" dirty="0"/>
              <a:t> on site</a:t>
            </a:r>
          </a:p>
          <a:p>
            <a:pPr>
              <a:lnSpc>
                <a:spcPct val="100000"/>
              </a:lnSpc>
            </a:pPr>
            <a:r>
              <a:rPr lang="da-DK" dirty="0" err="1"/>
              <a:t>Stay</a:t>
            </a:r>
            <a:r>
              <a:rPr lang="da-DK" dirty="0"/>
              <a:t> </a:t>
            </a:r>
            <a:r>
              <a:rPr lang="da-DK" dirty="0" err="1"/>
              <a:t>current</a:t>
            </a:r>
            <a:r>
              <a:rPr lang="da-DK" dirty="0"/>
              <a:t> with </a:t>
            </a:r>
            <a:r>
              <a:rPr lang="da-DK" dirty="0" err="1"/>
              <a:t>updates</a:t>
            </a:r>
            <a:r>
              <a:rPr lang="da-DK" dirty="0"/>
              <a:t> in Trial Master File</a:t>
            </a:r>
          </a:p>
        </p:txBody>
      </p:sp>
      <p:pic>
        <p:nvPicPr>
          <p:cNvPr id="9" name="Billede 8" descr="Et billede, der indeholder mad&#10;&#10;Automatisk genereret beskrivelse">
            <a:extLst>
              <a:ext uri="{FF2B5EF4-FFF2-40B4-BE49-F238E27FC236}">
                <a16:creationId xmlns:a16="http://schemas.microsoft.com/office/drawing/2014/main" id="{A1ED911D-7BEA-4F78-9E2A-75D1B221DCE4}"/>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963065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Trial </a:t>
            </a:r>
            <a:r>
              <a:rPr lang="da-DK" b="1" dirty="0" err="1"/>
              <a:t>documents</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dsholder til indhold 3">
            <a:extLst>
              <a:ext uri="{FF2B5EF4-FFF2-40B4-BE49-F238E27FC236}">
                <a16:creationId xmlns:a16="http://schemas.microsoft.com/office/drawing/2014/main" id="{EE03D612-1F56-41F9-8453-BF9C18125A69}"/>
              </a:ext>
            </a:extLst>
          </p:cNvPr>
          <p:cNvSpPr>
            <a:spLocks noGrp="1"/>
          </p:cNvSpPr>
          <p:nvPr>
            <p:ph idx="1"/>
          </p:nvPr>
        </p:nvSpPr>
        <p:spPr>
          <a:xfrm>
            <a:off x="838200" y="1825625"/>
            <a:ext cx="7602415" cy="4443290"/>
          </a:xfrm>
        </p:spPr>
        <p:txBody>
          <a:bodyPr>
            <a:normAutofit/>
          </a:bodyPr>
          <a:lstStyle/>
          <a:p>
            <a:pPr marL="0" indent="0">
              <a:buNone/>
              <a:defRPr/>
            </a:pPr>
            <a:r>
              <a:rPr lang="en-US" b="1" dirty="0"/>
              <a:t>Go to </a:t>
            </a:r>
            <a:r>
              <a:rPr lang="en-US" b="1" dirty="0">
                <a:hlinkClick r:id="rId3"/>
              </a:rPr>
              <a:t>www.cric.nu/covid-steroid-2</a:t>
            </a:r>
            <a:endParaRPr lang="en-US" b="1" dirty="0"/>
          </a:p>
        </p:txBody>
      </p:sp>
      <p:pic>
        <p:nvPicPr>
          <p:cNvPr id="9" name="Billede 8" descr="Et billede, der indeholder mad&#10;&#10;Automatisk genereret beskrivelse">
            <a:extLst>
              <a:ext uri="{FF2B5EF4-FFF2-40B4-BE49-F238E27FC236}">
                <a16:creationId xmlns:a16="http://schemas.microsoft.com/office/drawing/2014/main" id="{F3BD4B83-2CDB-46AD-B9DD-36324AD9AC17}"/>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pic>
        <p:nvPicPr>
          <p:cNvPr id="5" name="Billede 4">
            <a:extLst>
              <a:ext uri="{FF2B5EF4-FFF2-40B4-BE49-F238E27FC236}">
                <a16:creationId xmlns:a16="http://schemas.microsoft.com/office/drawing/2014/main" id="{EB484C6B-8E00-43AA-8BEF-7D1842326358}"/>
              </a:ext>
            </a:extLst>
          </p:cNvPr>
          <p:cNvPicPr>
            <a:picLocks noChangeAspect="1"/>
          </p:cNvPicPr>
          <p:nvPr/>
        </p:nvPicPr>
        <p:blipFill rotWithShape="1">
          <a:blip r:embed="rId5"/>
          <a:srcRect r="1809"/>
          <a:stretch/>
        </p:blipFill>
        <p:spPr>
          <a:xfrm>
            <a:off x="3608669" y="2318720"/>
            <a:ext cx="4974661" cy="3950195"/>
          </a:xfrm>
          <a:prstGeom prst="rect">
            <a:avLst/>
          </a:prstGeom>
        </p:spPr>
      </p:pic>
      <p:cxnSp>
        <p:nvCxnSpPr>
          <p:cNvPr id="8" name="Lige pilforbindelse 7">
            <a:extLst>
              <a:ext uri="{FF2B5EF4-FFF2-40B4-BE49-F238E27FC236}">
                <a16:creationId xmlns:a16="http://schemas.microsoft.com/office/drawing/2014/main" id="{E4051B0B-C9E9-4F23-AF67-811928A73DD0}"/>
              </a:ext>
            </a:extLst>
          </p:cNvPr>
          <p:cNvCxnSpPr>
            <a:cxnSpLocks/>
          </p:cNvCxnSpPr>
          <p:nvPr/>
        </p:nvCxnSpPr>
        <p:spPr>
          <a:xfrm>
            <a:off x="6326155" y="5104216"/>
            <a:ext cx="510539" cy="411330"/>
          </a:xfrm>
          <a:prstGeom prst="straightConnector1">
            <a:avLst/>
          </a:prstGeom>
          <a:ln w="31750">
            <a:solidFill>
              <a:srgbClr val="33CC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523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a:xfrm>
            <a:off x="838200" y="365125"/>
            <a:ext cx="10515600" cy="1325563"/>
          </a:xfrm>
        </p:spPr>
        <p:txBody>
          <a:bodyPr/>
          <a:lstStyle/>
          <a:p>
            <a:r>
              <a:rPr lang="da-DK" b="1" dirty="0"/>
              <a:t>To </a:t>
            </a:r>
            <a:r>
              <a:rPr lang="da-DK" b="1" dirty="0" err="1"/>
              <a:t>access</a:t>
            </a:r>
            <a:r>
              <a:rPr lang="da-DK" b="1" dirty="0"/>
              <a:t> </a:t>
            </a:r>
            <a:r>
              <a:rPr lang="da-DK" b="1" dirty="0" err="1"/>
              <a:t>eCRF</a:t>
            </a:r>
            <a:endParaRPr lang="da-DK" b="1" dirty="0"/>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ladsholder til indhold 4">
            <a:extLst>
              <a:ext uri="{FF2B5EF4-FFF2-40B4-BE49-F238E27FC236}">
                <a16:creationId xmlns:a16="http://schemas.microsoft.com/office/drawing/2014/main" id="{50AB2B6B-BC5F-4137-A16F-1E680CA1F8B7}"/>
              </a:ext>
            </a:extLst>
          </p:cNvPr>
          <p:cNvSpPr>
            <a:spLocks noGrp="1"/>
          </p:cNvSpPr>
          <p:nvPr>
            <p:ph idx="1"/>
          </p:nvPr>
        </p:nvSpPr>
        <p:spPr>
          <a:xfrm>
            <a:off x="838199" y="1825625"/>
            <a:ext cx="10673219" cy="4351338"/>
          </a:xfrm>
        </p:spPr>
        <p:txBody>
          <a:bodyPr>
            <a:normAutofit/>
          </a:bodyPr>
          <a:lstStyle/>
          <a:p>
            <a:pPr marL="0" indent="0">
              <a:buNone/>
            </a:pPr>
            <a:r>
              <a:rPr lang="en-US" b="1" dirty="0"/>
              <a:t>Go to </a:t>
            </a:r>
            <a:r>
              <a:rPr lang="en-US" b="1" dirty="0">
                <a:hlinkClick r:id="rId3"/>
              </a:rPr>
              <a:t>www.cric.nu/covid-steroid-2</a:t>
            </a:r>
            <a:endParaRPr lang="en-US" b="1" dirty="0"/>
          </a:p>
          <a:p>
            <a:pPr marL="0" indent="0">
              <a:buNone/>
            </a:pPr>
            <a:endParaRPr lang="en-US" b="1" dirty="0"/>
          </a:p>
        </p:txBody>
      </p:sp>
      <p:pic>
        <p:nvPicPr>
          <p:cNvPr id="10" name="Billede 9" descr="Et billede, der indeholder mad&#10;&#10;Automatisk genereret beskrivelse">
            <a:extLst>
              <a:ext uri="{FF2B5EF4-FFF2-40B4-BE49-F238E27FC236}">
                <a16:creationId xmlns:a16="http://schemas.microsoft.com/office/drawing/2014/main" id="{0DED3C26-200D-4ABE-AC75-38A568314CA1}"/>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pic>
        <p:nvPicPr>
          <p:cNvPr id="11" name="Billede 10">
            <a:extLst>
              <a:ext uri="{FF2B5EF4-FFF2-40B4-BE49-F238E27FC236}">
                <a16:creationId xmlns:a16="http://schemas.microsoft.com/office/drawing/2014/main" id="{D5E76BB6-C670-42D5-B275-209B632BD7A7}"/>
              </a:ext>
            </a:extLst>
          </p:cNvPr>
          <p:cNvPicPr>
            <a:picLocks noChangeAspect="1"/>
          </p:cNvPicPr>
          <p:nvPr/>
        </p:nvPicPr>
        <p:blipFill rotWithShape="1">
          <a:blip r:embed="rId5"/>
          <a:srcRect r="2361"/>
          <a:stretch/>
        </p:blipFill>
        <p:spPr>
          <a:xfrm>
            <a:off x="3622665" y="2487736"/>
            <a:ext cx="4946669" cy="3950195"/>
          </a:xfrm>
          <a:prstGeom prst="rect">
            <a:avLst/>
          </a:prstGeom>
        </p:spPr>
      </p:pic>
      <p:cxnSp>
        <p:nvCxnSpPr>
          <p:cNvPr id="9" name="Lige pilforbindelse 8">
            <a:extLst>
              <a:ext uri="{FF2B5EF4-FFF2-40B4-BE49-F238E27FC236}">
                <a16:creationId xmlns:a16="http://schemas.microsoft.com/office/drawing/2014/main" id="{77297B2F-BF32-497B-BB22-05E192CD625A}"/>
              </a:ext>
            </a:extLst>
          </p:cNvPr>
          <p:cNvCxnSpPr>
            <a:cxnSpLocks/>
          </p:cNvCxnSpPr>
          <p:nvPr/>
        </p:nvCxnSpPr>
        <p:spPr>
          <a:xfrm>
            <a:off x="3806890" y="4985300"/>
            <a:ext cx="450862" cy="446270"/>
          </a:xfrm>
          <a:prstGeom prst="straightConnector1">
            <a:avLst/>
          </a:prstGeom>
          <a:ln w="31750">
            <a:solidFill>
              <a:srgbClr val="33CC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6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6AE9-F6F8-433A-92FD-895F6ED4CD96}"/>
              </a:ext>
            </a:extLst>
          </p:cNvPr>
          <p:cNvSpPr>
            <a:spLocks noGrp="1"/>
          </p:cNvSpPr>
          <p:nvPr>
            <p:ph type="title"/>
          </p:nvPr>
        </p:nvSpPr>
        <p:spPr/>
        <p:txBody>
          <a:bodyPr/>
          <a:lstStyle/>
          <a:p>
            <a:r>
              <a:rPr lang="da-DK" b="1" dirty="0"/>
              <a:t>Contact</a:t>
            </a:r>
          </a:p>
        </p:txBody>
      </p:sp>
      <p:cxnSp>
        <p:nvCxnSpPr>
          <p:cNvPr id="6" name="Lige forbindelse 5">
            <a:extLst>
              <a:ext uri="{FF2B5EF4-FFF2-40B4-BE49-F238E27FC236}">
                <a16:creationId xmlns:a16="http://schemas.microsoft.com/office/drawing/2014/main" id="{976E7EDC-4DCF-4C9C-A660-F74AC66F8061}"/>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Pladsholder til indhold 2">
            <a:extLst>
              <a:ext uri="{FF2B5EF4-FFF2-40B4-BE49-F238E27FC236}">
                <a16:creationId xmlns:a16="http://schemas.microsoft.com/office/drawing/2014/main" id="{872F178F-9C95-4534-B5AC-0F49F9E7CA27}"/>
              </a:ext>
            </a:extLst>
          </p:cNvPr>
          <p:cNvSpPr txBox="1">
            <a:spLocks/>
          </p:cNvSpPr>
          <p:nvPr/>
        </p:nvSpPr>
        <p:spPr>
          <a:xfrm>
            <a:off x="3316784" y="1690688"/>
            <a:ext cx="5817692" cy="3223127"/>
          </a:xfrm>
          <a:prstGeom prst="rect">
            <a:avLst/>
          </a:prstGeom>
          <a:ln w="5715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defRPr/>
            </a:pPr>
            <a:r>
              <a:rPr lang="da-DK" sz="3000" b="1" dirty="0"/>
              <a:t>Do </a:t>
            </a:r>
            <a:r>
              <a:rPr lang="da-DK" sz="3000" b="1" dirty="0" err="1"/>
              <a:t>you</a:t>
            </a:r>
            <a:r>
              <a:rPr lang="da-DK" sz="3000" b="1" dirty="0"/>
              <a:t> </a:t>
            </a:r>
            <a:r>
              <a:rPr lang="da-DK" sz="3000" b="1" dirty="0" err="1"/>
              <a:t>need</a:t>
            </a:r>
            <a:r>
              <a:rPr lang="da-DK" sz="3000" b="1" dirty="0"/>
              <a:t> </a:t>
            </a:r>
            <a:r>
              <a:rPr lang="da-DK" sz="3000" b="1" dirty="0" err="1"/>
              <a:t>help</a:t>
            </a:r>
            <a:r>
              <a:rPr lang="da-DK" sz="3000" b="1" dirty="0"/>
              <a:t>?</a:t>
            </a:r>
          </a:p>
          <a:p>
            <a:pPr marL="0" indent="0" algn="ctr">
              <a:lnSpc>
                <a:spcPct val="150000"/>
              </a:lnSpc>
              <a:buNone/>
              <a:defRPr/>
            </a:pPr>
            <a:r>
              <a:rPr lang="da-DK" sz="3000" b="1" dirty="0"/>
              <a:t>Call the COVID STEROID 2 hotline</a:t>
            </a:r>
          </a:p>
          <a:p>
            <a:pPr marL="0" indent="0" algn="ctr">
              <a:lnSpc>
                <a:spcPct val="150000"/>
              </a:lnSpc>
              <a:buNone/>
              <a:defRPr/>
            </a:pPr>
            <a:r>
              <a:rPr lang="da-DK" sz="4400" b="1" dirty="0">
                <a:solidFill>
                  <a:srgbClr val="33CCCC"/>
                </a:solidFill>
              </a:rPr>
              <a:t>+45 3545 7237</a:t>
            </a:r>
          </a:p>
          <a:p>
            <a:pPr marL="0" indent="0" algn="ctr">
              <a:lnSpc>
                <a:spcPct val="150000"/>
              </a:lnSpc>
              <a:buNone/>
              <a:defRPr/>
            </a:pPr>
            <a:r>
              <a:rPr lang="da-DK" sz="3000" b="1" dirty="0" err="1"/>
              <a:t>Available</a:t>
            </a:r>
            <a:r>
              <a:rPr lang="da-DK" sz="3000" b="1" dirty="0"/>
              <a:t> 24/7</a:t>
            </a:r>
            <a:endParaRPr lang="da-DK" sz="2600" b="1" dirty="0"/>
          </a:p>
          <a:p>
            <a:pPr marL="457200" lvl="1" indent="0">
              <a:lnSpc>
                <a:spcPct val="150000"/>
              </a:lnSpc>
              <a:buFont typeface="Arial" panose="020B0604020202020204" pitchFamily="34" charset="0"/>
              <a:buNone/>
              <a:defRPr/>
            </a:pPr>
            <a:endParaRPr lang="da-DK" sz="2600" b="1" dirty="0">
              <a:solidFill>
                <a:srgbClr val="33CCCC"/>
              </a:solidFill>
            </a:endParaRPr>
          </a:p>
          <a:p>
            <a:pPr lvl="1">
              <a:lnSpc>
                <a:spcPct val="150000"/>
              </a:lnSpc>
              <a:buFont typeface="Arial"/>
              <a:buChar char="•"/>
              <a:defRPr/>
            </a:pPr>
            <a:endParaRPr lang="da-DK" sz="2600" b="1" dirty="0">
              <a:solidFill>
                <a:srgbClr val="33CCCC"/>
              </a:solidFill>
            </a:endParaRPr>
          </a:p>
          <a:p>
            <a:pPr lvl="1">
              <a:lnSpc>
                <a:spcPct val="150000"/>
              </a:lnSpc>
              <a:buFont typeface="Arial"/>
              <a:buChar char="•"/>
              <a:defRPr/>
            </a:pPr>
            <a:endParaRPr lang="da-DK" sz="2600" b="1" dirty="0">
              <a:solidFill>
                <a:srgbClr val="33CCCC"/>
              </a:solidFill>
            </a:endParaRPr>
          </a:p>
        </p:txBody>
      </p:sp>
      <p:sp>
        <p:nvSpPr>
          <p:cNvPr id="9" name="Tekstfelt 8">
            <a:extLst>
              <a:ext uri="{FF2B5EF4-FFF2-40B4-BE49-F238E27FC236}">
                <a16:creationId xmlns:a16="http://schemas.microsoft.com/office/drawing/2014/main" id="{422095D9-FC70-4593-868B-817C713CD188}"/>
              </a:ext>
            </a:extLst>
          </p:cNvPr>
          <p:cNvSpPr txBox="1"/>
          <p:nvPr/>
        </p:nvSpPr>
        <p:spPr>
          <a:xfrm>
            <a:off x="4448432" y="5178072"/>
            <a:ext cx="3352800" cy="892552"/>
          </a:xfrm>
          <a:prstGeom prst="rect">
            <a:avLst/>
          </a:prstGeom>
          <a:noFill/>
        </p:spPr>
        <p:txBody>
          <a:bodyPr wrap="square" rtlCol="0">
            <a:spAutoFit/>
          </a:bodyPr>
          <a:lstStyle/>
          <a:p>
            <a:pPr algn="ctr"/>
            <a:r>
              <a:rPr lang="en-GB" sz="2600" b="1" dirty="0"/>
              <a:t>or</a:t>
            </a:r>
          </a:p>
          <a:p>
            <a:pPr algn="ctr"/>
            <a:r>
              <a:rPr lang="en-GB" sz="2600" b="1" dirty="0">
                <a:hlinkClick r:id="rId2"/>
              </a:rPr>
              <a:t>covid-steroid@cric.nu</a:t>
            </a:r>
            <a:endParaRPr lang="en-GB" sz="2600" b="1" dirty="0"/>
          </a:p>
        </p:txBody>
      </p:sp>
      <p:pic>
        <p:nvPicPr>
          <p:cNvPr id="10" name="Billede 9" descr="Et billede, der indeholder mad&#10;&#10;Automatisk genereret beskrivelse">
            <a:extLst>
              <a:ext uri="{FF2B5EF4-FFF2-40B4-BE49-F238E27FC236}">
                <a16:creationId xmlns:a16="http://schemas.microsoft.com/office/drawing/2014/main" id="{3389CE48-6FFA-48DC-A4C6-5930E98B62B6}"/>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2248762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C8517-98EC-4C9F-BB37-8E34B1D1F5E0}"/>
              </a:ext>
            </a:extLst>
          </p:cNvPr>
          <p:cNvSpPr>
            <a:spLocks noGrp="1"/>
          </p:cNvSpPr>
          <p:nvPr>
            <p:ph type="title"/>
          </p:nvPr>
        </p:nvSpPr>
        <p:spPr/>
        <p:txBody>
          <a:bodyPr/>
          <a:lstStyle/>
          <a:p>
            <a:pPr algn="ctr"/>
            <a:r>
              <a:rPr lang="da-DK" b="1" dirty="0"/>
              <a:t>THANK YOU!</a:t>
            </a:r>
          </a:p>
        </p:txBody>
      </p:sp>
      <p:cxnSp>
        <p:nvCxnSpPr>
          <p:cNvPr id="4" name="Lige forbindelse 3">
            <a:extLst>
              <a:ext uri="{FF2B5EF4-FFF2-40B4-BE49-F238E27FC236}">
                <a16:creationId xmlns:a16="http://schemas.microsoft.com/office/drawing/2014/main" id="{43B51F01-E71C-4243-AA61-E98A8CFAAFF2}"/>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ktangel 5">
            <a:extLst>
              <a:ext uri="{FF2B5EF4-FFF2-40B4-BE49-F238E27FC236}">
                <a16:creationId xmlns:a16="http://schemas.microsoft.com/office/drawing/2014/main" id="{2E82482A-4155-49CD-B7EE-7FAF59F23DC6}"/>
              </a:ext>
            </a:extLst>
          </p:cNvPr>
          <p:cNvSpPr/>
          <p:nvPr/>
        </p:nvSpPr>
        <p:spPr>
          <a:xfrm>
            <a:off x="5293535" y="1426430"/>
            <a:ext cx="1604927" cy="3770263"/>
          </a:xfrm>
          <a:prstGeom prst="rect">
            <a:avLst/>
          </a:prstGeom>
          <a:noFill/>
          <a:ln>
            <a:noFill/>
          </a:ln>
        </p:spPr>
        <p:txBody>
          <a:bodyPr wrap="none" lIns="91440" tIns="45720" rIns="91440" bIns="45720">
            <a:spAutoFit/>
          </a:bodyPr>
          <a:lstStyle/>
          <a:p>
            <a:pPr algn="ctr"/>
            <a:r>
              <a:rPr lang="da-DK" sz="23900" b="1" dirty="0">
                <a:ln w="0"/>
                <a:solidFill>
                  <a:srgbClr val="33CCCC"/>
                </a:solidFill>
                <a:effectLst>
                  <a:outerShdw blurRad="38100" dist="19050" dir="2700000" algn="tl" rotWithShape="0">
                    <a:schemeClr val="dk1">
                      <a:alpha val="40000"/>
                    </a:schemeClr>
                  </a:outerShdw>
                </a:effectLst>
              </a:rPr>
              <a:t>?</a:t>
            </a:r>
          </a:p>
        </p:txBody>
      </p:sp>
      <p:sp>
        <p:nvSpPr>
          <p:cNvPr id="7" name="Rektangel 6">
            <a:extLst>
              <a:ext uri="{FF2B5EF4-FFF2-40B4-BE49-F238E27FC236}">
                <a16:creationId xmlns:a16="http://schemas.microsoft.com/office/drawing/2014/main" id="{27F0605B-1BE6-4288-8131-0D6BF9E642A0}"/>
              </a:ext>
            </a:extLst>
          </p:cNvPr>
          <p:cNvSpPr/>
          <p:nvPr/>
        </p:nvSpPr>
        <p:spPr>
          <a:xfrm>
            <a:off x="3047999" y="5015547"/>
            <a:ext cx="6096000" cy="1477328"/>
          </a:xfrm>
          <a:prstGeom prst="rect">
            <a:avLst/>
          </a:prstGeom>
        </p:spPr>
        <p:txBody>
          <a:bodyPr>
            <a:spAutoFit/>
          </a:bodyPr>
          <a:lstStyle/>
          <a:p>
            <a:pPr algn="ctr"/>
            <a:r>
              <a:rPr lang="da-DK" dirty="0"/>
              <a:t>Marie Warrer Petersen, MD</a:t>
            </a:r>
          </a:p>
          <a:p>
            <a:pPr algn="ctr"/>
            <a:r>
              <a:rPr lang="da-DK" dirty="0"/>
              <a:t>Department of Intensive Care 4131</a:t>
            </a:r>
          </a:p>
          <a:p>
            <a:pPr algn="ctr"/>
            <a:r>
              <a:rPr lang="da-DK" dirty="0"/>
              <a:t>Copenhagen University Hospital, Rigshospitalet</a:t>
            </a:r>
          </a:p>
          <a:p>
            <a:pPr algn="ctr"/>
            <a:r>
              <a:rPr lang="da-DK" dirty="0">
                <a:solidFill>
                  <a:schemeClr val="tx1">
                    <a:lumMod val="50000"/>
                    <a:lumOff val="50000"/>
                  </a:schemeClr>
                </a:solidFill>
              </a:rPr>
              <a:t>www.cric.nu/covid-steroid-trial</a:t>
            </a:r>
          </a:p>
          <a:p>
            <a:pPr algn="ctr"/>
            <a:r>
              <a:rPr lang="da-DK" dirty="0"/>
              <a:t>Phone: +45 3545 7237</a:t>
            </a:r>
            <a:endParaRPr lang="da-DK" dirty="0">
              <a:solidFill>
                <a:schemeClr val="tx1">
                  <a:lumMod val="50000"/>
                  <a:lumOff val="50000"/>
                </a:schemeClr>
              </a:solidFill>
            </a:endParaRPr>
          </a:p>
        </p:txBody>
      </p:sp>
      <p:pic>
        <p:nvPicPr>
          <p:cNvPr id="8" name="Picture 2">
            <a:extLst>
              <a:ext uri="{FF2B5EF4-FFF2-40B4-BE49-F238E27FC236}">
                <a16:creationId xmlns:a16="http://schemas.microsoft.com/office/drawing/2014/main" id="{DC2A5DB9-742D-47C5-B566-130CD416F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42" y="5636474"/>
            <a:ext cx="1440279" cy="102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Billede 9">
            <a:extLst>
              <a:ext uri="{FF2B5EF4-FFF2-40B4-BE49-F238E27FC236}">
                <a16:creationId xmlns:a16="http://schemas.microsoft.com/office/drawing/2014/main" id="{7D504593-6AC5-4DC0-A531-24DF960EFAF4}"/>
              </a:ext>
            </a:extLst>
          </p:cNvPr>
          <p:cNvPicPr>
            <a:picLocks noChangeAspect="1"/>
          </p:cNvPicPr>
          <p:nvPr/>
        </p:nvPicPr>
        <p:blipFill>
          <a:blip r:embed="rId3"/>
          <a:stretch>
            <a:fillRect/>
          </a:stretch>
        </p:blipFill>
        <p:spPr>
          <a:xfrm>
            <a:off x="10195965" y="6182497"/>
            <a:ext cx="1663060" cy="483079"/>
          </a:xfrm>
          <a:prstGeom prst="rect">
            <a:avLst/>
          </a:prstGeom>
        </p:spPr>
      </p:pic>
      <p:pic>
        <p:nvPicPr>
          <p:cNvPr id="11" name="Billede 10" descr="Et billede, der indeholder mad&#10;&#10;Automatisk genereret beskrivelse">
            <a:extLst>
              <a:ext uri="{FF2B5EF4-FFF2-40B4-BE49-F238E27FC236}">
                <a16:creationId xmlns:a16="http://schemas.microsoft.com/office/drawing/2014/main" id="{E71F7E67-366B-4D9E-A512-70091718608C}"/>
              </a:ext>
            </a:extLst>
          </p:cNvPr>
          <p:cNvPicPr>
            <a:picLocks noChangeAspect="1"/>
          </p:cNvPicPr>
          <p:nvPr/>
        </p:nvPicPr>
        <p:blipFill rotWithShape="1">
          <a:blip r:embed="rId4">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301301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E3C46-0814-4D90-88CE-60271C201377}"/>
              </a:ext>
            </a:extLst>
          </p:cNvPr>
          <p:cNvSpPr>
            <a:spLocks noGrp="1"/>
          </p:cNvSpPr>
          <p:nvPr>
            <p:ph type="title"/>
          </p:nvPr>
        </p:nvSpPr>
        <p:spPr/>
        <p:txBody>
          <a:bodyPr/>
          <a:lstStyle/>
          <a:p>
            <a:r>
              <a:rPr lang="en-US" b="1" dirty="0"/>
              <a:t>Treatment of COVID-19</a:t>
            </a:r>
            <a:endParaRPr lang="da-DK" b="1" dirty="0"/>
          </a:p>
        </p:txBody>
      </p:sp>
      <p:sp>
        <p:nvSpPr>
          <p:cNvPr id="3" name="Pladsholder til indhold 2">
            <a:extLst>
              <a:ext uri="{FF2B5EF4-FFF2-40B4-BE49-F238E27FC236}">
                <a16:creationId xmlns:a16="http://schemas.microsoft.com/office/drawing/2014/main" id="{D19F1D90-EE27-4932-B187-DEA3B7F291D7}"/>
              </a:ext>
            </a:extLst>
          </p:cNvPr>
          <p:cNvSpPr>
            <a:spLocks noGrp="1"/>
          </p:cNvSpPr>
          <p:nvPr>
            <p:ph idx="1"/>
          </p:nvPr>
        </p:nvSpPr>
        <p:spPr/>
        <p:txBody>
          <a:bodyPr/>
          <a:lstStyle/>
          <a:p>
            <a:pPr marL="0" indent="0">
              <a:buNone/>
            </a:pPr>
            <a:endParaRPr lang="en-US" dirty="0"/>
          </a:p>
          <a:p>
            <a:pPr marL="0" indent="0">
              <a:buNone/>
            </a:pPr>
            <a:r>
              <a:rPr lang="en-US" dirty="0"/>
              <a:t>Primarily supportive therapy</a:t>
            </a:r>
          </a:p>
          <a:p>
            <a:endParaRPr lang="da-DK" dirty="0"/>
          </a:p>
        </p:txBody>
      </p:sp>
      <p:pic>
        <p:nvPicPr>
          <p:cNvPr id="5" name="Grafik 4" descr="Iv">
            <a:extLst>
              <a:ext uri="{FF2B5EF4-FFF2-40B4-BE49-F238E27FC236}">
                <a16:creationId xmlns:a16="http://schemas.microsoft.com/office/drawing/2014/main" id="{E8ED5C0C-6CB0-4349-9C6D-F722B3AEE0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547442"/>
            <a:ext cx="914400" cy="914400"/>
          </a:xfrm>
          <a:prstGeom prst="rect">
            <a:avLst/>
          </a:prstGeom>
        </p:spPr>
      </p:pic>
      <p:pic>
        <p:nvPicPr>
          <p:cNvPr id="7" name="Grafik 6" descr="Lunger">
            <a:extLst>
              <a:ext uri="{FF2B5EF4-FFF2-40B4-BE49-F238E27FC236}">
                <a16:creationId xmlns:a16="http://schemas.microsoft.com/office/drawing/2014/main" id="{89321591-F34E-4CFC-AC9B-C1BCBCE4CA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2056" y="3544094"/>
            <a:ext cx="914400" cy="914400"/>
          </a:xfrm>
          <a:prstGeom prst="rect">
            <a:avLst/>
          </a:prstGeom>
        </p:spPr>
      </p:pic>
      <p:pic>
        <p:nvPicPr>
          <p:cNvPr id="9" name="Grafik 8" descr="Nyrer">
            <a:extLst>
              <a:ext uri="{FF2B5EF4-FFF2-40B4-BE49-F238E27FC236}">
                <a16:creationId xmlns:a16="http://schemas.microsoft.com/office/drawing/2014/main" id="{51AC95AC-CBCD-46AA-980B-4CD47F75D0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5544" y="3544094"/>
            <a:ext cx="914400" cy="914400"/>
          </a:xfrm>
          <a:prstGeom prst="rect">
            <a:avLst/>
          </a:prstGeom>
        </p:spPr>
      </p:pic>
      <p:cxnSp>
        <p:nvCxnSpPr>
          <p:cNvPr id="10" name="Lige forbindelse 9">
            <a:extLst>
              <a:ext uri="{FF2B5EF4-FFF2-40B4-BE49-F238E27FC236}">
                <a16:creationId xmlns:a16="http://schemas.microsoft.com/office/drawing/2014/main" id="{1692D7E5-4F2D-4285-80DE-F748B5EB1162}"/>
              </a:ext>
            </a:extLst>
          </p:cNvPr>
          <p:cNvCxnSpPr/>
          <p:nvPr/>
        </p:nvCxnSpPr>
        <p:spPr>
          <a:xfrm>
            <a:off x="527222" y="1426430"/>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Billede 11" descr="Et billede, der indeholder mad&#10;&#10;Automatisk genereret beskrivelse">
            <a:extLst>
              <a:ext uri="{FF2B5EF4-FFF2-40B4-BE49-F238E27FC236}">
                <a16:creationId xmlns:a16="http://schemas.microsoft.com/office/drawing/2014/main" id="{82F7C424-E996-49BF-9820-0E9122B230A9}"/>
              </a:ext>
            </a:extLst>
          </p:cNvPr>
          <p:cNvPicPr>
            <a:picLocks noChangeAspect="1"/>
          </p:cNvPicPr>
          <p:nvPr/>
        </p:nvPicPr>
        <p:blipFill rotWithShape="1">
          <a:blip r:embed="rId9">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Tree>
    <p:extLst>
      <p:ext uri="{BB962C8B-B14F-4D97-AF65-F5344CB8AC3E}">
        <p14:creationId xmlns:p14="http://schemas.microsoft.com/office/powerpoint/2010/main" val="40122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felt 9">
            <a:extLst>
              <a:ext uri="{FF2B5EF4-FFF2-40B4-BE49-F238E27FC236}">
                <a16:creationId xmlns:a16="http://schemas.microsoft.com/office/drawing/2014/main" id="{374409E3-1136-4D4D-A493-EC5F4EFC37C2}"/>
              </a:ext>
            </a:extLst>
          </p:cNvPr>
          <p:cNvSpPr txBox="1"/>
          <p:nvPr/>
        </p:nvSpPr>
        <p:spPr>
          <a:xfrm>
            <a:off x="8817429" y="6488234"/>
            <a:ext cx="2905012" cy="220463"/>
          </a:xfrm>
          <a:prstGeom prst="rect">
            <a:avLst/>
          </a:prstGeom>
          <a:noFill/>
        </p:spPr>
        <p:txBody>
          <a:bodyPr wrap="square" rtlCol="0">
            <a:spAutoFit/>
          </a:bodyPr>
          <a:lstStyle/>
          <a:p>
            <a:pPr algn="r"/>
            <a:r>
              <a:rPr lang="da-DK" sz="800" dirty="0"/>
              <a:t>Protocol: Petersen Acta Anaesthesiologica Scandinavica (in </a:t>
            </a:r>
            <a:r>
              <a:rPr lang="da-DK" sz="800" dirty="0" err="1"/>
              <a:t>press</a:t>
            </a:r>
            <a:r>
              <a:rPr lang="da-DK" sz="800" dirty="0"/>
              <a:t>)</a:t>
            </a:r>
          </a:p>
        </p:txBody>
      </p:sp>
      <p:pic>
        <p:nvPicPr>
          <p:cNvPr id="11" name="Billede 10" descr="Et billede, der indeholder værelse&#10;&#10;Automatisk genereret beskrivelse">
            <a:extLst>
              <a:ext uri="{FF2B5EF4-FFF2-40B4-BE49-F238E27FC236}">
                <a16:creationId xmlns:a16="http://schemas.microsoft.com/office/drawing/2014/main" id="{7FEA2970-498E-4112-852A-AA931FA8F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872" y="1040348"/>
            <a:ext cx="2544253" cy="2495023"/>
          </a:xfrm>
          <a:prstGeom prst="rect">
            <a:avLst/>
          </a:prstGeom>
        </p:spPr>
      </p:pic>
      <p:sp>
        <p:nvSpPr>
          <p:cNvPr id="12" name="Pladsholder til indhold 2">
            <a:extLst>
              <a:ext uri="{FF2B5EF4-FFF2-40B4-BE49-F238E27FC236}">
                <a16:creationId xmlns:a16="http://schemas.microsoft.com/office/drawing/2014/main" id="{5D742332-6703-4CEA-BD64-5F44B3E994D9}"/>
              </a:ext>
            </a:extLst>
          </p:cNvPr>
          <p:cNvSpPr txBox="1">
            <a:spLocks/>
          </p:cNvSpPr>
          <p:nvPr/>
        </p:nvSpPr>
        <p:spPr>
          <a:xfrm>
            <a:off x="2813586" y="3837974"/>
            <a:ext cx="6564823" cy="414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dirty="0"/>
              <a:t>Low-dose hydrocortisone in patients with COVID-19 and severe hypoxia</a:t>
            </a:r>
            <a:br>
              <a:rPr lang="da-DK" sz="1600" b="1" dirty="0">
                <a:solidFill>
                  <a:srgbClr val="000000"/>
                </a:solidFill>
                <a:latin typeface="Calibri" panose="020F0502020204030204" pitchFamily="34" charset="0"/>
              </a:rPr>
            </a:br>
            <a:r>
              <a:rPr lang="da-DK" sz="1600" dirty="0" err="1">
                <a:solidFill>
                  <a:srgbClr val="000000"/>
                </a:solidFill>
                <a:latin typeface="Calibri" panose="020F0502020204030204" pitchFamily="34" charset="0"/>
              </a:rPr>
              <a:t>Adult</a:t>
            </a:r>
            <a:r>
              <a:rPr lang="da-DK" sz="1600" dirty="0">
                <a:solidFill>
                  <a:srgbClr val="000000"/>
                </a:solidFill>
                <a:latin typeface="Calibri" panose="020F0502020204030204" pitchFamily="34" charset="0"/>
              </a:rPr>
              <a:t> patients with </a:t>
            </a:r>
            <a:r>
              <a:rPr lang="da-DK" sz="1600" dirty="0" err="1">
                <a:solidFill>
                  <a:srgbClr val="000000"/>
                </a:solidFill>
                <a:latin typeface="Calibri" panose="020F0502020204030204" pitchFamily="34" charset="0"/>
              </a:rPr>
              <a:t>confirmed</a:t>
            </a:r>
            <a:r>
              <a:rPr lang="da-DK" sz="1600" dirty="0">
                <a:solidFill>
                  <a:srgbClr val="000000"/>
                </a:solidFill>
                <a:latin typeface="Calibri" panose="020F0502020204030204" pitchFamily="34" charset="0"/>
              </a:rPr>
              <a:t> COVID-19 </a:t>
            </a:r>
            <a:r>
              <a:rPr lang="da-DK" sz="1600" dirty="0" err="1">
                <a:solidFill>
                  <a:srgbClr val="000000"/>
                </a:solidFill>
                <a:latin typeface="Calibri" panose="020F0502020204030204" pitchFamily="34" charset="0"/>
              </a:rPr>
              <a:t>requiring</a:t>
            </a:r>
            <a:r>
              <a:rPr lang="da-DK" sz="1600" dirty="0">
                <a:solidFill>
                  <a:srgbClr val="000000"/>
                </a:solidFill>
                <a:latin typeface="Calibri" panose="020F0502020204030204" pitchFamily="34" charset="0"/>
              </a:rPr>
              <a:t> oxygen </a:t>
            </a:r>
            <a:r>
              <a:rPr lang="da-DK" sz="1600" dirty="0" err="1">
                <a:solidFill>
                  <a:srgbClr val="000000"/>
                </a:solidFill>
                <a:latin typeface="Calibri" panose="020F0502020204030204" pitchFamily="34" charset="0"/>
              </a:rPr>
              <a:t>therapy</a:t>
            </a:r>
            <a:r>
              <a:rPr lang="da-DK" sz="1600" dirty="0">
                <a:solidFill>
                  <a:srgbClr val="000000"/>
                </a:solidFill>
                <a:latin typeface="Calibri" panose="020F0502020204030204" pitchFamily="34" charset="0"/>
              </a:rPr>
              <a:t> ≥ 10 L/min or </a:t>
            </a:r>
            <a:r>
              <a:rPr lang="da-DK" sz="1600" dirty="0" err="1">
                <a:solidFill>
                  <a:srgbClr val="000000"/>
                </a:solidFill>
                <a:latin typeface="Calibri" panose="020F0502020204030204" pitchFamily="34" charset="0"/>
              </a:rPr>
              <a:t>mechanical</a:t>
            </a:r>
            <a:r>
              <a:rPr lang="da-DK" sz="1600" dirty="0">
                <a:solidFill>
                  <a:srgbClr val="000000"/>
                </a:solidFill>
                <a:latin typeface="Calibri" panose="020F0502020204030204" pitchFamily="34" charset="0"/>
              </a:rPr>
              <a:t> ventilation</a:t>
            </a:r>
            <a:br>
              <a:rPr lang="da-DK" sz="1600" dirty="0">
                <a:solidFill>
                  <a:srgbClr val="000000"/>
                </a:solidFill>
                <a:latin typeface="Calibri" panose="020F0502020204030204" pitchFamily="34" charset="0"/>
              </a:rPr>
            </a:br>
            <a:r>
              <a:rPr lang="da-DK" sz="1600" dirty="0" err="1">
                <a:solidFill>
                  <a:srgbClr val="000000"/>
                </a:solidFill>
                <a:latin typeface="Calibri" panose="020F0502020204030204" pitchFamily="34" charset="0"/>
              </a:rPr>
              <a:t>Hydrocortisone</a:t>
            </a:r>
            <a:r>
              <a:rPr lang="da-DK" sz="1600" dirty="0">
                <a:solidFill>
                  <a:srgbClr val="000000"/>
                </a:solidFill>
                <a:latin typeface="Calibri" panose="020F0502020204030204" pitchFamily="34" charset="0"/>
              </a:rPr>
              <a:t> 200 mg </a:t>
            </a:r>
            <a:r>
              <a:rPr lang="da-DK" sz="1600" dirty="0" err="1">
                <a:solidFill>
                  <a:srgbClr val="000000"/>
                </a:solidFill>
                <a:latin typeface="Calibri" panose="020F0502020204030204" pitchFamily="34" charset="0"/>
              </a:rPr>
              <a:t>daily</a:t>
            </a:r>
            <a:r>
              <a:rPr lang="da-DK" sz="1600" dirty="0">
                <a:solidFill>
                  <a:srgbClr val="000000"/>
                </a:solidFill>
                <a:latin typeface="Calibri" panose="020F0502020204030204" pitchFamily="34" charset="0"/>
              </a:rPr>
              <a:t> vs. placebo for 7 </a:t>
            </a:r>
            <a:r>
              <a:rPr lang="da-DK" sz="1600" dirty="0" err="1">
                <a:solidFill>
                  <a:srgbClr val="000000"/>
                </a:solidFill>
                <a:latin typeface="Calibri" panose="020F0502020204030204" pitchFamily="34" charset="0"/>
              </a:rPr>
              <a:t>days</a:t>
            </a:r>
            <a:br>
              <a:rPr lang="da-DK" sz="1600" dirty="0">
                <a:solidFill>
                  <a:srgbClr val="000000"/>
                </a:solidFill>
                <a:latin typeface="Calibri" panose="020F0502020204030204" pitchFamily="34" charset="0"/>
              </a:rPr>
            </a:br>
            <a:r>
              <a:rPr lang="da-DK" sz="1600" dirty="0">
                <a:solidFill>
                  <a:srgbClr val="000000"/>
                </a:solidFill>
                <a:latin typeface="Calibri" panose="020F0502020204030204" pitchFamily="34" charset="0"/>
              </a:rPr>
              <a:t>April 15 to June 16, 2020: 30 patients randomised</a:t>
            </a:r>
            <a:endParaRPr lang="en-US" sz="1600" dirty="0"/>
          </a:p>
        </p:txBody>
      </p:sp>
    </p:spTree>
    <p:extLst>
      <p:ext uri="{BB962C8B-B14F-4D97-AF65-F5344CB8AC3E}">
        <p14:creationId xmlns:p14="http://schemas.microsoft.com/office/powerpoint/2010/main" val="417513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0893BFF0-BAB7-4EE9-BB54-7172E3C20BC3}"/>
              </a:ext>
            </a:extLst>
          </p:cNvPr>
          <p:cNvSpPr txBox="1"/>
          <p:nvPr/>
        </p:nvSpPr>
        <p:spPr>
          <a:xfrm>
            <a:off x="5368868" y="6412368"/>
            <a:ext cx="6353575" cy="215444"/>
          </a:xfrm>
          <a:prstGeom prst="rect">
            <a:avLst/>
          </a:prstGeom>
          <a:noFill/>
        </p:spPr>
        <p:txBody>
          <a:bodyPr wrap="square" rtlCol="0">
            <a:spAutoFit/>
          </a:bodyPr>
          <a:lstStyle/>
          <a:p>
            <a:pPr algn="r"/>
            <a:r>
              <a:rPr lang="da-DK" sz="800" dirty="0"/>
              <a:t>RECOVERY </a:t>
            </a:r>
            <a:r>
              <a:rPr lang="da-DK" sz="800" dirty="0" err="1"/>
              <a:t>Collaborative</a:t>
            </a:r>
            <a:r>
              <a:rPr lang="da-DK" sz="800" dirty="0"/>
              <a:t> Group N </a:t>
            </a:r>
            <a:r>
              <a:rPr lang="da-DK" sz="800" dirty="0" err="1"/>
              <a:t>Engl</a:t>
            </a:r>
            <a:r>
              <a:rPr lang="da-DK" sz="800" dirty="0"/>
              <a:t> J Med 2020</a:t>
            </a:r>
          </a:p>
        </p:txBody>
      </p:sp>
      <p:pic>
        <p:nvPicPr>
          <p:cNvPr id="3" name="Billede 2">
            <a:extLst>
              <a:ext uri="{FF2B5EF4-FFF2-40B4-BE49-F238E27FC236}">
                <a16:creationId xmlns:a16="http://schemas.microsoft.com/office/drawing/2014/main" id="{AF44518B-2D62-41E1-9A07-87BFCE5AC82C}"/>
              </a:ext>
            </a:extLst>
          </p:cNvPr>
          <p:cNvPicPr>
            <a:picLocks noChangeAspect="1"/>
          </p:cNvPicPr>
          <p:nvPr/>
        </p:nvPicPr>
        <p:blipFill>
          <a:blip r:embed="rId3"/>
          <a:stretch>
            <a:fillRect/>
          </a:stretch>
        </p:blipFill>
        <p:spPr>
          <a:xfrm>
            <a:off x="3294740" y="1630464"/>
            <a:ext cx="5602519" cy="1798536"/>
          </a:xfrm>
          <a:prstGeom prst="rect">
            <a:avLst/>
          </a:prstGeom>
        </p:spPr>
      </p:pic>
      <p:sp>
        <p:nvSpPr>
          <p:cNvPr id="10" name="Pladsholder til indhold 2">
            <a:extLst>
              <a:ext uri="{FF2B5EF4-FFF2-40B4-BE49-F238E27FC236}">
                <a16:creationId xmlns:a16="http://schemas.microsoft.com/office/drawing/2014/main" id="{84B81521-0AD3-4F68-AE2B-3F71BF44B94C}"/>
              </a:ext>
            </a:extLst>
          </p:cNvPr>
          <p:cNvSpPr txBox="1">
            <a:spLocks/>
          </p:cNvSpPr>
          <p:nvPr/>
        </p:nvSpPr>
        <p:spPr>
          <a:xfrm>
            <a:off x="3024756" y="3717505"/>
            <a:ext cx="6996322" cy="21600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dirty="0">
                <a:solidFill>
                  <a:srgbClr val="000000"/>
                </a:solidFill>
                <a:latin typeface="Calibri" panose="020F0502020204030204" pitchFamily="34" charset="0"/>
              </a:rPr>
              <a:t>Hospitalised patients with confirmed or suspected COVID-19 (n = 6,425)</a:t>
            </a:r>
            <a:br>
              <a:rPr lang="en-US" sz="1600" dirty="0">
                <a:solidFill>
                  <a:srgbClr val="000000"/>
                </a:solidFill>
                <a:latin typeface="Calibri" panose="020F0502020204030204" pitchFamily="34" charset="0"/>
              </a:rPr>
            </a:br>
            <a:r>
              <a:rPr lang="en-US" sz="1600" dirty="0">
                <a:solidFill>
                  <a:srgbClr val="000000"/>
                </a:solidFill>
                <a:latin typeface="Calibri" panose="020F0502020204030204" pitchFamily="34" charset="0"/>
              </a:rPr>
              <a:t>Dexamethasone 6 mg daily (n = 2,104) vs. usual care (n = 4,321) for 10 days</a:t>
            </a:r>
            <a:br>
              <a:rPr lang="en-US" sz="1600" dirty="0">
                <a:solidFill>
                  <a:srgbClr val="000000"/>
                </a:solidFill>
                <a:latin typeface="Calibri" panose="020F0502020204030204" pitchFamily="34" charset="0"/>
              </a:rPr>
            </a:br>
            <a:endParaRPr lang="en-US" sz="1600" dirty="0">
              <a:solidFill>
                <a:srgbClr val="000000"/>
              </a:solidFill>
              <a:latin typeface="Calibri" panose="020F0502020204030204" pitchFamily="34" charset="0"/>
            </a:endParaRPr>
          </a:p>
          <a:p>
            <a:pPr marL="0" indent="0">
              <a:lnSpc>
                <a:spcPct val="150000"/>
              </a:lnSpc>
              <a:buNone/>
            </a:pPr>
            <a:r>
              <a:rPr lang="en-US" sz="1600" b="1" dirty="0">
                <a:solidFill>
                  <a:srgbClr val="000000"/>
                </a:solidFill>
                <a:latin typeface="Calibri" panose="020F0502020204030204" pitchFamily="34" charset="0"/>
              </a:rPr>
              <a:t>28-day mortality</a:t>
            </a:r>
            <a:br>
              <a:rPr lang="en-US" sz="1600" dirty="0">
                <a:solidFill>
                  <a:srgbClr val="000000"/>
                </a:solidFill>
                <a:latin typeface="Calibri" panose="020F0502020204030204" pitchFamily="34" charset="0"/>
              </a:rPr>
            </a:br>
            <a:r>
              <a:rPr lang="en-US" sz="1600" dirty="0">
                <a:solidFill>
                  <a:srgbClr val="000000"/>
                </a:solidFill>
                <a:latin typeface="Calibri" panose="020F0502020204030204" pitchFamily="34" charset="0"/>
              </a:rPr>
              <a:t>Overall: rate ratio </a:t>
            </a:r>
            <a:r>
              <a:rPr lang="en-US" sz="1600" dirty="0"/>
              <a:t>0.83 [0.75 to 0.93]</a:t>
            </a:r>
            <a:br>
              <a:rPr lang="en-US" sz="1600" dirty="0"/>
            </a:br>
            <a:r>
              <a:rPr lang="en-US" sz="1600" dirty="0">
                <a:solidFill>
                  <a:srgbClr val="000000"/>
                </a:solidFill>
                <a:latin typeface="Calibri" panose="020F0502020204030204" pitchFamily="34" charset="0"/>
              </a:rPr>
              <a:t>Invasive mechanical ventilation: </a:t>
            </a:r>
            <a:r>
              <a:rPr lang="en-US" sz="1600" dirty="0"/>
              <a:t>rate ratio 0.64 [0.51 to 0.81]</a:t>
            </a:r>
            <a:endParaRPr lang="en-US" sz="2000" dirty="0"/>
          </a:p>
        </p:txBody>
      </p:sp>
    </p:spTree>
    <p:extLst>
      <p:ext uri="{BB962C8B-B14F-4D97-AF65-F5344CB8AC3E}">
        <p14:creationId xmlns:p14="http://schemas.microsoft.com/office/powerpoint/2010/main" val="424971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da-DK" b="1" dirty="0"/>
              <a:t>WHO meta-analysis</a:t>
            </a:r>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63043" y="154332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lede 5" descr="Et billede, der indeholder mad&#10;&#10;Automatisk genereret beskrivelse">
            <a:extLst>
              <a:ext uri="{FF2B5EF4-FFF2-40B4-BE49-F238E27FC236}">
                <a16:creationId xmlns:a16="http://schemas.microsoft.com/office/drawing/2014/main" id="{64C6E0C6-3128-4CFF-A17F-8630AAC39373}"/>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
        <p:nvSpPr>
          <p:cNvPr id="4" name="Pladsholder til indhold 3">
            <a:extLst>
              <a:ext uri="{FF2B5EF4-FFF2-40B4-BE49-F238E27FC236}">
                <a16:creationId xmlns:a16="http://schemas.microsoft.com/office/drawing/2014/main" id="{FAAF8CF6-7E18-4686-B63A-A4C50CF9A97A}"/>
              </a:ext>
            </a:extLst>
          </p:cNvPr>
          <p:cNvSpPr>
            <a:spLocks noGrp="1"/>
          </p:cNvSpPr>
          <p:nvPr>
            <p:ph idx="1"/>
          </p:nvPr>
        </p:nvSpPr>
        <p:spPr/>
        <p:txBody>
          <a:bodyPr/>
          <a:lstStyle/>
          <a:p>
            <a:pPr marL="0" indent="0">
              <a:buNone/>
            </a:pPr>
            <a:r>
              <a:rPr lang="da-DK" dirty="0" err="1"/>
              <a:t>Prospective</a:t>
            </a:r>
            <a:r>
              <a:rPr lang="da-DK" dirty="0"/>
              <a:t> meta-analysis of </a:t>
            </a:r>
            <a:r>
              <a:rPr lang="da-DK" dirty="0" err="1"/>
              <a:t>systemic</a:t>
            </a:r>
            <a:r>
              <a:rPr lang="da-DK" dirty="0"/>
              <a:t> </a:t>
            </a:r>
            <a:r>
              <a:rPr lang="da-DK" dirty="0" err="1"/>
              <a:t>corticosteroids</a:t>
            </a:r>
            <a:r>
              <a:rPr lang="da-DK" dirty="0"/>
              <a:t> for </a:t>
            </a:r>
            <a:r>
              <a:rPr lang="da-DK" dirty="0" err="1"/>
              <a:t>critically</a:t>
            </a:r>
            <a:r>
              <a:rPr lang="da-DK" dirty="0"/>
              <a:t> </a:t>
            </a:r>
            <a:r>
              <a:rPr lang="da-DK" dirty="0" err="1"/>
              <a:t>ill</a:t>
            </a:r>
            <a:r>
              <a:rPr lang="da-DK" dirty="0"/>
              <a:t> patients with COVID-19</a:t>
            </a:r>
          </a:p>
          <a:p>
            <a:pPr marL="0" indent="0">
              <a:buNone/>
            </a:pPr>
            <a:endParaRPr lang="da-DK" dirty="0"/>
          </a:p>
          <a:p>
            <a:pPr marL="0" indent="0">
              <a:buNone/>
            </a:pPr>
            <a:r>
              <a:rPr lang="da-DK" dirty="0"/>
              <a:t>Outcomes: 28-day </a:t>
            </a:r>
            <a:r>
              <a:rPr lang="da-DK" dirty="0" err="1"/>
              <a:t>mortality</a:t>
            </a:r>
            <a:r>
              <a:rPr lang="da-DK" dirty="0"/>
              <a:t> and serious adverse </a:t>
            </a:r>
            <a:r>
              <a:rPr lang="da-DK" dirty="0" err="1"/>
              <a:t>reactions</a:t>
            </a:r>
            <a:r>
              <a:rPr lang="da-DK" dirty="0"/>
              <a:t> (</a:t>
            </a:r>
            <a:r>
              <a:rPr lang="da-DK" dirty="0" err="1"/>
              <a:t>SARs</a:t>
            </a:r>
            <a:r>
              <a:rPr lang="da-DK" dirty="0"/>
              <a:t>)</a:t>
            </a:r>
          </a:p>
        </p:txBody>
      </p:sp>
    </p:spTree>
    <p:extLst>
      <p:ext uri="{BB962C8B-B14F-4D97-AF65-F5344CB8AC3E}">
        <p14:creationId xmlns:p14="http://schemas.microsoft.com/office/powerpoint/2010/main" val="37142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da-DK" b="1" dirty="0" err="1"/>
              <a:t>Updated</a:t>
            </a:r>
            <a:r>
              <a:rPr lang="da-DK" b="1" dirty="0"/>
              <a:t> </a:t>
            </a:r>
            <a:r>
              <a:rPr lang="da-DK" b="1" dirty="0" err="1"/>
              <a:t>clinical</a:t>
            </a:r>
            <a:r>
              <a:rPr lang="da-DK" b="1" dirty="0"/>
              <a:t> guidelines</a:t>
            </a:r>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63043" y="154332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lede 5" descr="Et billede, der indeholder mad&#10;&#10;Automatisk genereret beskrivelse">
            <a:extLst>
              <a:ext uri="{FF2B5EF4-FFF2-40B4-BE49-F238E27FC236}">
                <a16:creationId xmlns:a16="http://schemas.microsoft.com/office/drawing/2014/main" id="{64C6E0C6-3128-4CFF-A17F-8630AAC39373}"/>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pic>
        <p:nvPicPr>
          <p:cNvPr id="1026" name="Picture 2" descr="IDSA Home">
            <a:extLst>
              <a:ext uri="{FF2B5EF4-FFF2-40B4-BE49-F238E27FC236}">
                <a16:creationId xmlns:a16="http://schemas.microsoft.com/office/drawing/2014/main" id="{BDA1F2BF-83E8-4709-8C9C-0B9DA8CF9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2" y="2494387"/>
            <a:ext cx="3219918" cy="12879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H halts clinical trial of hydroxychloroquine – AZBio">
            <a:extLst>
              <a:ext uri="{FF2B5EF4-FFF2-40B4-BE49-F238E27FC236}">
                <a16:creationId xmlns:a16="http://schemas.microsoft.com/office/drawing/2014/main" id="{D01091C8-C9E1-4236-9BA5-E73CE1137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692" y="2181413"/>
            <a:ext cx="4195569" cy="1600941"/>
          </a:xfrm>
          <a:prstGeom prst="rect">
            <a:avLst/>
          </a:prstGeom>
          <a:noFill/>
          <a:extLst>
            <a:ext uri="{909E8E84-426E-40DD-AFC4-6F175D3DCCD1}">
              <a14:hiddenFill xmlns:a14="http://schemas.microsoft.com/office/drawing/2010/main">
                <a:solidFill>
                  <a:srgbClr val="FFFFFF"/>
                </a:solidFill>
              </a14:hiddenFill>
            </a:ext>
          </a:extLst>
        </p:spPr>
      </p:pic>
      <p:sp>
        <p:nvSpPr>
          <p:cNvPr id="11" name="Pladsholder til indhold 2">
            <a:extLst>
              <a:ext uri="{FF2B5EF4-FFF2-40B4-BE49-F238E27FC236}">
                <a16:creationId xmlns:a16="http://schemas.microsoft.com/office/drawing/2014/main" id="{BBED540D-7846-4162-A7D4-EC519EEAE1E6}"/>
              </a:ext>
            </a:extLst>
          </p:cNvPr>
          <p:cNvSpPr>
            <a:spLocks noGrp="1"/>
          </p:cNvSpPr>
          <p:nvPr>
            <p:ph idx="1"/>
          </p:nvPr>
        </p:nvSpPr>
        <p:spPr>
          <a:xfrm>
            <a:off x="1617619" y="4267204"/>
            <a:ext cx="8956761" cy="1600918"/>
          </a:xfrm>
        </p:spPr>
        <p:txBody>
          <a:bodyPr>
            <a:normAutofit fontScale="62500" lnSpcReduction="20000"/>
          </a:bodyPr>
          <a:lstStyle/>
          <a:p>
            <a:pPr marL="0" indent="0">
              <a:lnSpc>
                <a:spcPct val="150000"/>
              </a:lnSpc>
              <a:buNone/>
            </a:pPr>
            <a:r>
              <a:rPr lang="da-DK" sz="2600" b="1" dirty="0" err="1">
                <a:solidFill>
                  <a:srgbClr val="000000"/>
                </a:solidFill>
                <a:latin typeface="Calibri" panose="020F0502020204030204" pitchFamily="34" charset="0"/>
              </a:rPr>
              <a:t>Recommendations</a:t>
            </a:r>
            <a:endParaRPr lang="da-DK" sz="2600" b="1" dirty="0">
              <a:solidFill>
                <a:srgbClr val="000000"/>
              </a:solidFill>
              <a:latin typeface="Calibri" panose="020F0502020204030204" pitchFamily="34" charset="0"/>
            </a:endParaRPr>
          </a:p>
          <a:p>
            <a:pPr marL="0" indent="0">
              <a:lnSpc>
                <a:spcPct val="150000"/>
              </a:lnSpc>
              <a:buNone/>
            </a:pPr>
            <a:r>
              <a:rPr lang="da-DK" sz="2600" dirty="0" err="1">
                <a:solidFill>
                  <a:srgbClr val="000000"/>
                </a:solidFill>
                <a:latin typeface="Calibri" panose="020F0502020204030204" pitchFamily="34" charset="0"/>
              </a:rPr>
              <a:t>Dexamethasone</a:t>
            </a:r>
            <a:r>
              <a:rPr lang="da-DK" sz="2600" dirty="0">
                <a:solidFill>
                  <a:srgbClr val="000000"/>
                </a:solidFill>
                <a:latin typeface="Calibri" panose="020F0502020204030204" pitchFamily="34" charset="0"/>
              </a:rPr>
              <a:t> 6 mg for 10 </a:t>
            </a:r>
            <a:r>
              <a:rPr lang="da-DK" sz="2600" dirty="0" err="1">
                <a:solidFill>
                  <a:srgbClr val="000000"/>
                </a:solidFill>
                <a:latin typeface="Calibri" panose="020F0502020204030204" pitchFamily="34" charset="0"/>
              </a:rPr>
              <a:t>days</a:t>
            </a:r>
            <a:r>
              <a:rPr lang="da-DK" sz="2600" dirty="0">
                <a:solidFill>
                  <a:srgbClr val="000000"/>
                </a:solidFill>
                <a:latin typeface="Calibri" panose="020F0502020204030204" pitchFamily="34" charset="0"/>
              </a:rPr>
              <a:t> in patients </a:t>
            </a:r>
            <a:r>
              <a:rPr lang="da-DK" sz="2600" dirty="0" err="1">
                <a:solidFill>
                  <a:srgbClr val="000000"/>
                </a:solidFill>
                <a:latin typeface="Calibri" panose="020F0502020204030204" pitchFamily="34" charset="0"/>
              </a:rPr>
              <a:t>receiving</a:t>
            </a:r>
            <a:r>
              <a:rPr lang="da-DK" sz="2600" dirty="0">
                <a:solidFill>
                  <a:srgbClr val="000000"/>
                </a:solidFill>
                <a:latin typeface="Calibri" panose="020F0502020204030204" pitchFamily="34" charset="0"/>
              </a:rPr>
              <a:t> </a:t>
            </a:r>
            <a:r>
              <a:rPr lang="da-DK" sz="2600" dirty="0" err="1">
                <a:solidFill>
                  <a:srgbClr val="000000"/>
                </a:solidFill>
                <a:latin typeface="Calibri" panose="020F0502020204030204" pitchFamily="34" charset="0"/>
              </a:rPr>
              <a:t>mechanical</a:t>
            </a:r>
            <a:r>
              <a:rPr lang="da-DK" sz="2600" dirty="0">
                <a:solidFill>
                  <a:srgbClr val="000000"/>
                </a:solidFill>
                <a:latin typeface="Calibri" panose="020F0502020204030204" pitchFamily="34" charset="0"/>
              </a:rPr>
              <a:t> ventilation or </a:t>
            </a:r>
            <a:r>
              <a:rPr lang="da-DK" sz="2600" dirty="0" err="1">
                <a:solidFill>
                  <a:srgbClr val="000000"/>
                </a:solidFill>
                <a:latin typeface="Calibri" panose="020F0502020204030204" pitchFamily="34" charset="0"/>
              </a:rPr>
              <a:t>supplementary</a:t>
            </a:r>
            <a:r>
              <a:rPr lang="da-DK" sz="2600" dirty="0">
                <a:solidFill>
                  <a:srgbClr val="000000"/>
                </a:solidFill>
                <a:latin typeface="Calibri" panose="020F0502020204030204" pitchFamily="34" charset="0"/>
              </a:rPr>
              <a:t> oxygen</a:t>
            </a:r>
          </a:p>
          <a:p>
            <a:pPr marL="0" indent="0">
              <a:lnSpc>
                <a:spcPct val="150000"/>
              </a:lnSpc>
              <a:buNone/>
            </a:pPr>
            <a:r>
              <a:rPr lang="da-DK" sz="2600" dirty="0" err="1">
                <a:solidFill>
                  <a:srgbClr val="000000"/>
                </a:solidFill>
                <a:latin typeface="Calibri" panose="020F0502020204030204" pitchFamily="34" charset="0"/>
              </a:rPr>
              <a:t>Recommend</a:t>
            </a:r>
            <a:r>
              <a:rPr lang="da-DK" sz="2600" dirty="0">
                <a:solidFill>
                  <a:srgbClr val="000000"/>
                </a:solidFill>
                <a:latin typeface="Calibri" panose="020F0502020204030204" pitchFamily="34" charset="0"/>
              </a:rPr>
              <a:t> </a:t>
            </a:r>
            <a:r>
              <a:rPr lang="da-DK" sz="2600" dirty="0" err="1">
                <a:solidFill>
                  <a:srgbClr val="000000"/>
                </a:solidFill>
                <a:latin typeface="Calibri" panose="020F0502020204030204" pitchFamily="34" charset="0"/>
              </a:rPr>
              <a:t>against</a:t>
            </a:r>
            <a:r>
              <a:rPr lang="da-DK" sz="2600" dirty="0">
                <a:solidFill>
                  <a:srgbClr val="000000"/>
                </a:solidFill>
                <a:latin typeface="Calibri" panose="020F0502020204030204" pitchFamily="34" charset="0"/>
              </a:rPr>
              <a:t> </a:t>
            </a:r>
            <a:r>
              <a:rPr lang="da-DK" sz="2600" dirty="0" err="1">
                <a:solidFill>
                  <a:srgbClr val="000000"/>
                </a:solidFill>
                <a:latin typeface="Calibri" panose="020F0502020204030204" pitchFamily="34" charset="0"/>
              </a:rPr>
              <a:t>using</a:t>
            </a:r>
            <a:r>
              <a:rPr lang="da-DK" sz="2600" dirty="0">
                <a:solidFill>
                  <a:srgbClr val="000000"/>
                </a:solidFill>
                <a:latin typeface="Calibri" panose="020F0502020204030204" pitchFamily="34" charset="0"/>
              </a:rPr>
              <a:t> </a:t>
            </a:r>
            <a:r>
              <a:rPr lang="da-DK" sz="2600" dirty="0" err="1">
                <a:solidFill>
                  <a:srgbClr val="000000"/>
                </a:solidFill>
                <a:latin typeface="Calibri" panose="020F0502020204030204" pitchFamily="34" charset="0"/>
              </a:rPr>
              <a:t>dexamethasone</a:t>
            </a:r>
            <a:r>
              <a:rPr lang="da-DK" sz="2600" dirty="0">
                <a:solidFill>
                  <a:srgbClr val="000000"/>
                </a:solidFill>
                <a:latin typeface="Calibri" panose="020F0502020204030204" pitchFamily="34" charset="0"/>
              </a:rPr>
              <a:t> in patients not </a:t>
            </a:r>
            <a:r>
              <a:rPr lang="da-DK" sz="2600" dirty="0" err="1">
                <a:solidFill>
                  <a:srgbClr val="000000"/>
                </a:solidFill>
                <a:latin typeface="Calibri" panose="020F0502020204030204" pitchFamily="34" charset="0"/>
              </a:rPr>
              <a:t>requiring</a:t>
            </a:r>
            <a:r>
              <a:rPr lang="da-DK" sz="2600" dirty="0">
                <a:solidFill>
                  <a:srgbClr val="000000"/>
                </a:solidFill>
                <a:latin typeface="Calibri" panose="020F0502020204030204" pitchFamily="34" charset="0"/>
              </a:rPr>
              <a:t> </a:t>
            </a:r>
            <a:r>
              <a:rPr lang="da-DK" sz="2600" dirty="0" err="1">
                <a:solidFill>
                  <a:srgbClr val="000000"/>
                </a:solidFill>
                <a:latin typeface="Calibri" panose="020F0502020204030204" pitchFamily="34" charset="0"/>
              </a:rPr>
              <a:t>supplementary</a:t>
            </a:r>
            <a:r>
              <a:rPr lang="da-DK" sz="2600" dirty="0">
                <a:solidFill>
                  <a:srgbClr val="000000"/>
                </a:solidFill>
                <a:latin typeface="Calibri" panose="020F0502020204030204" pitchFamily="34" charset="0"/>
              </a:rPr>
              <a:t> oxygen</a:t>
            </a:r>
          </a:p>
          <a:p>
            <a:pPr marL="0" indent="0">
              <a:lnSpc>
                <a:spcPct val="150000"/>
              </a:lnSpc>
              <a:buNone/>
            </a:pPr>
            <a:endParaRPr lang="da-DK" sz="2000" dirty="0">
              <a:solidFill>
                <a:srgbClr val="000000"/>
              </a:solidFill>
              <a:latin typeface="Calibri" panose="020F0502020204030204" pitchFamily="34" charset="0"/>
            </a:endParaRPr>
          </a:p>
          <a:p>
            <a:pPr marL="0" indent="0">
              <a:lnSpc>
                <a:spcPct val="150000"/>
              </a:lnSpc>
              <a:buNone/>
            </a:pPr>
            <a:endParaRPr lang="da-DK"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01179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031B4-CA7F-4C5B-B250-DB5C6A8EEAF1}"/>
              </a:ext>
            </a:extLst>
          </p:cNvPr>
          <p:cNvSpPr>
            <a:spLocks noGrp="1"/>
          </p:cNvSpPr>
          <p:nvPr>
            <p:ph type="title"/>
          </p:nvPr>
        </p:nvSpPr>
        <p:spPr/>
        <p:txBody>
          <a:bodyPr>
            <a:normAutofit/>
          </a:bodyPr>
          <a:lstStyle/>
          <a:p>
            <a:r>
              <a:rPr lang="da-DK" b="1" dirty="0" err="1"/>
              <a:t>Clinical</a:t>
            </a:r>
            <a:r>
              <a:rPr lang="da-DK" b="1" dirty="0"/>
              <a:t> practice post-RECOVERY</a:t>
            </a:r>
          </a:p>
        </p:txBody>
      </p:sp>
      <p:cxnSp>
        <p:nvCxnSpPr>
          <p:cNvPr id="7" name="Lige forbindelse 6">
            <a:extLst>
              <a:ext uri="{FF2B5EF4-FFF2-40B4-BE49-F238E27FC236}">
                <a16:creationId xmlns:a16="http://schemas.microsoft.com/office/drawing/2014/main" id="{49E6D704-9617-474D-815B-C551D9A28F9C}"/>
              </a:ext>
            </a:extLst>
          </p:cNvPr>
          <p:cNvCxnSpPr/>
          <p:nvPr/>
        </p:nvCxnSpPr>
        <p:spPr>
          <a:xfrm>
            <a:off x="563043" y="1543328"/>
            <a:ext cx="1119522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lede 5" descr="Et billede, der indeholder mad&#10;&#10;Automatisk genereret beskrivelse">
            <a:extLst>
              <a:ext uri="{FF2B5EF4-FFF2-40B4-BE49-F238E27FC236}">
                <a16:creationId xmlns:a16="http://schemas.microsoft.com/office/drawing/2014/main" id="{64C6E0C6-3128-4CFF-A17F-8630AAC39373}"/>
              </a:ext>
            </a:extLst>
          </p:cNvPr>
          <p:cNvPicPr>
            <a:picLocks noChangeAspect="1"/>
          </p:cNvPicPr>
          <p:nvPr/>
        </p:nvPicPr>
        <p:blipFill rotWithShape="1">
          <a:blip r:embed="rId3">
            <a:extLst>
              <a:ext uri="{28A0092B-C50C-407E-A947-70E740481C1C}">
                <a14:useLocalDpi xmlns:a14="http://schemas.microsoft.com/office/drawing/2010/main" val="0"/>
              </a:ext>
            </a:extLst>
          </a:blip>
          <a:srcRect l="14379" t="8046" r="11674" b="17681"/>
          <a:stretch/>
        </p:blipFill>
        <p:spPr>
          <a:xfrm>
            <a:off x="10574778" y="230188"/>
            <a:ext cx="1147665" cy="1147041"/>
          </a:xfrm>
          <a:prstGeom prst="rect">
            <a:avLst/>
          </a:prstGeom>
        </p:spPr>
      </p:pic>
      <p:sp>
        <p:nvSpPr>
          <p:cNvPr id="8" name="Pladsholder til indhold 2">
            <a:extLst>
              <a:ext uri="{FF2B5EF4-FFF2-40B4-BE49-F238E27FC236}">
                <a16:creationId xmlns:a16="http://schemas.microsoft.com/office/drawing/2014/main" id="{0579F9FE-B359-4A86-911F-D3B2633C3C3F}"/>
              </a:ext>
            </a:extLst>
          </p:cNvPr>
          <p:cNvSpPr>
            <a:spLocks noGrp="1"/>
          </p:cNvSpPr>
          <p:nvPr>
            <p:ph idx="1"/>
          </p:nvPr>
        </p:nvSpPr>
        <p:spPr>
          <a:xfrm>
            <a:off x="838199" y="1825625"/>
            <a:ext cx="8464421" cy="3057871"/>
          </a:xfrm>
        </p:spPr>
        <p:txBody>
          <a:bodyPr>
            <a:normAutofit/>
          </a:bodyPr>
          <a:lstStyle/>
          <a:p>
            <a:pPr marL="0" indent="0">
              <a:lnSpc>
                <a:spcPct val="150000"/>
              </a:lnSpc>
              <a:buNone/>
            </a:pPr>
            <a:r>
              <a:rPr lang="da-DK" sz="2000" dirty="0">
                <a:solidFill>
                  <a:srgbClr val="000000"/>
                </a:solidFill>
                <a:latin typeface="Calibri" panose="020F0502020204030204" pitchFamily="34" charset="0"/>
              </a:rPr>
              <a:t>26 COVID STEROID 2 trial sites</a:t>
            </a:r>
          </a:p>
          <a:p>
            <a:pPr>
              <a:lnSpc>
                <a:spcPct val="150000"/>
              </a:lnSpc>
            </a:pPr>
            <a:r>
              <a:rPr lang="da-DK" sz="2000" dirty="0">
                <a:solidFill>
                  <a:srgbClr val="000000"/>
                </a:solidFill>
                <a:latin typeface="Calibri" panose="020F0502020204030204" pitchFamily="34" charset="0"/>
              </a:rPr>
              <a:t>All sites had </a:t>
            </a:r>
            <a:r>
              <a:rPr lang="da-DK" sz="2000" dirty="0" err="1">
                <a:solidFill>
                  <a:srgbClr val="000000"/>
                </a:solidFill>
                <a:latin typeface="Calibri" panose="020F0502020204030204" pitchFamily="34" charset="0"/>
              </a:rPr>
              <a:t>used</a:t>
            </a:r>
            <a:r>
              <a:rPr lang="da-DK" sz="2000" dirty="0">
                <a:solidFill>
                  <a:srgbClr val="000000"/>
                </a:solidFill>
                <a:latin typeface="Calibri" panose="020F0502020204030204" pitchFamily="34" charset="0"/>
              </a:rPr>
              <a:t> </a:t>
            </a:r>
            <a:r>
              <a:rPr lang="da-DK" sz="2000" dirty="0" err="1">
                <a:solidFill>
                  <a:srgbClr val="000000"/>
                </a:solidFill>
                <a:latin typeface="Calibri" panose="020F0502020204030204" pitchFamily="34" charset="0"/>
              </a:rPr>
              <a:t>corticosteroids</a:t>
            </a:r>
            <a:r>
              <a:rPr lang="da-DK" sz="2000" dirty="0">
                <a:solidFill>
                  <a:srgbClr val="000000"/>
                </a:solidFill>
                <a:latin typeface="Calibri" panose="020F0502020204030204" pitchFamily="34" charset="0"/>
              </a:rPr>
              <a:t> for COVID-19</a:t>
            </a:r>
          </a:p>
          <a:p>
            <a:pPr>
              <a:lnSpc>
                <a:spcPct val="150000"/>
              </a:lnSpc>
            </a:pPr>
            <a:r>
              <a:rPr lang="da-DK" sz="2000" dirty="0">
                <a:solidFill>
                  <a:srgbClr val="000000"/>
                </a:solidFill>
                <a:latin typeface="Calibri" panose="020F0502020204030204" pitchFamily="34" charset="0"/>
              </a:rPr>
              <a:t>95% sites had </a:t>
            </a:r>
            <a:r>
              <a:rPr lang="da-DK" sz="2000" dirty="0" err="1">
                <a:solidFill>
                  <a:srgbClr val="000000"/>
                </a:solidFill>
                <a:latin typeface="Calibri" panose="020F0502020204030204" pitchFamily="34" charset="0"/>
              </a:rPr>
              <a:t>used</a:t>
            </a:r>
            <a:r>
              <a:rPr lang="da-DK" sz="2000" dirty="0">
                <a:solidFill>
                  <a:srgbClr val="000000"/>
                </a:solidFill>
                <a:latin typeface="Calibri" panose="020F0502020204030204" pitchFamily="34" charset="0"/>
              </a:rPr>
              <a:t> </a:t>
            </a:r>
            <a:r>
              <a:rPr lang="da-DK" sz="2000" dirty="0" err="1">
                <a:solidFill>
                  <a:srgbClr val="000000"/>
                </a:solidFill>
                <a:latin typeface="Calibri" panose="020F0502020204030204" pitchFamily="34" charset="0"/>
              </a:rPr>
              <a:t>corticosteroids</a:t>
            </a:r>
            <a:r>
              <a:rPr lang="da-DK" sz="2000" dirty="0">
                <a:solidFill>
                  <a:srgbClr val="000000"/>
                </a:solidFill>
                <a:latin typeface="Calibri" panose="020F0502020204030204" pitchFamily="34" charset="0"/>
              </a:rPr>
              <a:t> for all COVID-19 patients</a:t>
            </a:r>
          </a:p>
          <a:p>
            <a:pPr>
              <a:lnSpc>
                <a:spcPct val="150000"/>
              </a:lnSpc>
            </a:pPr>
            <a:r>
              <a:rPr lang="da-DK" sz="2000" dirty="0">
                <a:solidFill>
                  <a:srgbClr val="000000"/>
                </a:solidFill>
                <a:latin typeface="Calibri" panose="020F0502020204030204" pitchFamily="34" charset="0"/>
              </a:rPr>
              <a:t>Most </a:t>
            </a:r>
            <a:r>
              <a:rPr lang="da-DK" sz="2000" dirty="0" err="1">
                <a:solidFill>
                  <a:srgbClr val="000000"/>
                </a:solidFill>
                <a:latin typeface="Calibri" panose="020F0502020204030204" pitchFamily="34" charset="0"/>
              </a:rPr>
              <a:t>often</a:t>
            </a:r>
            <a:r>
              <a:rPr lang="da-DK" sz="2000" dirty="0">
                <a:solidFill>
                  <a:srgbClr val="000000"/>
                </a:solidFill>
                <a:latin typeface="Calibri" panose="020F0502020204030204" pitchFamily="34" charset="0"/>
              </a:rPr>
              <a:t> </a:t>
            </a:r>
            <a:r>
              <a:rPr lang="da-DK" sz="2000" dirty="0" err="1">
                <a:solidFill>
                  <a:srgbClr val="000000"/>
                </a:solidFill>
                <a:latin typeface="Calibri" panose="020F0502020204030204" pitchFamily="34" charset="0"/>
              </a:rPr>
              <a:t>dexamethasone</a:t>
            </a:r>
            <a:endParaRPr lang="da-DK" sz="2000" dirty="0">
              <a:solidFill>
                <a:srgbClr val="000000"/>
              </a:solidFill>
              <a:latin typeface="Calibri" panose="020F0502020204030204" pitchFamily="34" charset="0"/>
            </a:endParaRPr>
          </a:p>
          <a:p>
            <a:pPr>
              <a:lnSpc>
                <a:spcPct val="150000"/>
              </a:lnSpc>
            </a:pPr>
            <a:r>
              <a:rPr lang="da-DK" sz="2000" dirty="0">
                <a:solidFill>
                  <a:srgbClr val="000000"/>
                </a:solidFill>
                <a:latin typeface="Calibri" panose="020F0502020204030204" pitchFamily="34" charset="0"/>
              </a:rPr>
              <a:t>Median </a:t>
            </a:r>
            <a:r>
              <a:rPr lang="da-DK" sz="2000" dirty="0" err="1">
                <a:solidFill>
                  <a:srgbClr val="000000"/>
                </a:solidFill>
                <a:latin typeface="Calibri" panose="020F0502020204030204" pitchFamily="34" charset="0"/>
              </a:rPr>
              <a:t>dose</a:t>
            </a:r>
            <a:r>
              <a:rPr lang="da-DK" sz="2000" dirty="0">
                <a:solidFill>
                  <a:srgbClr val="000000"/>
                </a:solidFill>
                <a:latin typeface="Calibri" panose="020F0502020204030204" pitchFamily="34" charset="0"/>
              </a:rPr>
              <a:t> 9.6 (IQR 6.0-15.0) mg </a:t>
            </a:r>
          </a:p>
          <a:p>
            <a:pPr marL="0" indent="0">
              <a:lnSpc>
                <a:spcPct val="150000"/>
              </a:lnSpc>
              <a:buNone/>
            </a:pPr>
            <a:endParaRPr lang="da-DK"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195793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4879</TotalTime>
  <Words>1328</Words>
  <Application>Microsoft Office PowerPoint</Application>
  <PresentationFormat>Widescreen</PresentationFormat>
  <Paragraphs>317</Paragraphs>
  <Slides>39</Slides>
  <Notes>37</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39</vt:i4>
      </vt:variant>
    </vt:vector>
  </HeadingPairs>
  <TitlesOfParts>
    <vt:vector size="45" baseType="lpstr">
      <vt:lpstr>Arial</vt:lpstr>
      <vt:lpstr>Arial Unicode MS</vt:lpstr>
      <vt:lpstr>Calibri</vt:lpstr>
      <vt:lpstr>Calibri Light</vt:lpstr>
      <vt:lpstr>Wingdings</vt:lpstr>
      <vt:lpstr>Office-tema</vt:lpstr>
      <vt:lpstr>Higher vs. Lower Doses of Dexamethasone  in Patients with COVID-19 and Severe Hypoxia: the COVID STEROID 2 trial </vt:lpstr>
      <vt:lpstr>Disposition</vt:lpstr>
      <vt:lpstr>COVID-19 is a global health emergency</vt:lpstr>
      <vt:lpstr>Treatment of COVID-19</vt:lpstr>
      <vt:lpstr>PowerPoint-præsentation</vt:lpstr>
      <vt:lpstr>PowerPoint-præsentation</vt:lpstr>
      <vt:lpstr>WHO meta-analysis</vt:lpstr>
      <vt:lpstr>Updated clinical guidelines</vt:lpstr>
      <vt:lpstr>Clinical practice post-RECOVERY</vt:lpstr>
      <vt:lpstr>Clinical preferences post-RECOVERY</vt:lpstr>
      <vt:lpstr>Clinical preferences post-RECOVERY</vt:lpstr>
      <vt:lpstr>PowerPoint-præsentation</vt:lpstr>
      <vt:lpstr>Aim</vt:lpstr>
      <vt:lpstr>Design</vt:lpstr>
      <vt:lpstr>Organisation</vt:lpstr>
      <vt:lpstr>Inclusion criteria</vt:lpstr>
      <vt:lpstr>Exclusion criteria</vt:lpstr>
      <vt:lpstr>Intervention: 12 mg dexamethasone</vt:lpstr>
      <vt:lpstr>Control intervention: 6 mg dexamethasone</vt:lpstr>
      <vt:lpstr>Intervention period</vt:lpstr>
      <vt:lpstr>Intervention period</vt:lpstr>
      <vt:lpstr>Protocol adherence</vt:lpstr>
      <vt:lpstr>Outcomes</vt:lpstr>
      <vt:lpstr>Participant timeline</vt:lpstr>
      <vt:lpstr>Trial staff</vt:lpstr>
      <vt:lpstr>Role of unblinded staff</vt:lpstr>
      <vt:lpstr>Screening</vt:lpstr>
      <vt:lpstr>Blinding of trial medication</vt:lpstr>
      <vt:lpstr>Role of blinded staff</vt:lpstr>
      <vt:lpstr>Blinded staff </vt:lpstr>
      <vt:lpstr>Reporting of SAR (day 1-28)</vt:lpstr>
      <vt:lpstr>SAE and SUSAR</vt:lpstr>
      <vt:lpstr>Unblinding</vt:lpstr>
      <vt:lpstr>Withdrawal</vt:lpstr>
      <vt:lpstr>Role of primary investigator</vt:lpstr>
      <vt:lpstr>Trial documents</vt:lpstr>
      <vt:lpstr>To access eCRF</vt:lpstr>
      <vt:lpstr>Contact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Low-dose hydrocortisone in patients with  COVID-19 and severe hypoxia - The COVID STEROID trial</dc:title>
  <dc:creator>Marie Warrer Petersen</dc:creator>
  <cp:lastModifiedBy>Marie Warrer Petersen</cp:lastModifiedBy>
  <cp:revision>117</cp:revision>
  <dcterms:created xsi:type="dcterms:W3CDTF">2020-05-05T18:00:46Z</dcterms:created>
  <dcterms:modified xsi:type="dcterms:W3CDTF">2020-08-11T05:53:56Z</dcterms:modified>
</cp:coreProperties>
</file>