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82" r:id="rId5"/>
    <p:sldId id="318" r:id="rId6"/>
    <p:sldId id="319" r:id="rId7"/>
    <p:sldId id="285" r:id="rId8"/>
    <p:sldId id="286" r:id="rId9"/>
    <p:sldId id="265" r:id="rId10"/>
    <p:sldId id="267" r:id="rId11"/>
    <p:sldId id="262" r:id="rId12"/>
    <p:sldId id="263" r:id="rId13"/>
    <p:sldId id="264" r:id="rId14"/>
    <p:sldId id="300" r:id="rId15"/>
    <p:sldId id="269" r:id="rId16"/>
    <p:sldId id="306" r:id="rId17"/>
    <p:sldId id="307" r:id="rId18"/>
    <p:sldId id="313" r:id="rId19"/>
    <p:sldId id="314" r:id="rId20"/>
    <p:sldId id="315" r:id="rId21"/>
    <p:sldId id="292" r:id="rId22"/>
    <p:sldId id="288" r:id="rId23"/>
    <p:sldId id="301" r:id="rId24"/>
    <p:sldId id="295" r:id="rId25"/>
    <p:sldId id="303" r:id="rId26"/>
    <p:sldId id="304" r:id="rId27"/>
    <p:sldId id="308" r:id="rId28"/>
    <p:sldId id="299" r:id="rId29"/>
    <p:sldId id="310" r:id="rId30"/>
    <p:sldId id="309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8F5"/>
    <a:srgbClr val="96FFBF"/>
    <a:srgbClr val="A2EFF4"/>
    <a:srgbClr val="56E098"/>
    <a:srgbClr val="58DECE"/>
    <a:srgbClr val="A8B7DF"/>
    <a:srgbClr val="8BC804"/>
    <a:srgbClr val="00CC5C"/>
    <a:srgbClr val="58C7E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1F64B-E1A7-4F2A-958C-139984C62DD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3DA9C76D-97CB-45D0-9DBA-04D72CF18F90}">
      <dgm:prSet phldrT="[Tekst]"/>
      <dgm:spPr/>
      <dgm:t>
        <a:bodyPr/>
        <a:lstStyle/>
        <a:p>
          <a:r>
            <a:rPr lang="en-US" noProof="0" dirty="0"/>
            <a:t>4 ml trial drug as bolus-injection (only at start up)	</a:t>
          </a:r>
        </a:p>
      </dgm:t>
    </dgm:pt>
    <dgm:pt modelId="{AA63778D-1A0C-4130-9BBC-1D85CDA2D89C}" type="parTrans" cxnId="{E1ED928C-F8CF-4DB0-BD73-A4DAB991920C}">
      <dgm:prSet/>
      <dgm:spPr/>
      <dgm:t>
        <a:bodyPr/>
        <a:lstStyle/>
        <a:p>
          <a:endParaRPr lang="da-DK"/>
        </a:p>
      </dgm:t>
    </dgm:pt>
    <dgm:pt modelId="{4D1F1875-D531-4F4E-928A-6C5BDFE6EFB5}" type="sibTrans" cxnId="{E1ED928C-F8CF-4DB0-BD73-A4DAB991920C}">
      <dgm:prSet/>
      <dgm:spPr/>
      <dgm:t>
        <a:bodyPr/>
        <a:lstStyle/>
        <a:p>
          <a:endParaRPr lang="da-DK"/>
        </a:p>
      </dgm:t>
    </dgm:pt>
    <dgm:pt modelId="{494B7B22-B31A-447F-9370-2AE82ABD7C9B}">
      <dgm:prSet phldrT="[Tekst]"/>
      <dgm:spPr/>
      <dgm:t>
        <a:bodyPr/>
        <a:lstStyle/>
        <a:p>
          <a:r>
            <a:rPr lang="da-DK" dirty="0"/>
            <a:t>Start infusion of trial drug on 2 ml/hour</a:t>
          </a:r>
        </a:p>
      </dgm:t>
    </dgm:pt>
    <dgm:pt modelId="{893B7366-20DA-460A-A0BD-8E5D557975C1}" type="parTrans" cxnId="{5054BE91-8B45-4C37-8ED5-8A9DEDC5C57D}">
      <dgm:prSet/>
      <dgm:spPr/>
      <dgm:t>
        <a:bodyPr/>
        <a:lstStyle/>
        <a:p>
          <a:endParaRPr lang="da-DK"/>
        </a:p>
      </dgm:t>
    </dgm:pt>
    <dgm:pt modelId="{F3D9CA0C-317C-4F9E-895E-2DA9F4ABF48D}" type="sibTrans" cxnId="{5054BE91-8B45-4C37-8ED5-8A9DEDC5C57D}">
      <dgm:prSet/>
      <dgm:spPr/>
      <dgm:t>
        <a:bodyPr/>
        <a:lstStyle/>
        <a:p>
          <a:endParaRPr lang="da-DK"/>
        </a:p>
      </dgm:t>
    </dgm:pt>
    <dgm:pt modelId="{4136480C-3C6B-4CA2-9614-FC1B62879E9B}">
      <dgm:prSet phldrT="[Tekst]"/>
      <dgm:spPr/>
      <dgm:t>
        <a:bodyPr/>
        <a:lstStyle/>
        <a:p>
          <a:r>
            <a:rPr lang="en-US" noProof="0" dirty="0"/>
            <a:t>Adjust infusion according to effect. 0-4 ml/hour.</a:t>
          </a:r>
        </a:p>
      </dgm:t>
    </dgm:pt>
    <dgm:pt modelId="{7AA56E37-B153-4C9B-9569-64FC9894964B}" type="parTrans" cxnId="{2AF29862-6E12-43E7-B82A-212A7B689572}">
      <dgm:prSet/>
      <dgm:spPr/>
      <dgm:t>
        <a:bodyPr/>
        <a:lstStyle/>
        <a:p>
          <a:endParaRPr lang="da-DK"/>
        </a:p>
      </dgm:t>
    </dgm:pt>
    <dgm:pt modelId="{5E69EE4D-53C9-4AB5-93BC-3B52AC5FF021}" type="sibTrans" cxnId="{2AF29862-6E12-43E7-B82A-212A7B689572}">
      <dgm:prSet/>
      <dgm:spPr/>
      <dgm:t>
        <a:bodyPr/>
        <a:lstStyle/>
        <a:p>
          <a:endParaRPr lang="da-DK"/>
        </a:p>
      </dgm:t>
    </dgm:pt>
    <dgm:pt modelId="{3DA1A335-CC79-4D12-BACC-1884F78DC685}" type="pres">
      <dgm:prSet presAssocID="{8571F64B-E1A7-4F2A-958C-139984C62DD2}" presName="root" presStyleCnt="0">
        <dgm:presLayoutVars>
          <dgm:dir/>
          <dgm:resizeHandles val="exact"/>
        </dgm:presLayoutVars>
      </dgm:prSet>
      <dgm:spPr/>
    </dgm:pt>
    <dgm:pt modelId="{2F374995-6CC4-4776-B89A-26D4E02AC204}" type="pres">
      <dgm:prSet presAssocID="{3DA9C76D-97CB-45D0-9DBA-04D72CF18F90}" presName="compNode" presStyleCnt="0"/>
      <dgm:spPr/>
    </dgm:pt>
    <dgm:pt modelId="{36C81B35-8344-49AC-BAF3-7161DFF945FC}" type="pres">
      <dgm:prSet presAssocID="{3DA9C76D-97CB-45D0-9DBA-04D72CF18F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D0377310-A70C-495C-BBE3-C379790B0C7B}" type="pres">
      <dgm:prSet presAssocID="{3DA9C76D-97CB-45D0-9DBA-04D72CF18F90}" presName="spaceRect" presStyleCnt="0"/>
      <dgm:spPr/>
    </dgm:pt>
    <dgm:pt modelId="{905E0730-F8A6-40B5-9CE1-B597D1109325}" type="pres">
      <dgm:prSet presAssocID="{3DA9C76D-97CB-45D0-9DBA-04D72CF18F90}" presName="textRect" presStyleLbl="revTx" presStyleIdx="0" presStyleCnt="3">
        <dgm:presLayoutVars>
          <dgm:chMax val="1"/>
          <dgm:chPref val="1"/>
        </dgm:presLayoutVars>
      </dgm:prSet>
      <dgm:spPr/>
    </dgm:pt>
    <dgm:pt modelId="{4DE507EF-C7EE-4086-855E-7C6F8408AFF0}" type="pres">
      <dgm:prSet presAssocID="{4D1F1875-D531-4F4E-928A-6C5BDFE6EFB5}" presName="sibTrans" presStyleCnt="0"/>
      <dgm:spPr/>
    </dgm:pt>
    <dgm:pt modelId="{F1845867-DF98-4DAB-AF95-290967BB791F}" type="pres">
      <dgm:prSet presAssocID="{494B7B22-B31A-447F-9370-2AE82ABD7C9B}" presName="compNode" presStyleCnt="0"/>
      <dgm:spPr/>
    </dgm:pt>
    <dgm:pt modelId="{C986A8BF-1C33-4CCE-BED5-7B51884ECE4D}" type="pres">
      <dgm:prSet presAssocID="{494B7B22-B31A-447F-9370-2AE82ABD7C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841AE63-7E0D-495E-A312-A99D23A1B772}" type="pres">
      <dgm:prSet presAssocID="{494B7B22-B31A-447F-9370-2AE82ABD7C9B}" presName="spaceRect" presStyleCnt="0"/>
      <dgm:spPr/>
    </dgm:pt>
    <dgm:pt modelId="{C88B9F59-D8DE-4546-AEC2-8F59C7F48F1B}" type="pres">
      <dgm:prSet presAssocID="{494B7B22-B31A-447F-9370-2AE82ABD7C9B}" presName="textRect" presStyleLbl="revTx" presStyleIdx="1" presStyleCnt="3">
        <dgm:presLayoutVars>
          <dgm:chMax val="1"/>
          <dgm:chPref val="1"/>
        </dgm:presLayoutVars>
      </dgm:prSet>
      <dgm:spPr/>
    </dgm:pt>
    <dgm:pt modelId="{3CABD0B3-4604-456D-A120-9D30B37D4FB1}" type="pres">
      <dgm:prSet presAssocID="{F3D9CA0C-317C-4F9E-895E-2DA9F4ABF48D}" presName="sibTrans" presStyleCnt="0"/>
      <dgm:spPr/>
    </dgm:pt>
    <dgm:pt modelId="{746C5F12-ED1A-4806-A771-1FFB28BD1E0A}" type="pres">
      <dgm:prSet presAssocID="{4136480C-3C6B-4CA2-9614-FC1B62879E9B}" presName="compNode" presStyleCnt="0"/>
      <dgm:spPr/>
    </dgm:pt>
    <dgm:pt modelId="{61F6E17A-219A-48C8-8D35-3B7F161C7F7F}" type="pres">
      <dgm:prSet presAssocID="{4136480C-3C6B-4CA2-9614-FC1B62879E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ølge"/>
        </a:ext>
      </dgm:extLst>
    </dgm:pt>
    <dgm:pt modelId="{61F99F5E-8F5D-4ADB-B8B0-25C7094C5BA1}" type="pres">
      <dgm:prSet presAssocID="{4136480C-3C6B-4CA2-9614-FC1B62879E9B}" presName="spaceRect" presStyleCnt="0"/>
      <dgm:spPr/>
    </dgm:pt>
    <dgm:pt modelId="{A1DA46F4-AC0D-44F5-9C3B-B5D8CBBACA86}" type="pres">
      <dgm:prSet presAssocID="{4136480C-3C6B-4CA2-9614-FC1B62879E9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AF29862-6E12-43E7-B82A-212A7B689572}" srcId="{8571F64B-E1A7-4F2A-958C-139984C62DD2}" destId="{4136480C-3C6B-4CA2-9614-FC1B62879E9B}" srcOrd="2" destOrd="0" parTransId="{7AA56E37-B153-4C9B-9569-64FC9894964B}" sibTransId="{5E69EE4D-53C9-4AB5-93BC-3B52AC5FF021}"/>
    <dgm:cxn modelId="{C23FD259-6CA1-425F-A97D-3DA13C711C29}" type="presOf" srcId="{494B7B22-B31A-447F-9370-2AE82ABD7C9B}" destId="{C88B9F59-D8DE-4546-AEC2-8F59C7F48F1B}" srcOrd="0" destOrd="0" presId="urn:microsoft.com/office/officeart/2018/2/layout/IconLabelList"/>
    <dgm:cxn modelId="{E1ED928C-F8CF-4DB0-BD73-A4DAB991920C}" srcId="{8571F64B-E1A7-4F2A-958C-139984C62DD2}" destId="{3DA9C76D-97CB-45D0-9DBA-04D72CF18F90}" srcOrd="0" destOrd="0" parTransId="{AA63778D-1A0C-4130-9BBC-1D85CDA2D89C}" sibTransId="{4D1F1875-D531-4F4E-928A-6C5BDFE6EFB5}"/>
    <dgm:cxn modelId="{2DC4A491-503F-457D-952C-649BB41F5308}" type="presOf" srcId="{3DA9C76D-97CB-45D0-9DBA-04D72CF18F90}" destId="{905E0730-F8A6-40B5-9CE1-B597D1109325}" srcOrd="0" destOrd="0" presId="urn:microsoft.com/office/officeart/2018/2/layout/IconLabelList"/>
    <dgm:cxn modelId="{5054BE91-8B45-4C37-8ED5-8A9DEDC5C57D}" srcId="{8571F64B-E1A7-4F2A-958C-139984C62DD2}" destId="{494B7B22-B31A-447F-9370-2AE82ABD7C9B}" srcOrd="1" destOrd="0" parTransId="{893B7366-20DA-460A-A0BD-8E5D557975C1}" sibTransId="{F3D9CA0C-317C-4F9E-895E-2DA9F4ABF48D}"/>
    <dgm:cxn modelId="{AFD212CF-7635-46D3-AD76-B491E2D5BB62}" type="presOf" srcId="{8571F64B-E1A7-4F2A-958C-139984C62DD2}" destId="{3DA1A335-CC79-4D12-BACC-1884F78DC685}" srcOrd="0" destOrd="0" presId="urn:microsoft.com/office/officeart/2018/2/layout/IconLabelList"/>
    <dgm:cxn modelId="{B4334ED5-0701-432A-9053-FFAB18559CAB}" type="presOf" srcId="{4136480C-3C6B-4CA2-9614-FC1B62879E9B}" destId="{A1DA46F4-AC0D-44F5-9C3B-B5D8CBBACA86}" srcOrd="0" destOrd="0" presId="urn:microsoft.com/office/officeart/2018/2/layout/IconLabelList"/>
    <dgm:cxn modelId="{3F2BB2A7-0093-4419-9A49-944A7ED1BA0A}" type="presParOf" srcId="{3DA1A335-CC79-4D12-BACC-1884F78DC685}" destId="{2F374995-6CC4-4776-B89A-26D4E02AC204}" srcOrd="0" destOrd="0" presId="urn:microsoft.com/office/officeart/2018/2/layout/IconLabelList"/>
    <dgm:cxn modelId="{60C2857E-2FB1-47DD-98F9-0DE6B24EA404}" type="presParOf" srcId="{2F374995-6CC4-4776-B89A-26D4E02AC204}" destId="{36C81B35-8344-49AC-BAF3-7161DFF945FC}" srcOrd="0" destOrd="0" presId="urn:microsoft.com/office/officeart/2018/2/layout/IconLabelList"/>
    <dgm:cxn modelId="{07D7FFA0-9684-4CF6-BD55-45B5DD9A04C1}" type="presParOf" srcId="{2F374995-6CC4-4776-B89A-26D4E02AC204}" destId="{D0377310-A70C-495C-BBE3-C379790B0C7B}" srcOrd="1" destOrd="0" presId="urn:microsoft.com/office/officeart/2018/2/layout/IconLabelList"/>
    <dgm:cxn modelId="{189A096A-15AC-4D9D-A248-E6F1452EEB6B}" type="presParOf" srcId="{2F374995-6CC4-4776-B89A-26D4E02AC204}" destId="{905E0730-F8A6-40B5-9CE1-B597D1109325}" srcOrd="2" destOrd="0" presId="urn:microsoft.com/office/officeart/2018/2/layout/IconLabelList"/>
    <dgm:cxn modelId="{66975F5F-5719-46F2-B182-443BFD9DB4AC}" type="presParOf" srcId="{3DA1A335-CC79-4D12-BACC-1884F78DC685}" destId="{4DE507EF-C7EE-4086-855E-7C6F8408AFF0}" srcOrd="1" destOrd="0" presId="urn:microsoft.com/office/officeart/2018/2/layout/IconLabelList"/>
    <dgm:cxn modelId="{57AD7C79-A7E4-4B52-91B9-7E73E03E40D4}" type="presParOf" srcId="{3DA1A335-CC79-4D12-BACC-1884F78DC685}" destId="{F1845867-DF98-4DAB-AF95-290967BB791F}" srcOrd="2" destOrd="0" presId="urn:microsoft.com/office/officeart/2018/2/layout/IconLabelList"/>
    <dgm:cxn modelId="{7C1B32BA-5009-4194-B9D5-73F42EBDF786}" type="presParOf" srcId="{F1845867-DF98-4DAB-AF95-290967BB791F}" destId="{C986A8BF-1C33-4CCE-BED5-7B51884ECE4D}" srcOrd="0" destOrd="0" presId="urn:microsoft.com/office/officeart/2018/2/layout/IconLabelList"/>
    <dgm:cxn modelId="{6F08D1F8-102C-4120-A98F-733680EA2172}" type="presParOf" srcId="{F1845867-DF98-4DAB-AF95-290967BB791F}" destId="{A841AE63-7E0D-495E-A312-A99D23A1B772}" srcOrd="1" destOrd="0" presId="urn:microsoft.com/office/officeart/2018/2/layout/IconLabelList"/>
    <dgm:cxn modelId="{12E344BB-D36E-4A5F-BE45-F20C4CDDF5E3}" type="presParOf" srcId="{F1845867-DF98-4DAB-AF95-290967BB791F}" destId="{C88B9F59-D8DE-4546-AEC2-8F59C7F48F1B}" srcOrd="2" destOrd="0" presId="urn:microsoft.com/office/officeart/2018/2/layout/IconLabelList"/>
    <dgm:cxn modelId="{58EBE350-A234-473C-BB89-5A8DDEF4B2EA}" type="presParOf" srcId="{3DA1A335-CC79-4D12-BACC-1884F78DC685}" destId="{3CABD0B3-4604-456D-A120-9D30B37D4FB1}" srcOrd="3" destOrd="0" presId="urn:microsoft.com/office/officeart/2018/2/layout/IconLabelList"/>
    <dgm:cxn modelId="{69BAC81A-1C93-474B-B7D1-018C4A7F43CB}" type="presParOf" srcId="{3DA1A335-CC79-4D12-BACC-1884F78DC685}" destId="{746C5F12-ED1A-4806-A771-1FFB28BD1E0A}" srcOrd="4" destOrd="0" presId="urn:microsoft.com/office/officeart/2018/2/layout/IconLabelList"/>
    <dgm:cxn modelId="{C3C9481F-945C-4E92-8D41-538426869881}" type="presParOf" srcId="{746C5F12-ED1A-4806-A771-1FFB28BD1E0A}" destId="{61F6E17A-219A-48C8-8D35-3B7F161C7F7F}" srcOrd="0" destOrd="0" presId="urn:microsoft.com/office/officeart/2018/2/layout/IconLabelList"/>
    <dgm:cxn modelId="{F8E59701-3ED6-46A2-A71B-9B56C4029864}" type="presParOf" srcId="{746C5F12-ED1A-4806-A771-1FFB28BD1E0A}" destId="{61F99F5E-8F5D-4ADB-B8B0-25C7094C5BA1}" srcOrd="1" destOrd="0" presId="urn:microsoft.com/office/officeart/2018/2/layout/IconLabelList"/>
    <dgm:cxn modelId="{1FDE70D8-3E3F-48A5-9CE6-B0732DECA630}" type="presParOf" srcId="{746C5F12-ED1A-4806-A771-1FFB28BD1E0A}" destId="{A1DA46F4-AC0D-44F5-9C3B-B5D8CBBACA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1B35-8344-49AC-BAF3-7161DFF945FC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E0730-F8A6-40B5-9CE1-B597D1109325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4 ml trial drug as bolus-injection (only at start up)	</a:t>
          </a:r>
        </a:p>
      </dsp:txBody>
      <dsp:txXfrm>
        <a:off x="417971" y="2644140"/>
        <a:ext cx="2889450" cy="720000"/>
      </dsp:txXfrm>
    </dsp:sp>
    <dsp:sp modelId="{C986A8BF-1C33-4CCE-BED5-7B51884ECE4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B9F59-D8DE-4546-AEC2-8F59C7F48F1B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Start infusion of trial drug on 2 ml/hour</a:t>
          </a:r>
        </a:p>
      </dsp:txBody>
      <dsp:txXfrm>
        <a:off x="3813075" y="2644140"/>
        <a:ext cx="2889450" cy="720000"/>
      </dsp:txXfrm>
    </dsp:sp>
    <dsp:sp modelId="{61F6E17A-219A-48C8-8D35-3B7F161C7F7F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A46F4-AC0D-44F5-9C3B-B5D8CBBACA86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Adjust infusion according to effect. 0-4 ml/hour.</a:t>
          </a:r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838B-E8F5-49B5-A603-AB34E7736D69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274D7-2880-45C5-8F53-31749ACCD2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err="1"/>
              <a:t>Beregning</a:t>
            </a:r>
            <a:r>
              <a:rPr lang="en-GB" u="sng" dirty="0"/>
              <a:t> </a:t>
            </a:r>
            <a:r>
              <a:rPr lang="en-GB" u="sng" dirty="0" err="1"/>
              <a:t>af</a:t>
            </a:r>
            <a:r>
              <a:rPr lang="en-GB" u="sng" dirty="0"/>
              <a:t> </a:t>
            </a:r>
            <a:r>
              <a:rPr lang="en-GB" u="sng" dirty="0" err="1"/>
              <a:t>overhydrering</a:t>
            </a:r>
            <a:r>
              <a:rPr lang="en-GB" dirty="0"/>
              <a:t>: </a:t>
            </a:r>
            <a:r>
              <a:rPr lang="en-GB" dirty="0" err="1"/>
              <a:t>kumuleret</a:t>
            </a:r>
            <a:r>
              <a:rPr lang="en-GB" dirty="0"/>
              <a:t> VB (L)/</a:t>
            </a:r>
            <a:r>
              <a:rPr lang="en-GB" dirty="0" err="1"/>
              <a:t>vægt</a:t>
            </a:r>
            <a:r>
              <a:rPr lang="en-GB" dirty="0"/>
              <a:t> (kg) x 100 = X%</a:t>
            </a:r>
          </a:p>
          <a:p>
            <a:r>
              <a:rPr lang="en-GB" dirty="0" err="1"/>
              <a:t>Flere</a:t>
            </a:r>
            <a:r>
              <a:rPr lang="en-GB" dirty="0"/>
              <a:t> studier har </a:t>
            </a:r>
            <a:r>
              <a:rPr lang="en-GB" dirty="0" err="1"/>
              <a:t>påvist</a:t>
            </a:r>
            <a:r>
              <a:rPr lang="en-GB" dirty="0"/>
              <a:t> at FO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risikofaktor</a:t>
            </a:r>
            <a:r>
              <a:rPr lang="en-GB" dirty="0"/>
              <a:t> for </a:t>
            </a:r>
            <a:r>
              <a:rPr lang="en-GB" dirty="0" err="1"/>
              <a:t>død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organ dysfunction. </a:t>
            </a:r>
            <a:r>
              <a:rPr lang="en-GB" dirty="0" err="1"/>
              <a:t>Volumina</a:t>
            </a:r>
            <a:r>
              <a:rPr lang="en-GB" dirty="0"/>
              <a:t> ned </a:t>
            </a:r>
            <a:r>
              <a:rPr lang="en-GB" dirty="0" err="1"/>
              <a:t>til</a:t>
            </a:r>
            <a:r>
              <a:rPr lang="en-GB" dirty="0"/>
              <a:t> 1% </a:t>
            </a:r>
            <a:r>
              <a:rPr lang="en-GB" dirty="0" err="1"/>
              <a:t>eller</a:t>
            </a:r>
            <a:r>
              <a:rPr lang="en-GB" dirty="0"/>
              <a:t> 1 </a:t>
            </a:r>
            <a:r>
              <a:rPr lang="en-GB" dirty="0" err="1"/>
              <a:t>liter</a:t>
            </a:r>
            <a:r>
              <a:rPr lang="en-GB" dirty="0"/>
              <a:t> I pos. VB </a:t>
            </a:r>
            <a:r>
              <a:rPr lang="en-GB" dirty="0" err="1"/>
              <a:t>kan</a:t>
            </a:r>
            <a:r>
              <a:rPr lang="en-GB" dirty="0"/>
              <a:t> have </a:t>
            </a:r>
            <a:r>
              <a:rPr lang="en-GB" dirty="0" err="1"/>
              <a:t>betydning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3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Fortsat</a:t>
            </a:r>
            <a:r>
              <a:rPr lang="en-GB" dirty="0"/>
              <a:t> store </a:t>
            </a:r>
            <a:r>
              <a:rPr lang="en-GB" dirty="0" err="1"/>
              <a:t>mængder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trods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ændrede</a:t>
            </a:r>
            <a:r>
              <a:rPr lang="en-GB" dirty="0"/>
              <a:t> sepsis guidelines </a:t>
            </a:r>
            <a:r>
              <a:rPr lang="en-GB" dirty="0" err="1"/>
              <a:t>og</a:t>
            </a:r>
            <a:r>
              <a:rPr lang="en-GB" dirty="0"/>
              <a:t> focus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. Pilot </a:t>
            </a:r>
            <a:r>
              <a:rPr lang="en-GB" dirty="0" err="1"/>
              <a:t>studiet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CLASSIC </a:t>
            </a:r>
            <a:r>
              <a:rPr lang="en-GB" dirty="0" err="1"/>
              <a:t>viste</a:t>
            </a:r>
            <a:r>
              <a:rPr lang="en-GB" dirty="0"/>
              <a:t> store </a:t>
            </a:r>
            <a:r>
              <a:rPr lang="en-GB" dirty="0" err="1"/>
              <a:t>mængder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 </a:t>
            </a:r>
            <a:r>
              <a:rPr lang="en-GB" dirty="0" err="1"/>
              <a:t>indgift</a:t>
            </a:r>
            <a:r>
              <a:rPr lang="en-GB" dirty="0"/>
              <a:t> – resuscitations </a:t>
            </a:r>
            <a:r>
              <a:rPr lang="en-GB" dirty="0" err="1"/>
              <a:t>væsken</a:t>
            </a:r>
            <a:r>
              <a:rPr lang="en-GB" dirty="0"/>
              <a:t> var relative </a:t>
            </a:r>
            <a:r>
              <a:rPr lang="en-GB" dirty="0" err="1"/>
              <a:t>lille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2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Silverside: </a:t>
            </a:r>
            <a:r>
              <a:rPr lang="en-GB" dirty="0" err="1"/>
              <a:t>Retrospektivt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400 </a:t>
            </a:r>
            <a:r>
              <a:rPr lang="en-GB" dirty="0" err="1"/>
              <a:t>patienter</a:t>
            </a:r>
            <a:r>
              <a:rPr lang="en-GB" dirty="0"/>
              <a:t>. Ingen intervention. </a:t>
            </a:r>
            <a:r>
              <a:rPr lang="en-GB" dirty="0" err="1"/>
              <a:t>Viste</a:t>
            </a:r>
            <a:r>
              <a:rPr lang="en-GB" dirty="0"/>
              <a:t> at de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dirty="0" err="1"/>
              <a:t>overhydrerede</a:t>
            </a:r>
            <a:r>
              <a:rPr lang="en-GB" dirty="0"/>
              <a:t> </a:t>
            </a:r>
            <a:r>
              <a:rPr lang="en-GB" dirty="0" err="1"/>
              <a:t>havde</a:t>
            </a:r>
            <a:r>
              <a:rPr lang="en-GB" dirty="0"/>
              <a:t> </a:t>
            </a:r>
            <a:r>
              <a:rPr lang="en-GB" dirty="0" err="1"/>
              <a:t>højest</a:t>
            </a:r>
            <a:r>
              <a:rPr lang="en-GB" dirty="0"/>
              <a:t> </a:t>
            </a:r>
            <a:r>
              <a:rPr lang="en-GB" dirty="0" err="1"/>
              <a:t>mortalitet</a:t>
            </a:r>
            <a:r>
              <a:rPr lang="en-GB" dirty="0"/>
              <a:t>. </a:t>
            </a:r>
            <a:r>
              <a:rPr lang="en-GB" dirty="0" err="1"/>
              <a:t>Deresuscitation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3. </a:t>
            </a:r>
            <a:r>
              <a:rPr lang="en-GB" dirty="0" err="1"/>
              <a:t>indlæggelsesdøgn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var </a:t>
            </a:r>
            <a:r>
              <a:rPr lang="en-GB" dirty="0" err="1"/>
              <a:t>associeret</a:t>
            </a:r>
            <a:r>
              <a:rPr lang="en-GB" dirty="0"/>
              <a:t> med </a:t>
            </a:r>
            <a:r>
              <a:rPr lang="en-GB" dirty="0" err="1"/>
              <a:t>bedre</a:t>
            </a:r>
            <a:r>
              <a:rPr lang="en-GB" dirty="0"/>
              <a:t> outcomes. </a:t>
            </a:r>
          </a:p>
          <a:p>
            <a:r>
              <a:rPr lang="en-GB" dirty="0" err="1"/>
              <a:t>Væskebalance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dag</a:t>
            </a:r>
            <a:r>
              <a:rPr lang="en-GB" dirty="0"/>
              <a:t> 3 var </a:t>
            </a:r>
            <a:r>
              <a:rPr lang="en-GB" dirty="0" err="1"/>
              <a:t>associeret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30-dages </a:t>
            </a:r>
            <a:r>
              <a:rPr lang="en-GB" dirty="0" err="1"/>
              <a:t>mortalitet</a:t>
            </a:r>
            <a:r>
              <a:rPr lang="en-GB" dirty="0"/>
              <a:t>.</a:t>
            </a:r>
          </a:p>
          <a:p>
            <a:r>
              <a:rPr lang="en-GB" dirty="0"/>
              <a:t>Bissell: </a:t>
            </a:r>
            <a:r>
              <a:rPr lang="en-GB" dirty="0" err="1"/>
              <a:t>Kohorte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med </a:t>
            </a:r>
            <a:r>
              <a:rPr lang="en-GB" dirty="0" err="1"/>
              <a:t>historiske</a:t>
            </a:r>
            <a:r>
              <a:rPr lang="en-GB" dirty="0"/>
              <a:t> controller. 91 </a:t>
            </a:r>
            <a:r>
              <a:rPr lang="en-GB" dirty="0" err="1"/>
              <a:t>patienter</a:t>
            </a:r>
            <a:r>
              <a:rPr lang="en-GB" dirty="0"/>
              <a:t> </a:t>
            </a:r>
            <a:r>
              <a:rPr lang="en-GB" dirty="0" err="1"/>
              <a:t>fik</a:t>
            </a:r>
            <a:r>
              <a:rPr lang="en-GB" dirty="0"/>
              <a:t> </a:t>
            </a:r>
            <a:r>
              <a:rPr lang="en-GB" dirty="0" err="1"/>
              <a:t>interventionen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273 controller. </a:t>
            </a:r>
            <a:r>
              <a:rPr lang="en-GB" dirty="0" err="1"/>
              <a:t>Inkl</a:t>
            </a:r>
            <a:r>
              <a:rPr lang="en-GB" dirty="0"/>
              <a:t>. </a:t>
            </a:r>
            <a:r>
              <a:rPr lang="en-GB" dirty="0" err="1"/>
              <a:t>Patienter</a:t>
            </a:r>
            <a:r>
              <a:rPr lang="en-GB" dirty="0"/>
              <a:t> med </a:t>
            </a:r>
            <a:r>
              <a:rPr lang="en-GB" dirty="0" err="1"/>
              <a:t>en</a:t>
            </a:r>
            <a:r>
              <a:rPr lang="en-GB" dirty="0"/>
              <a:t> positive VB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grader </a:t>
            </a:r>
            <a:r>
              <a:rPr lang="en-GB" dirty="0" err="1"/>
              <a:t>hvis</a:t>
            </a:r>
            <a:r>
              <a:rPr lang="en-GB" dirty="0"/>
              <a:t> der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tegn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FO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rtg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fysisk</a:t>
            </a:r>
            <a:r>
              <a:rPr lang="en-GB" dirty="0"/>
              <a:t> </a:t>
            </a:r>
            <a:r>
              <a:rPr lang="en-GB" dirty="0" err="1"/>
              <a:t>undersøgelse</a:t>
            </a:r>
            <a:r>
              <a:rPr lang="en-GB" dirty="0"/>
              <a:t>. </a:t>
            </a:r>
            <a:r>
              <a:rPr lang="en-GB" dirty="0" err="1"/>
              <a:t>Viste</a:t>
            </a:r>
            <a:r>
              <a:rPr lang="en-GB" dirty="0"/>
              <a:t> at </a:t>
            </a:r>
            <a:r>
              <a:rPr lang="en-GB" dirty="0" err="1"/>
              <a:t>deresuscitations</a:t>
            </a:r>
            <a:r>
              <a:rPr lang="en-GB" dirty="0"/>
              <a:t> </a:t>
            </a:r>
            <a:r>
              <a:rPr lang="en-GB" dirty="0" err="1"/>
              <a:t>algoritme</a:t>
            </a:r>
            <a:r>
              <a:rPr lang="en-GB" dirty="0"/>
              <a:t> 72 timer post shock </a:t>
            </a:r>
            <a:r>
              <a:rPr lang="en-GB" dirty="0" err="1"/>
              <a:t>mindsker</a:t>
            </a:r>
            <a:r>
              <a:rPr lang="en-GB" dirty="0"/>
              <a:t> FO med </a:t>
            </a:r>
            <a:r>
              <a:rPr lang="en-GB" dirty="0" err="1"/>
              <a:t>mulige</a:t>
            </a:r>
            <a:r>
              <a:rPr lang="en-GB" dirty="0"/>
              <a:t> </a:t>
            </a:r>
            <a:r>
              <a:rPr lang="en-GB" dirty="0" err="1"/>
              <a:t>fordele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det </a:t>
            </a:r>
            <a:r>
              <a:rPr lang="en-GB" dirty="0" err="1"/>
              <a:t>kliniske</a:t>
            </a:r>
            <a:r>
              <a:rPr lang="en-GB" dirty="0"/>
              <a:t> outcome.  Hospitals </a:t>
            </a:r>
            <a:r>
              <a:rPr lang="en-GB" dirty="0" err="1"/>
              <a:t>mortalitet</a:t>
            </a:r>
            <a:r>
              <a:rPr lang="en-GB" dirty="0"/>
              <a:t> var </a:t>
            </a:r>
            <a:r>
              <a:rPr lang="en-GB" dirty="0" err="1"/>
              <a:t>lavere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interventionsgruppen</a:t>
            </a:r>
            <a:r>
              <a:rPr lang="en-GB" dirty="0"/>
              <a:t> 5.5% vs 16.1%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kortere</a:t>
            </a:r>
            <a:r>
              <a:rPr lang="en-GB" dirty="0"/>
              <a:t> </a:t>
            </a:r>
            <a:r>
              <a:rPr lang="en-GB" dirty="0" err="1"/>
              <a:t>indlæggelsestid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ITA. Ingen significant </a:t>
            </a:r>
            <a:r>
              <a:rPr lang="en-GB" dirty="0" err="1"/>
              <a:t>forskel</a:t>
            </a:r>
            <a:r>
              <a:rPr lang="en-GB" dirty="0"/>
              <a:t> I </a:t>
            </a:r>
            <a:r>
              <a:rPr lang="en-GB" dirty="0" err="1"/>
              <a:t>respiratordage</a:t>
            </a:r>
            <a:r>
              <a:rPr lang="en-GB" dirty="0"/>
              <a:t>. </a:t>
            </a:r>
            <a:r>
              <a:rPr lang="en-GB" dirty="0" err="1"/>
              <a:t>Øget</a:t>
            </a:r>
            <a:r>
              <a:rPr lang="en-GB" dirty="0"/>
              <a:t> </a:t>
            </a:r>
            <a:r>
              <a:rPr lang="en-GB" dirty="0" err="1"/>
              <a:t>forekomst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hyprenatræmi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hypokaliæmi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interventionsgruppen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5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/>
              <a:t>Comparison of two fluid-management strategies in acute lung injury.  1000 </a:t>
            </a:r>
            <a:r>
              <a:rPr lang="en-GB" u="none" dirty="0" err="1"/>
              <a:t>patienter</a:t>
            </a:r>
            <a:r>
              <a:rPr lang="en-GB" u="none" dirty="0"/>
              <a:t>. Baseline FO: 2700-2900 ml I de to </a:t>
            </a:r>
            <a:r>
              <a:rPr lang="en-GB" u="none" dirty="0" err="1"/>
              <a:t>grupper</a:t>
            </a:r>
            <a:r>
              <a:rPr lang="en-GB" u="none" dirty="0"/>
              <a:t>. Complicated protocol – intervention </a:t>
            </a:r>
            <a:r>
              <a:rPr lang="en-GB" u="none" dirty="0" err="1"/>
              <a:t>styret</a:t>
            </a:r>
            <a:r>
              <a:rPr lang="en-GB" u="none" dirty="0"/>
              <a:t> </a:t>
            </a:r>
            <a:r>
              <a:rPr lang="en-GB" u="none" dirty="0" err="1"/>
              <a:t>af</a:t>
            </a:r>
            <a:r>
              <a:rPr lang="en-GB" u="none" dirty="0"/>
              <a:t> </a:t>
            </a:r>
            <a:r>
              <a:rPr lang="en-GB" u="none" dirty="0" err="1"/>
              <a:t>indkilingstryk</a:t>
            </a:r>
            <a:r>
              <a:rPr lang="en-GB" u="none" dirty="0"/>
              <a:t>, CVP, status for shock MAP/vasopressor – 20 </a:t>
            </a:r>
            <a:r>
              <a:rPr lang="en-GB" u="none" dirty="0" err="1"/>
              <a:t>kasser</a:t>
            </a:r>
            <a:r>
              <a:rPr lang="en-GB" u="none" dirty="0"/>
              <a:t> man </a:t>
            </a:r>
            <a:r>
              <a:rPr lang="en-GB" u="none" dirty="0" err="1"/>
              <a:t>kan</a:t>
            </a:r>
            <a:r>
              <a:rPr lang="en-GB" u="none" dirty="0"/>
              <a:t> </a:t>
            </a:r>
            <a:r>
              <a:rPr lang="en-GB" u="none" dirty="0" err="1"/>
              <a:t>komme</a:t>
            </a:r>
            <a:r>
              <a:rPr lang="en-GB" u="none" dirty="0"/>
              <a:t> </a:t>
            </a:r>
            <a:r>
              <a:rPr lang="en-GB" u="none" dirty="0" err="1"/>
              <a:t>i</a:t>
            </a:r>
            <a:r>
              <a:rPr lang="en-GB" u="none" dirty="0"/>
              <a:t>. KVB de </a:t>
            </a:r>
            <a:r>
              <a:rPr lang="en-GB" u="none" dirty="0" err="1"/>
              <a:t>første</a:t>
            </a:r>
            <a:r>
              <a:rPr lang="en-GB" u="none" dirty="0"/>
              <a:t> 7 </a:t>
            </a:r>
            <a:r>
              <a:rPr lang="en-GB" u="none" dirty="0" err="1"/>
              <a:t>dage</a:t>
            </a:r>
            <a:r>
              <a:rPr lang="en-GB" u="none" dirty="0"/>
              <a:t>: -136(+/-491) </a:t>
            </a:r>
            <a:r>
              <a:rPr lang="en-GB" u="none" dirty="0" err="1"/>
              <a:t>i</a:t>
            </a:r>
            <a:r>
              <a:rPr lang="en-GB" u="none" dirty="0"/>
              <a:t> den restrictive </a:t>
            </a:r>
            <a:r>
              <a:rPr lang="en-GB" u="none" dirty="0" err="1"/>
              <a:t>gruppe</a:t>
            </a:r>
            <a:r>
              <a:rPr lang="en-GB" u="none" dirty="0"/>
              <a:t> </a:t>
            </a:r>
            <a:r>
              <a:rPr lang="en-GB" u="none" dirty="0" err="1"/>
              <a:t>og</a:t>
            </a:r>
            <a:r>
              <a:rPr lang="en-GB" u="none" dirty="0"/>
              <a:t> 6992 (+/-502) I den </a:t>
            </a:r>
            <a:r>
              <a:rPr lang="en-GB" u="none" dirty="0" err="1"/>
              <a:t>liberale</a:t>
            </a:r>
            <a:r>
              <a:rPr lang="en-GB" u="none" dirty="0"/>
              <a:t> </a:t>
            </a:r>
            <a:r>
              <a:rPr lang="en-GB" u="none" dirty="0" err="1"/>
              <a:t>gruppe</a:t>
            </a:r>
            <a:r>
              <a:rPr lang="en-GB" u="none" dirty="0"/>
              <a:t>. Ingen </a:t>
            </a:r>
            <a:r>
              <a:rPr lang="en-GB" u="none" dirty="0" err="1"/>
              <a:t>forskel</a:t>
            </a:r>
            <a:r>
              <a:rPr lang="en-GB" u="none" dirty="0"/>
              <a:t> I 60 </a:t>
            </a:r>
            <a:r>
              <a:rPr lang="en-GB" u="none" dirty="0" err="1"/>
              <a:t>dages</a:t>
            </a:r>
            <a:r>
              <a:rPr lang="en-GB" u="none" dirty="0"/>
              <a:t> </a:t>
            </a:r>
            <a:r>
              <a:rPr lang="en-GB" u="none" dirty="0" err="1"/>
              <a:t>mortalitet</a:t>
            </a:r>
            <a:r>
              <a:rPr lang="en-GB" u="none" dirty="0"/>
              <a:t>. De </a:t>
            </a:r>
            <a:r>
              <a:rPr lang="en-GB" u="none" dirty="0" err="1"/>
              <a:t>blev</a:t>
            </a:r>
            <a:r>
              <a:rPr lang="en-GB" u="none" dirty="0"/>
              <a:t> </a:t>
            </a:r>
            <a:r>
              <a:rPr lang="en-GB" u="none" dirty="0" err="1"/>
              <a:t>ekstuberet</a:t>
            </a:r>
            <a:r>
              <a:rPr lang="en-GB" u="none" dirty="0"/>
              <a:t> 2 </a:t>
            </a:r>
            <a:r>
              <a:rPr lang="en-GB" u="none" dirty="0" err="1"/>
              <a:t>dage</a:t>
            </a:r>
            <a:r>
              <a:rPr lang="en-GB" u="none" dirty="0"/>
              <a:t> </a:t>
            </a:r>
            <a:r>
              <a:rPr lang="en-GB" u="none" dirty="0" err="1"/>
              <a:t>tidligere</a:t>
            </a:r>
            <a:r>
              <a:rPr lang="en-GB" u="none" dirty="0"/>
              <a:t> </a:t>
            </a:r>
            <a:r>
              <a:rPr lang="en-GB" u="none" dirty="0" err="1"/>
              <a:t>og</a:t>
            </a:r>
            <a:r>
              <a:rPr lang="en-GB" u="none" dirty="0"/>
              <a:t> </a:t>
            </a:r>
            <a:r>
              <a:rPr lang="en-GB" u="none" dirty="0" err="1"/>
              <a:t>havde</a:t>
            </a:r>
            <a:r>
              <a:rPr lang="en-GB" u="none" dirty="0"/>
              <a:t> 2 </a:t>
            </a:r>
            <a:r>
              <a:rPr lang="en-GB" u="none" dirty="0" err="1"/>
              <a:t>dages</a:t>
            </a:r>
            <a:r>
              <a:rPr lang="en-GB" u="none" dirty="0"/>
              <a:t> </a:t>
            </a:r>
            <a:r>
              <a:rPr lang="en-GB" u="none" dirty="0" err="1"/>
              <a:t>kortere</a:t>
            </a:r>
            <a:r>
              <a:rPr lang="en-GB" u="none" dirty="0"/>
              <a:t> </a:t>
            </a:r>
            <a:r>
              <a:rPr lang="en-GB" u="none" dirty="0" err="1"/>
              <a:t>indlæggelsestid</a:t>
            </a:r>
            <a:r>
              <a:rPr lang="en-GB" u="none" dirty="0"/>
              <a:t> </a:t>
            </a:r>
            <a:r>
              <a:rPr lang="en-GB" u="none" dirty="0" err="1"/>
              <a:t>på</a:t>
            </a:r>
            <a:r>
              <a:rPr lang="en-GB" u="none" dirty="0"/>
              <a:t> ITA </a:t>
            </a:r>
            <a:r>
              <a:rPr lang="en-GB" u="none" dirty="0" err="1"/>
              <a:t>i</a:t>
            </a:r>
            <a:r>
              <a:rPr lang="en-GB" u="none" dirty="0"/>
              <a:t> den restrictive </a:t>
            </a:r>
            <a:r>
              <a:rPr lang="en-GB" u="none" dirty="0" err="1"/>
              <a:t>gruppe</a:t>
            </a:r>
            <a:r>
              <a:rPr lang="en-GB" u="none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6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AKI </a:t>
            </a:r>
            <a:r>
              <a:rPr lang="en-GB" dirty="0" err="1"/>
              <a:t>patienter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RH +NOH. </a:t>
            </a:r>
            <a:r>
              <a:rPr lang="en-GB" dirty="0" err="1"/>
              <a:t>Væsketræk</a:t>
            </a:r>
            <a:r>
              <a:rPr lang="en-GB" dirty="0"/>
              <a:t> med 1 ml/kg IBW/hour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mulig</a:t>
            </a:r>
            <a:r>
              <a:rPr lang="en-GB" dirty="0"/>
              <a:t>. </a:t>
            </a:r>
            <a:r>
              <a:rPr lang="en-GB" dirty="0" err="1"/>
              <a:t>Gjort</a:t>
            </a:r>
            <a:r>
              <a:rPr lang="en-GB" dirty="0"/>
              <a:t> med </a:t>
            </a:r>
            <a:r>
              <a:rPr lang="en-GB" dirty="0" err="1"/>
              <a:t>furuosemid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evt</a:t>
            </a:r>
            <a:r>
              <a:rPr lang="en-GB" dirty="0"/>
              <a:t>. CRRT. </a:t>
            </a:r>
          </a:p>
          <a:p>
            <a:r>
              <a:rPr lang="en-GB" dirty="0"/>
              <a:t>23 </a:t>
            </a:r>
            <a:r>
              <a:rPr lang="en-GB" dirty="0" err="1"/>
              <a:t>patienter</a:t>
            </a:r>
            <a:r>
              <a:rPr lang="en-GB" dirty="0"/>
              <a:t>.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havde</a:t>
            </a:r>
            <a:r>
              <a:rPr lang="en-GB" dirty="0"/>
              <a:t> </a:t>
            </a:r>
            <a:r>
              <a:rPr lang="en-GB" dirty="0" err="1"/>
              <a:t>moderat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svær</a:t>
            </a:r>
            <a:r>
              <a:rPr lang="en-GB" dirty="0"/>
              <a:t> AKI </a:t>
            </a:r>
            <a:r>
              <a:rPr lang="en-GB" dirty="0" err="1"/>
              <a:t>og</a:t>
            </a:r>
            <a:r>
              <a:rPr lang="en-GB" dirty="0"/>
              <a:t> var &gt; 10% </a:t>
            </a:r>
            <a:r>
              <a:rPr lang="en-GB" dirty="0" err="1"/>
              <a:t>overhydrerede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5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err="1"/>
              <a:t>Beregning</a:t>
            </a:r>
            <a:r>
              <a:rPr lang="en-GB" u="sng" dirty="0"/>
              <a:t> </a:t>
            </a:r>
            <a:r>
              <a:rPr lang="en-GB" u="sng" dirty="0" err="1"/>
              <a:t>af</a:t>
            </a:r>
            <a:r>
              <a:rPr lang="en-GB" u="sng" dirty="0"/>
              <a:t> </a:t>
            </a:r>
            <a:r>
              <a:rPr lang="en-GB" u="sng" dirty="0" err="1"/>
              <a:t>overhydrering</a:t>
            </a:r>
            <a:r>
              <a:rPr lang="en-GB" dirty="0"/>
              <a:t>: </a:t>
            </a:r>
            <a:r>
              <a:rPr lang="en-GB" dirty="0" err="1"/>
              <a:t>kumuleret</a:t>
            </a:r>
            <a:r>
              <a:rPr lang="en-GB" dirty="0"/>
              <a:t> VB (L)/</a:t>
            </a:r>
            <a:r>
              <a:rPr lang="en-GB" dirty="0" err="1"/>
              <a:t>vægt</a:t>
            </a:r>
            <a:r>
              <a:rPr lang="en-GB" dirty="0"/>
              <a:t> (kg) x 100 = X%</a:t>
            </a:r>
          </a:p>
          <a:p>
            <a:r>
              <a:rPr lang="en-GB" dirty="0" err="1"/>
              <a:t>Ovenstående</a:t>
            </a:r>
            <a:r>
              <a:rPr lang="en-GB" dirty="0"/>
              <a:t> </a:t>
            </a:r>
            <a:r>
              <a:rPr lang="en-GB" dirty="0" err="1"/>
              <a:t>opgørelse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2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RH + NOH med </a:t>
            </a:r>
            <a:r>
              <a:rPr lang="en-GB" dirty="0" err="1"/>
              <a:t>pt</a:t>
            </a:r>
            <a:r>
              <a:rPr lang="en-GB" dirty="0"/>
              <a:t> med </a:t>
            </a:r>
            <a:r>
              <a:rPr lang="en-GB" dirty="0" err="1"/>
              <a:t>ny</a:t>
            </a:r>
            <a:r>
              <a:rPr lang="en-GB" dirty="0"/>
              <a:t> </a:t>
            </a:r>
            <a:r>
              <a:rPr lang="en-GB" dirty="0" err="1"/>
              <a:t>aki</a:t>
            </a:r>
            <a:r>
              <a:rPr lang="en-GB" dirty="0"/>
              <a:t> (</a:t>
            </a:r>
            <a:r>
              <a:rPr lang="en-GB" dirty="0" err="1"/>
              <a:t>uden</a:t>
            </a:r>
            <a:r>
              <a:rPr lang="en-GB" dirty="0"/>
              <a:t> CKD).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9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Ideal body </a:t>
            </a:r>
            <a:r>
              <a:rPr lang="da-DK" dirty="0" err="1"/>
              <a:t>weight</a:t>
            </a:r>
            <a:r>
              <a:rPr lang="da-DK" dirty="0"/>
              <a:t> = 22 x (</a:t>
            </a:r>
            <a:r>
              <a:rPr lang="da-DK" dirty="0" err="1"/>
              <a:t>height</a:t>
            </a:r>
            <a:r>
              <a:rPr lang="da-DK" dirty="0"/>
              <a:t> in meters)</a:t>
            </a:r>
            <a:r>
              <a:rPr lang="da-DK" sz="1800" dirty="0"/>
              <a:t>2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4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C7E6B-F7CD-4BFD-AD40-14CCADEE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4EE97B-C7C4-44E0-BE58-2E3C24DEA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545B89-4E6E-499F-90AE-8096922D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F77064-9D34-42B6-B738-CE299E30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54A978-1794-4B19-B00F-255761F0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4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6A93-F577-4BFD-8AFB-ABD1DDA7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062EF60-7053-4A57-A478-862DCE9C1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873B33-AF85-4F1B-8C5F-6296034B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5E84CB-2A14-4491-8820-D860B28F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D1F57-68EF-40C7-A15F-03B78961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9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4BA199A-E8C7-45FD-816A-A9514542C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54ABAA-87D5-4BBE-BC68-5BBC2AC3E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5EB1CF-8407-43CB-95E1-F9EA186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F9B5BD-5889-4584-AD8A-5FF98EAB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945FF1-DCBA-4F09-B14C-62E67BB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4BC23-EC77-4E62-9893-3E0B17B0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B1684D-B791-4F52-96EC-5455AF0D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5AA7B6-3E8B-4284-9EDB-55D53418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CD321D-F06A-4570-866F-7AF171B7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5C7B6A-3470-4A50-AB74-BAE8E0C3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4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33F2B-7EB7-4682-BDEA-E27C00C5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44610E-9CBB-4B94-92EF-36432CAA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5FC8D3-8041-49C6-B91C-129E5CBC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A4506A-5E38-40CD-8F41-08AC5DC3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05E550-95F8-45D8-BC14-B87FEC65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9BD4D-194E-4939-B90C-5C744E5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82B7C0-AB9E-4568-86DB-08096ECAE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DA7F74-EEDD-46D9-9584-74C3411D0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BC0DDA-303C-4AEB-9C43-722C0687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6E586E-E4CB-4115-B89A-AE968E05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3C3E1F-CBFA-4009-AAB9-4526163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2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EB76F-A9ED-4AED-9042-CFE45A3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0B525C-E957-4E42-A2BD-6075AC9E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E093BC-8CF4-4844-AC73-773DC70C1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E784842-C621-4D50-8B42-48A2FCC17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6C99581-A625-4BE6-A963-0293DD440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B04903F-22E7-47AA-8158-3B40BC9A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5CAA80-45EA-4CF6-AD1B-392E1B3A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A471973-6AD3-49AD-BA2F-EE6A310C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CEA8E-5603-4BC4-A594-CB2EBF6E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4236015-E6F7-48D7-AF8C-1AE94AC7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A5FB3F-0555-4FA1-8492-9CF2BB7B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B22A93-AD73-4298-9011-C46FEA3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0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F4F2A05-B0FB-42BA-B19D-AC1313CA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C39BF2B-A2AB-4D6D-9C97-7D3011A2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8C1536-38B0-4FFA-8174-2C8EB8D3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8166F-F522-4E88-9EF8-C39FF93C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A8365A-F7B1-4A3E-ABE2-5B3E52FF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EB8DFB-936C-440B-AE9D-B725CCC3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0C5C20-EAC5-48B6-BAE2-7A157270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467FC0-BE8B-4A8D-AAD8-43AB726C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5C4DDE-2FB9-4982-9EC6-C72BF2C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610F3-E5B0-4A9C-9F87-35CA80C3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2EFE403-82A2-4F56-98EF-C1FB6C756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6803D0-FD2F-4CE0-B083-FB9CF775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7CB3BE-A761-4CA0-9849-4CC16A02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26433E7-2E1F-4D8D-B705-D893FF60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5BE6EB-DEAD-47D0-877E-2B5E8EAF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32F689-FF66-4EE7-A29F-42D22308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BDBAA2-1C0B-4C48-AAA1-3FCB874E7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686C2-0793-43F1-B221-68E4604BF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D25F-725B-4E73-9978-5994F73E2276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7069E6-FC0A-4162-95BA-C00A2CDD1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0055E9-F359-4E0A-A4A1-F1C56EAFC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dif@cric.nu" TargetMode="External"/><Relationship Id="rId2" Type="http://schemas.openxmlformats.org/officeDocument/2006/relationships/hyperlink" Target="http://www.cric.nu/god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c.nu/godif" TargetMode="External"/><Relationship Id="rId2" Type="http://schemas.openxmlformats.org/officeDocument/2006/relationships/hyperlink" Target="mailto:godif@cric.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godif@cric.n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mocatest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odif@cric.nu" TargetMode="External"/><Relationship Id="rId4" Type="http://schemas.openxmlformats.org/officeDocument/2006/relationships/hyperlink" Target="http://www.cric.nu/god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49C2A-8F32-401F-B6CA-0922A5632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3913"/>
            <a:ext cx="9144000" cy="2262049"/>
          </a:xfrm>
        </p:spPr>
        <p:txBody>
          <a:bodyPr>
            <a:normAutofit/>
          </a:bodyPr>
          <a:lstStyle/>
          <a:p>
            <a:r>
              <a:rPr lang="en-US" sz="2500" b="1" dirty="0"/>
              <a:t>Goal directed fluid removal with furosemide in intensive care patients with fluid overload – A </a:t>
            </a:r>
            <a:r>
              <a:rPr lang="en-US" sz="2500" b="1" dirty="0" err="1"/>
              <a:t>randomised</a:t>
            </a:r>
            <a:r>
              <a:rPr lang="en-US" sz="2500" b="1" dirty="0"/>
              <a:t>, blinded, placebo-controlled trial (GODIF</a:t>
            </a:r>
            <a:r>
              <a:rPr lang="da-DK" sz="2500" b="1" dirty="0"/>
              <a:t>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55159DA-4854-46B2-84A6-8E6AEAF96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8918"/>
            <a:ext cx="9144000" cy="2819771"/>
          </a:xfrm>
        </p:spPr>
        <p:txBody>
          <a:bodyPr>
            <a:normAutofit/>
          </a:bodyPr>
          <a:lstStyle/>
          <a:p>
            <a:r>
              <a:rPr lang="da-DK" sz="1800" dirty="0"/>
              <a:t>Sine Wichmann, MD, ph.d</a:t>
            </a:r>
            <a:r>
              <a:rPr lang="da-DK" sz="1800"/>
              <a:t>.-student</a:t>
            </a:r>
            <a:endParaRPr lang="da-DK" sz="1800" dirty="0"/>
          </a:p>
          <a:p>
            <a:r>
              <a:rPr lang="da-DK" sz="1800" dirty="0"/>
              <a:t>Department of </a:t>
            </a:r>
            <a:r>
              <a:rPr lang="en-US" sz="1800" dirty="0" err="1"/>
              <a:t>Anaesthesiology</a:t>
            </a:r>
            <a:r>
              <a:rPr lang="en-US" sz="1800" dirty="0"/>
              <a:t> a</a:t>
            </a:r>
            <a:r>
              <a:rPr lang="da-DK" sz="1800" dirty="0" err="1"/>
              <a:t>nd</a:t>
            </a:r>
            <a:r>
              <a:rPr lang="da-DK" sz="1800" dirty="0"/>
              <a:t> Intensive Care</a:t>
            </a:r>
          </a:p>
          <a:p>
            <a:r>
              <a:rPr lang="da-DK" sz="1800" dirty="0"/>
              <a:t> Nordsjællands hospital, Hillerød</a:t>
            </a:r>
            <a:endParaRPr lang="da-DK" sz="2000" dirty="0"/>
          </a:p>
          <a:p>
            <a:r>
              <a:rPr lang="da-DK" sz="1800" dirty="0">
                <a:hlinkClick r:id="rId2"/>
              </a:rPr>
              <a:t>www.cric.nu/godif</a:t>
            </a:r>
            <a:endParaRPr lang="da-DK" sz="1800" dirty="0"/>
          </a:p>
          <a:p>
            <a:r>
              <a:rPr lang="da-DK" sz="1800" dirty="0">
                <a:hlinkClick r:id="rId3"/>
              </a:rPr>
              <a:t>godif@cric.nu</a:t>
            </a:r>
            <a:endParaRPr lang="da-DK" sz="1800" dirty="0"/>
          </a:p>
          <a:p>
            <a:r>
              <a:rPr lang="da-DK" sz="1800" dirty="0"/>
              <a:t>Phone: +45 4829 6773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59AC223-76AC-4B57-B1B8-99E46612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80" y="999369"/>
            <a:ext cx="4025225" cy="103850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203275F-AD25-452E-8E0E-847F001DB5BE}"/>
              </a:ext>
            </a:extLst>
          </p:cNvPr>
          <p:cNvSpPr txBox="1"/>
          <p:nvPr/>
        </p:nvSpPr>
        <p:spPr>
          <a:xfrm>
            <a:off x="10463918" y="161589"/>
            <a:ext cx="16225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GODIF initiering_V.1.0_20.08.2020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051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24A8E-7124-4965-8650-570ECFC2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9E6A0-8DCA-4FA1-8AC5-B495488C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a-DK" dirty="0"/>
              <a:t>				</a:t>
            </a:r>
            <a:r>
              <a:rPr lang="da-DK" b="1" dirty="0"/>
              <a:t>           1000 Patients	</a:t>
            </a:r>
            <a:r>
              <a:rPr lang="da-DK" dirty="0"/>
              <a:t>	</a:t>
            </a:r>
          </a:p>
          <a:p>
            <a:pPr marL="457200" lvl="1" indent="0">
              <a:buNone/>
            </a:pPr>
            <a:r>
              <a:rPr lang="da-DK" dirty="0"/>
              <a:t>		</a:t>
            </a:r>
          </a:p>
          <a:p>
            <a:pPr marL="3657600" lvl="8" indent="0">
              <a:buNone/>
            </a:pPr>
            <a:r>
              <a:rPr lang="da-DK" dirty="0"/>
              <a:t>			</a:t>
            </a:r>
          </a:p>
          <a:p>
            <a:pPr marL="457200" lvl="1" indent="0">
              <a:buNone/>
            </a:pPr>
            <a:r>
              <a:rPr lang="da-DK" dirty="0"/>
              <a:t>		       </a:t>
            </a:r>
            <a:r>
              <a:rPr lang="da-DK" b="1" dirty="0"/>
              <a:t>Intervention</a:t>
            </a:r>
            <a:r>
              <a:rPr lang="da-DK" dirty="0"/>
              <a:t>  			  </a:t>
            </a:r>
            <a:r>
              <a:rPr lang="da-DK" b="1" dirty="0"/>
              <a:t>Control</a:t>
            </a:r>
            <a:r>
              <a:rPr lang="da-DK" dirty="0"/>
              <a:t>			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	           </a:t>
            </a:r>
            <a:r>
              <a:rPr lang="da-DK" b="1" dirty="0"/>
              <a:t>Furosemide infusion</a:t>
            </a:r>
            <a:r>
              <a:rPr lang="da-DK" dirty="0"/>
              <a:t>			       </a:t>
            </a:r>
            <a:r>
              <a:rPr lang="da-DK" b="1" dirty="0"/>
              <a:t>Placebo</a:t>
            </a:r>
            <a:r>
              <a:rPr lang="da-DK" dirty="0"/>
              <a:t>				</a:t>
            </a:r>
          </a:p>
          <a:p>
            <a:pPr marL="457200" lvl="1" indent="0">
              <a:buNone/>
            </a:pPr>
            <a:r>
              <a:rPr lang="da-DK" dirty="0"/>
              <a:t>		          n= 500				        n = 500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en-GB" dirty="0"/>
              <a:t>Primary outcome: Days alive and out of hospital at day 90 after randomisation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4B1A0D4-8D38-4AC4-A19E-5D56C366EB5D}"/>
              </a:ext>
            </a:extLst>
          </p:cNvPr>
          <p:cNvCxnSpPr/>
          <p:nvPr/>
        </p:nvCxnSpPr>
        <p:spPr>
          <a:xfrm>
            <a:off x="6096000" y="2215694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2D8438F-0FF0-468B-A187-663D4F3014AF}"/>
              </a:ext>
            </a:extLst>
          </p:cNvPr>
          <p:cNvCxnSpPr/>
          <p:nvPr/>
        </p:nvCxnSpPr>
        <p:spPr>
          <a:xfrm flipH="1">
            <a:off x="4068539" y="2221813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813A4E3-5166-4749-8536-2E380785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0" y="464331"/>
            <a:ext cx="2184400" cy="5635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64BDC13-595B-4FD7-85D9-55FAB224165B}"/>
              </a:ext>
            </a:extLst>
          </p:cNvPr>
          <p:cNvSpPr/>
          <p:nvPr/>
        </p:nvSpPr>
        <p:spPr>
          <a:xfrm>
            <a:off x="2512612" y="4071068"/>
            <a:ext cx="2684228" cy="48569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F9C7E86-8D32-43D8-B3BF-16C61629B17E}"/>
              </a:ext>
            </a:extLst>
          </p:cNvPr>
          <p:cNvSpPr/>
          <p:nvPr/>
        </p:nvSpPr>
        <p:spPr>
          <a:xfrm>
            <a:off x="7589520" y="4071068"/>
            <a:ext cx="1371600" cy="47497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68FCE19-EC2F-443D-AE81-19245F09F36B}"/>
              </a:ext>
            </a:extLst>
          </p:cNvPr>
          <p:cNvSpPr/>
          <p:nvPr/>
        </p:nvSpPr>
        <p:spPr>
          <a:xfrm>
            <a:off x="1240403" y="5518205"/>
            <a:ext cx="9875520" cy="55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ladsholder til indhold 3">
            <a:extLst>
              <a:ext uri="{FF2B5EF4-FFF2-40B4-BE49-F238E27FC236}">
                <a16:creationId xmlns:a16="http://schemas.microsoft.com/office/drawing/2014/main" id="{0F8B68A4-02FD-4C47-980C-5BD46F4A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10067"/>
            <a:ext cx="1371600" cy="18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4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6CE2A-17EE-4DEF-90A5-57A01925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Aim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400EA2-BC98-41D5-9795-AD4606AB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7711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To assess benefits and harms of goal directed fluid removal with furosemide versus placebo in adult ICU patients with ≥ 5% of fluid overload.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73C7D6D-5796-4AFD-944C-809E765C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365125"/>
            <a:ext cx="1610742" cy="41557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7967057-F39C-46FA-B818-AD160A5A0684}"/>
              </a:ext>
            </a:extLst>
          </p:cNvPr>
          <p:cNvSpPr txBox="1"/>
          <p:nvPr/>
        </p:nvSpPr>
        <p:spPr>
          <a:xfrm>
            <a:off x="1418978" y="3631961"/>
            <a:ext cx="31055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Potential benefit</a:t>
            </a:r>
          </a:p>
          <a:p>
            <a:r>
              <a:rPr lang="en-GB" sz="2400" dirty="0"/>
              <a:t>Reduced organ oedema, shorter time on mechanical ventilation, and shorter stay in the ICU.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572C831-85C6-4944-B5C5-F137343CA636}"/>
              </a:ext>
            </a:extLst>
          </p:cNvPr>
          <p:cNvSpPr txBox="1"/>
          <p:nvPr/>
        </p:nvSpPr>
        <p:spPr>
          <a:xfrm>
            <a:off x="7644052" y="3595017"/>
            <a:ext cx="262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Potential harm</a:t>
            </a:r>
          </a:p>
          <a:p>
            <a:r>
              <a:rPr lang="en-US" sz="2400" dirty="0"/>
              <a:t>Impaired perfusion, adverse reactions to furosemide.</a:t>
            </a:r>
          </a:p>
        </p:txBody>
      </p:sp>
      <p:pic>
        <p:nvPicPr>
          <p:cNvPr id="10" name="Billede 9" descr="Et billede, der indeholder plade, tegning, skilt, ur&#10;&#10;Automatisk genereret beskrivelse">
            <a:extLst>
              <a:ext uri="{FF2B5EF4-FFF2-40B4-BE49-F238E27FC236}">
                <a16:creationId xmlns:a16="http://schemas.microsoft.com/office/drawing/2014/main" id="{C33B82CE-157F-430F-ADE9-FF00A4E8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54" y="3429000"/>
            <a:ext cx="2429774" cy="242977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851CA72-87F2-4592-A150-67B49045AC17}"/>
              </a:ext>
            </a:extLst>
          </p:cNvPr>
          <p:cNvSpPr txBox="1"/>
          <p:nvPr/>
        </p:nvSpPr>
        <p:spPr>
          <a:xfrm>
            <a:off x="5306291" y="5740310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Mortality</a:t>
            </a:r>
            <a:r>
              <a:rPr lang="da-DK" sz="2400" b="1" dirty="0"/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580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2E6BF-6616-4F4B-8390-58DFE631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Inclusion criteria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D6C092-A0DC-4889-A815-3B73F70E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All the following criteria must be fulfilled: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GB" dirty="0"/>
              <a:t>Acute admission to the ICU </a:t>
            </a:r>
            <a:r>
              <a:rPr lang="en-GB" b="1" dirty="0"/>
              <a:t>AND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GB" dirty="0"/>
              <a:t>Aged 18 years or above </a:t>
            </a:r>
            <a:r>
              <a:rPr lang="en-GB" b="1" dirty="0"/>
              <a:t>AND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US" dirty="0"/>
              <a:t>≥ 5% fluid overload according to the cumulative fluid balance and                  	ideal body weight </a:t>
            </a:r>
            <a:r>
              <a:rPr lang="en-GB" b="1" dirty="0"/>
              <a:t>AND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</a:t>
            </a:r>
            <a:r>
              <a:rPr lang="en-GB" dirty="0"/>
              <a:t>Clinical stable defined by MAP &gt; 50 mmHg, maximum 	noradrenaline 	infusion of 0.20 microg/kg/minute and lactate &lt; 4.0 mmol/L</a:t>
            </a:r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9FE026E-54ED-4593-A39D-A3EC955A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7" y="365125"/>
            <a:ext cx="1735243" cy="447693"/>
          </a:xfrm>
          <a:prstGeom prst="rect">
            <a:avLst/>
          </a:prstGeom>
        </p:spPr>
      </p:pic>
      <p:pic>
        <p:nvPicPr>
          <p:cNvPr id="7" name="Billede 6" descr="Et billede, der indeholder bygning&#10;&#10;Automatisk genereret beskrivelse">
            <a:extLst>
              <a:ext uri="{FF2B5EF4-FFF2-40B4-BE49-F238E27FC236}">
                <a16:creationId xmlns:a16="http://schemas.microsoft.com/office/drawing/2014/main" id="{6436F85E-E674-4CC0-897E-3A27651F9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05" y="68750"/>
            <a:ext cx="4660154" cy="67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DA603-B1C7-49CD-9036-0AA68EAA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Exclusion criteria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EE741F-A38B-46E3-8168-1F48B902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9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/>
              <a:t>We will exclude patients who fulfil any of the following criteria: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Known allergy to furosemide or sulphonamides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 Known pre-hospitalisation advanced chronic kidney disease (eGFR &lt; 30 mL/minute/1.73 m</a:t>
            </a:r>
            <a:r>
              <a:rPr lang="en-GB" baseline="30000" dirty="0"/>
              <a:t>2</a:t>
            </a:r>
            <a:r>
              <a:rPr lang="en-GB" dirty="0"/>
              <a:t> or chronic renal replacement therapy)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Ongoing renal replacement therapy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 </a:t>
            </a:r>
            <a:r>
              <a:rPr lang="en-GB" dirty="0"/>
              <a:t>Anuria for ≥ 6 hours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Ongoing life-threatening bleeding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 </a:t>
            </a:r>
            <a:r>
              <a:rPr lang="en-GB" dirty="0"/>
              <a:t>Acute burn injury of more than 10% of the body surface area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Severe dysnatraemia (P-Na &lt; 120 mmol/L or &gt; 155 mmol/L)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 </a:t>
            </a:r>
            <a:r>
              <a:rPr lang="en-GB" dirty="0"/>
              <a:t>Severe hepatic failure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Patients undergoing forced treatment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</a:t>
            </a:r>
            <a:r>
              <a:rPr lang="en-US" dirty="0"/>
              <a:t> Fertile woman (&lt; 50 years of age) with positive urine human gonadotropin (</a:t>
            </a:r>
            <a:r>
              <a:rPr lang="en-US" dirty="0" err="1"/>
              <a:t>hCG</a:t>
            </a:r>
            <a:r>
              <a:rPr lang="en-US" dirty="0"/>
              <a:t>) or plasma-</a:t>
            </a:r>
            <a:r>
              <a:rPr lang="en-US" dirty="0" err="1"/>
              <a:t>hCG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Informed consent not obtainable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CD004DF-874E-4FE7-83ED-74CB7283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51" y="365125"/>
            <a:ext cx="1694543" cy="4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C7539-50D6-4816-92D9-52C4882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/>
              <a:t>Randomisation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6D35F-D992-4ECD-9DDF-4CF33A2F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u="sng"/>
              <a:t>ALWAYS</a:t>
            </a:r>
            <a:r>
              <a:rPr lang="en-US" sz="2400"/>
              <a:t> obtain consent from the first trial guardian </a:t>
            </a:r>
            <a:r>
              <a:rPr lang="en-US" sz="2400" b="1" u="sng"/>
              <a:t>BEFORE</a:t>
            </a:r>
            <a:r>
              <a:rPr lang="en-US" sz="2400"/>
              <a:t> </a:t>
            </a:r>
            <a:r>
              <a:rPr lang="en-GB" sz="2400"/>
              <a:t>randomisation</a:t>
            </a:r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Consent can initially be oral</a:t>
            </a:r>
          </a:p>
          <a:p>
            <a:r>
              <a:rPr lang="en-US" sz="2400"/>
              <a:t>State full name of the primary trial guardian in the patient’s medical file</a:t>
            </a:r>
          </a:p>
          <a:p>
            <a:r>
              <a:rPr lang="en-US" sz="2400"/>
              <a:t>Informed consent form next of kin and the second trial guardian as soon as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7CA51C6-3C36-49DB-844E-0A1E3444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352E9-EA16-4119-8984-26DC65A6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/>
              <a:t>Start </a:t>
            </a:r>
            <a:r>
              <a:rPr lang="en-US" b="1" dirty="0"/>
              <a:t>trial</a:t>
            </a:r>
            <a:r>
              <a:rPr lang="da-DK" b="1" dirty="0"/>
              <a:t> drug</a:t>
            </a:r>
          </a:p>
        </p:txBody>
      </p:sp>
      <p:pic>
        <p:nvPicPr>
          <p:cNvPr id="6" name="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3ED1883-91EC-433C-A45C-86E3EBA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62" y="455472"/>
            <a:ext cx="1423785" cy="367337"/>
          </a:xfrm>
          <a:prstGeom prst="rect">
            <a:avLst/>
          </a:prstGeom>
        </p:spPr>
      </p:pic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1E3B927-85A8-406C-BA76-3567B89666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6692BD1E-ED40-40E2-9613-E6FC57296243}"/>
              </a:ext>
            </a:extLst>
          </p:cNvPr>
          <p:cNvSpPr txBox="1"/>
          <p:nvPr/>
        </p:nvSpPr>
        <p:spPr>
          <a:xfrm>
            <a:off x="4231419" y="6123543"/>
            <a:ext cx="372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Goal</a:t>
            </a:r>
            <a:r>
              <a:rPr lang="da-DK" dirty="0"/>
              <a:t>: Neutral fluid balance +/- 750 ml</a:t>
            </a:r>
            <a:endParaRPr lang="en-GB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A41477-4230-4208-BEA6-F6FA9A037199}"/>
              </a:ext>
            </a:extLst>
          </p:cNvPr>
          <p:cNvSpPr/>
          <p:nvPr/>
        </p:nvSpPr>
        <p:spPr>
          <a:xfrm>
            <a:off x="4175760" y="6123543"/>
            <a:ext cx="3729162" cy="36933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6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81CC83B-E0B9-4E4D-8764-11DE0CF8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3" y="315884"/>
            <a:ext cx="2706473" cy="698270"/>
          </a:xfrm>
          <a:prstGeom prst="rect">
            <a:avLst/>
          </a:prstGeom>
        </p:spPr>
      </p:pic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B9763F4-385B-4A01-8082-12D185B7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0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FB59E06-92E3-47B0-BCB5-DD3C8AF20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25" y="332163"/>
            <a:ext cx="2763046" cy="7128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61CEAD6-72A4-488A-B1ED-FF5766D06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5872" r="82955" b="29903"/>
          <a:stretch/>
        </p:blipFill>
        <p:spPr bwMode="auto">
          <a:xfrm>
            <a:off x="8737600" y="3973368"/>
            <a:ext cx="2349499" cy="25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20ED56-9B1F-4B82-96C3-6585B81AF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6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DB094B6-5122-4F6F-86F1-A92DC7F0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" y="177736"/>
            <a:ext cx="1612999" cy="41615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7759164-52E8-4998-9F89-280F43FF7644}"/>
              </a:ext>
            </a:extLst>
          </p:cNvPr>
          <p:cNvSpPr txBox="1"/>
          <p:nvPr/>
        </p:nvSpPr>
        <p:spPr>
          <a:xfrm>
            <a:off x="1103609" y="3081159"/>
            <a:ext cx="1900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800" dirty="0" err="1"/>
              <a:t>Habitual</a:t>
            </a:r>
            <a:r>
              <a:rPr lang="da-DK" sz="3800" dirty="0"/>
              <a:t> </a:t>
            </a:r>
          </a:p>
          <a:p>
            <a:r>
              <a:rPr lang="da-DK" sz="3800" dirty="0" err="1"/>
              <a:t>diuretics</a:t>
            </a:r>
            <a:endParaRPr lang="en-GB" sz="38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61611C-DE3A-41EC-87EC-29B8302B561E}"/>
              </a:ext>
            </a:extLst>
          </p:cNvPr>
          <p:cNvSpPr/>
          <p:nvPr/>
        </p:nvSpPr>
        <p:spPr>
          <a:xfrm>
            <a:off x="5013564" y="1827967"/>
            <a:ext cx="5999556" cy="1261883"/>
          </a:xfrm>
          <a:prstGeom prst="rect">
            <a:avLst/>
          </a:prstGeom>
          <a:solidFill>
            <a:srgbClr val="B3C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>
                <a:solidFill>
                  <a:schemeClr val="tx1"/>
                </a:solidFill>
              </a:rPr>
              <a:t>All </a:t>
            </a:r>
            <a:r>
              <a:rPr lang="da-DK" sz="2000" dirty="0" err="1">
                <a:solidFill>
                  <a:schemeClr val="tx1"/>
                </a:solidFill>
              </a:rPr>
              <a:t>habitual</a:t>
            </a:r>
            <a:r>
              <a:rPr lang="da-DK" sz="2000" dirty="0">
                <a:solidFill>
                  <a:schemeClr val="tx1"/>
                </a:solidFill>
              </a:rPr>
              <a:t> oral </a:t>
            </a:r>
            <a:r>
              <a:rPr lang="da-DK" sz="2000" dirty="0" err="1">
                <a:solidFill>
                  <a:schemeClr val="tx1"/>
                </a:solidFill>
              </a:rPr>
              <a:t>diuretics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can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be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continued</a:t>
            </a:r>
            <a:r>
              <a:rPr lang="da-DK" sz="2000" dirty="0">
                <a:solidFill>
                  <a:schemeClr val="tx1"/>
                </a:solidFill>
              </a:rPr>
              <a:t> on </a:t>
            </a:r>
            <a:r>
              <a:rPr lang="da-DK" sz="2000" dirty="0" err="1">
                <a:solidFill>
                  <a:schemeClr val="tx1"/>
                </a:solidFill>
              </a:rPr>
              <a:t>indication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871A4BD-F63E-4C54-87B4-62EEE0044472}"/>
              </a:ext>
            </a:extLst>
          </p:cNvPr>
          <p:cNvSpPr/>
          <p:nvPr/>
        </p:nvSpPr>
        <p:spPr>
          <a:xfrm>
            <a:off x="5013564" y="3216331"/>
            <a:ext cx="5999556" cy="1218681"/>
          </a:xfrm>
          <a:prstGeom prst="rect">
            <a:avLst/>
          </a:prstGeom>
          <a:solidFill>
            <a:srgbClr val="A2E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Only</a:t>
            </a:r>
            <a:r>
              <a:rPr lang="da-DK" sz="2000" dirty="0">
                <a:solidFill>
                  <a:schemeClr val="tx1"/>
                </a:solidFill>
              </a:rPr>
              <a:t> loop </a:t>
            </a:r>
            <a:r>
              <a:rPr lang="da-DK" sz="2000" dirty="0" err="1">
                <a:solidFill>
                  <a:schemeClr val="tx1"/>
                </a:solidFill>
              </a:rPr>
              <a:t>diuretics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may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be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converted</a:t>
            </a:r>
            <a:r>
              <a:rPr lang="da-DK" sz="2000" dirty="0">
                <a:solidFill>
                  <a:schemeClr val="tx1"/>
                </a:solidFill>
              </a:rPr>
              <a:t> to iv </a:t>
            </a:r>
            <a:r>
              <a:rPr lang="da-DK" sz="2000" dirty="0" err="1">
                <a:solidFill>
                  <a:schemeClr val="tx1"/>
                </a:solidFill>
              </a:rPr>
              <a:t>furosemide</a:t>
            </a: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 err="1">
                <a:solidFill>
                  <a:schemeClr val="tx1"/>
                </a:solidFill>
              </a:rPr>
              <a:t>equivalent</a:t>
            </a:r>
            <a:r>
              <a:rPr lang="da-DK" sz="2000" dirty="0">
                <a:solidFill>
                  <a:schemeClr val="tx1"/>
                </a:solidFill>
              </a:rPr>
              <a:t> to 50% of oral </a:t>
            </a:r>
            <a:r>
              <a:rPr lang="da-DK" sz="2000" dirty="0" err="1">
                <a:solidFill>
                  <a:schemeClr val="tx1"/>
                </a:solidFill>
              </a:rPr>
              <a:t>dose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5E9815-C82C-43FF-A349-6D07711E268B}"/>
              </a:ext>
            </a:extLst>
          </p:cNvPr>
          <p:cNvSpPr/>
          <p:nvPr/>
        </p:nvSpPr>
        <p:spPr>
          <a:xfrm>
            <a:off x="5013564" y="4558937"/>
            <a:ext cx="5999556" cy="1218681"/>
          </a:xfrm>
          <a:prstGeom prst="rect">
            <a:avLst/>
          </a:prstGeom>
          <a:solidFill>
            <a:srgbClr val="96F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Treatment</a:t>
            </a:r>
            <a:r>
              <a:rPr lang="da-DK" sz="2000" dirty="0">
                <a:solidFill>
                  <a:schemeClr val="tx1"/>
                </a:solidFill>
              </a:rPr>
              <a:t> of </a:t>
            </a:r>
            <a:r>
              <a:rPr lang="da-DK" sz="2000" dirty="0" err="1">
                <a:solidFill>
                  <a:schemeClr val="tx1"/>
                </a:solidFill>
              </a:rPr>
              <a:t>hypernatraemia</a:t>
            </a:r>
            <a:r>
              <a:rPr lang="da-DK" sz="2000" dirty="0">
                <a:solidFill>
                  <a:schemeClr val="tx1"/>
                </a:solidFill>
              </a:rPr>
              <a:t> with </a:t>
            </a:r>
            <a:r>
              <a:rPr lang="da-DK" sz="2000" dirty="0" err="1">
                <a:solidFill>
                  <a:schemeClr val="tx1"/>
                </a:solidFill>
              </a:rPr>
              <a:t>thiazides</a:t>
            </a:r>
            <a:r>
              <a:rPr lang="da-DK" sz="2000" dirty="0">
                <a:solidFill>
                  <a:schemeClr val="tx1"/>
                </a:solidFill>
              </a:rPr>
              <a:t> is </a:t>
            </a:r>
            <a:r>
              <a:rPr lang="da-DK" sz="2000" dirty="0" err="1">
                <a:solidFill>
                  <a:schemeClr val="tx1"/>
                </a:solidFill>
              </a:rPr>
              <a:t>allowed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</a:p>
          <a:p>
            <a:r>
              <a:rPr lang="da-DK" sz="2000" dirty="0" err="1">
                <a:solidFill>
                  <a:schemeClr val="tx1"/>
                </a:solidFill>
              </a:rPr>
              <a:t>if</a:t>
            </a:r>
            <a:r>
              <a:rPr lang="da-DK" sz="2000" dirty="0">
                <a:solidFill>
                  <a:schemeClr val="tx1"/>
                </a:solidFill>
              </a:rPr>
              <a:t> the is the guideline at the </a:t>
            </a:r>
            <a:r>
              <a:rPr lang="da-DK" sz="2000" dirty="0" err="1">
                <a:solidFill>
                  <a:schemeClr val="tx1"/>
                </a:solidFill>
              </a:rPr>
              <a:t>clinical</a:t>
            </a:r>
            <a:r>
              <a:rPr lang="da-DK" sz="2000" dirty="0">
                <a:solidFill>
                  <a:schemeClr val="tx1"/>
                </a:solidFill>
              </a:rPr>
              <a:t> site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DB094B6-5122-4F6F-86F1-A92DC7F0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" y="177736"/>
            <a:ext cx="1612999" cy="41615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7759164-52E8-4998-9F89-280F43FF7644}"/>
              </a:ext>
            </a:extLst>
          </p:cNvPr>
          <p:cNvSpPr txBox="1"/>
          <p:nvPr/>
        </p:nvSpPr>
        <p:spPr>
          <a:xfrm>
            <a:off x="809411" y="2234774"/>
            <a:ext cx="26494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800" dirty="0"/>
              <a:t>Escape </a:t>
            </a:r>
            <a:r>
              <a:rPr lang="da-DK" sz="3800" dirty="0" err="1"/>
              <a:t>medicine</a:t>
            </a:r>
            <a:r>
              <a:rPr lang="da-DK" sz="3800" dirty="0"/>
              <a:t> – open label </a:t>
            </a:r>
            <a:r>
              <a:rPr lang="da-DK" sz="3800" dirty="0" err="1"/>
              <a:t>furosemide</a:t>
            </a:r>
            <a:endParaRPr lang="en-GB" sz="38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61611C-DE3A-41EC-87EC-29B8302B561E}"/>
              </a:ext>
            </a:extLst>
          </p:cNvPr>
          <p:cNvSpPr/>
          <p:nvPr/>
        </p:nvSpPr>
        <p:spPr>
          <a:xfrm>
            <a:off x="5136543" y="1673752"/>
            <a:ext cx="5999556" cy="1218681"/>
          </a:xfrm>
          <a:prstGeom prst="rect">
            <a:avLst/>
          </a:prstGeom>
          <a:solidFill>
            <a:schemeClr val="accent1">
              <a:lumMod val="60000"/>
              <a:lumOff val="40000"/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Hyperkalaemia</a:t>
            </a:r>
            <a:r>
              <a:rPr lang="da-DK" sz="2000" dirty="0">
                <a:solidFill>
                  <a:schemeClr val="tx1"/>
                </a:solidFill>
              </a:rPr>
              <a:t> (p-K &gt; 6.0 mmol/L)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871A4BD-F63E-4C54-87B4-62EEE0044472}"/>
              </a:ext>
            </a:extLst>
          </p:cNvPr>
          <p:cNvSpPr/>
          <p:nvPr/>
        </p:nvSpPr>
        <p:spPr>
          <a:xfrm>
            <a:off x="5136543" y="3010491"/>
            <a:ext cx="5999556" cy="1218681"/>
          </a:xfrm>
          <a:prstGeom prst="rect">
            <a:avLst/>
          </a:prstGeom>
          <a:solidFill>
            <a:srgbClr val="A2E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Respiratory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failure</a:t>
            </a:r>
            <a:r>
              <a:rPr lang="da-DK" sz="2000" dirty="0">
                <a:solidFill>
                  <a:schemeClr val="tx1"/>
                </a:solidFill>
              </a:rPr>
              <a:t> (P/F-ratio &lt; 26 kPa (200 </a:t>
            </a:r>
            <a:r>
              <a:rPr lang="da-DK" sz="2000" dirty="0" err="1">
                <a:solidFill>
                  <a:schemeClr val="tx1"/>
                </a:solidFill>
              </a:rPr>
              <a:t>mmHg</a:t>
            </a:r>
            <a:r>
              <a:rPr lang="da-DK" sz="2000" dirty="0">
                <a:solidFill>
                  <a:schemeClr val="tx1"/>
                </a:solidFill>
              </a:rPr>
              <a:t>) with </a:t>
            </a:r>
            <a:r>
              <a:rPr lang="da-DK" sz="2000" dirty="0" err="1">
                <a:solidFill>
                  <a:schemeClr val="tx1"/>
                </a:solidFill>
              </a:rPr>
              <a:t>pulmonary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oedema</a:t>
            </a:r>
            <a:r>
              <a:rPr lang="da-DK" sz="2000" dirty="0">
                <a:solidFill>
                  <a:schemeClr val="tx1"/>
                </a:solidFill>
              </a:rPr>
              <a:t> due to fluid </a:t>
            </a:r>
            <a:r>
              <a:rPr lang="da-DK" sz="2000" dirty="0" err="1">
                <a:solidFill>
                  <a:schemeClr val="tx1"/>
                </a:solidFill>
              </a:rPr>
              <a:t>overload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5E9815-C82C-43FF-A349-6D07711E268B}"/>
              </a:ext>
            </a:extLst>
          </p:cNvPr>
          <p:cNvSpPr/>
          <p:nvPr/>
        </p:nvSpPr>
        <p:spPr>
          <a:xfrm>
            <a:off x="5136543" y="4347230"/>
            <a:ext cx="5999556" cy="1218681"/>
          </a:xfrm>
          <a:prstGeom prst="rect">
            <a:avLst/>
          </a:prstGeom>
          <a:solidFill>
            <a:srgbClr val="96F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>
                <a:solidFill>
                  <a:schemeClr val="tx1"/>
                </a:solidFill>
              </a:rPr>
              <a:t>Escape </a:t>
            </a:r>
            <a:r>
              <a:rPr lang="da-DK" sz="2000" dirty="0" err="1">
                <a:solidFill>
                  <a:schemeClr val="tx1"/>
                </a:solidFill>
              </a:rPr>
              <a:t>doses</a:t>
            </a:r>
            <a:r>
              <a:rPr lang="da-DK" sz="2000" dirty="0">
                <a:solidFill>
                  <a:schemeClr val="tx1"/>
                </a:solidFill>
              </a:rPr>
              <a:t> MUST </a:t>
            </a:r>
            <a:r>
              <a:rPr lang="da-DK" sz="2000" dirty="0" err="1">
                <a:solidFill>
                  <a:schemeClr val="tx1"/>
                </a:solidFill>
              </a:rPr>
              <a:t>be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described</a:t>
            </a:r>
            <a:r>
              <a:rPr lang="da-DK" sz="2000" dirty="0">
                <a:solidFill>
                  <a:schemeClr val="tx1"/>
                </a:solidFill>
              </a:rPr>
              <a:t> in the </a:t>
            </a:r>
            <a:r>
              <a:rPr lang="da-DK" sz="2000" dirty="0" err="1">
                <a:solidFill>
                  <a:schemeClr val="tx1"/>
                </a:solidFill>
              </a:rPr>
              <a:t>medical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record</a:t>
            </a:r>
            <a:r>
              <a:rPr lang="da-DK" sz="2000" dirty="0">
                <a:solidFill>
                  <a:schemeClr val="tx1"/>
                </a:solidFill>
              </a:rPr>
              <a:t>. Maximum </a:t>
            </a:r>
            <a:r>
              <a:rPr lang="da-DK" sz="2000" dirty="0" err="1">
                <a:solidFill>
                  <a:schemeClr val="tx1"/>
                </a:solidFill>
              </a:rPr>
              <a:t>dose</a:t>
            </a:r>
            <a:r>
              <a:rPr lang="da-DK" sz="2000" dirty="0">
                <a:solidFill>
                  <a:schemeClr val="tx1"/>
                </a:solidFill>
              </a:rPr>
              <a:t> of </a:t>
            </a:r>
            <a:r>
              <a:rPr lang="da-DK" sz="2000" dirty="0" err="1">
                <a:solidFill>
                  <a:schemeClr val="tx1"/>
                </a:solidFill>
              </a:rPr>
              <a:t>furosemide</a:t>
            </a:r>
            <a:r>
              <a:rPr lang="da-DK" sz="2000" dirty="0">
                <a:solidFill>
                  <a:schemeClr val="tx1"/>
                </a:solidFill>
              </a:rPr>
              <a:t> per 24 </a:t>
            </a:r>
            <a:r>
              <a:rPr lang="da-DK" sz="2000" dirty="0" err="1">
                <a:solidFill>
                  <a:schemeClr val="tx1"/>
                </a:solidFill>
              </a:rPr>
              <a:t>hours</a:t>
            </a:r>
            <a:r>
              <a:rPr lang="da-DK" sz="2000" dirty="0">
                <a:solidFill>
                  <a:schemeClr val="tx1"/>
                </a:solidFill>
              </a:rPr>
              <a:t> is 1500 mg. Infusion of </a:t>
            </a:r>
            <a:r>
              <a:rPr lang="da-DK" sz="2000" dirty="0" err="1">
                <a:solidFill>
                  <a:schemeClr val="tx1"/>
                </a:solidFill>
              </a:rPr>
              <a:t>trial</a:t>
            </a:r>
            <a:r>
              <a:rPr lang="da-DK" sz="2000" dirty="0">
                <a:solidFill>
                  <a:schemeClr val="tx1"/>
                </a:solidFill>
              </a:rPr>
              <a:t> drug must </a:t>
            </a:r>
            <a:r>
              <a:rPr lang="da-DK" sz="2000" dirty="0" err="1">
                <a:solidFill>
                  <a:schemeClr val="tx1"/>
                </a:solidFill>
              </a:rPr>
              <a:t>continue</a:t>
            </a:r>
            <a:r>
              <a:rPr lang="da-DK" sz="20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1A312-9BD3-4EED-A6F9-CB1B62B2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Disposition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F9E2CE-088A-4924-AF0F-22D84B38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Background</a:t>
            </a:r>
          </a:p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Design</a:t>
            </a:r>
          </a:p>
          <a:p>
            <a:pPr marL="457200" indent="-457200"/>
            <a:r>
              <a:rPr lang="da-DK" sz="2400" b="1" dirty="0" err="1">
                <a:latin typeface="Calibri" panose="020F0502020204030204" pitchFamily="34" charset="0"/>
              </a:rPr>
              <a:t>Inclusion</a:t>
            </a:r>
            <a:r>
              <a:rPr lang="da-DK" sz="2400" b="1" dirty="0">
                <a:latin typeface="Calibri" panose="020F0502020204030204" pitchFamily="34" charset="0"/>
              </a:rPr>
              <a:t> and </a:t>
            </a:r>
            <a:r>
              <a:rPr lang="da-DK" sz="2400" b="1" dirty="0" err="1">
                <a:latin typeface="Calibri" panose="020F0502020204030204" pitchFamily="34" charset="0"/>
              </a:rPr>
              <a:t>exclusion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  <a:r>
              <a:rPr lang="da-DK" sz="2400" b="1" dirty="0" err="1">
                <a:latin typeface="Calibri" panose="020F0502020204030204" pitchFamily="34" charset="0"/>
              </a:rPr>
              <a:t>criteria</a:t>
            </a:r>
            <a:endParaRPr lang="da-DK" sz="2400" b="1" dirty="0">
              <a:latin typeface="Calibri" panose="020F0502020204030204" pitchFamily="34" charset="0"/>
            </a:endParaRPr>
          </a:p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Intervention and </a:t>
            </a:r>
            <a:r>
              <a:rPr lang="da-DK" sz="2400" b="1" dirty="0" err="1">
                <a:latin typeface="Calibri" panose="020F0502020204030204" pitchFamily="34" charset="0"/>
              </a:rPr>
              <a:t>control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  <a:r>
              <a:rPr lang="da-DK" sz="2400" b="1" dirty="0" err="1">
                <a:latin typeface="Calibri" panose="020F0502020204030204" pitchFamily="34" charset="0"/>
              </a:rPr>
              <a:t>group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</a:p>
          <a:p>
            <a:pPr marL="457200" indent="-457200"/>
            <a:r>
              <a:rPr lang="da-DK" sz="2400" b="1" dirty="0" err="1">
                <a:latin typeface="Calibri" panose="020F0502020204030204" pitchFamily="34" charset="0"/>
              </a:rPr>
              <a:t>Follow-up</a:t>
            </a:r>
            <a:endParaRPr lang="da-DK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2400" b="1" dirty="0">
              <a:latin typeface="Calibri" panose="020F0502020204030204" pitchFamily="34" charset="0"/>
            </a:endParaRPr>
          </a:p>
          <a:p>
            <a:endParaRPr lang="da-DK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15D15E0-5C5C-4B5E-9F2A-324B48B7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DB094B6-5122-4F6F-86F1-A92DC7F0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" y="177736"/>
            <a:ext cx="1612999" cy="41615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7759164-52E8-4998-9F89-280F43FF7644}"/>
              </a:ext>
            </a:extLst>
          </p:cNvPr>
          <p:cNvSpPr txBox="1"/>
          <p:nvPr/>
        </p:nvSpPr>
        <p:spPr>
          <a:xfrm>
            <a:off x="914877" y="2505670"/>
            <a:ext cx="27050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800" dirty="0"/>
              <a:t>Escape </a:t>
            </a:r>
            <a:r>
              <a:rPr lang="da-DK" sz="3800" dirty="0" err="1"/>
              <a:t>renal</a:t>
            </a:r>
            <a:r>
              <a:rPr lang="da-DK" sz="3800" dirty="0"/>
              <a:t> </a:t>
            </a:r>
            <a:r>
              <a:rPr lang="da-DK" sz="3800" dirty="0" err="1"/>
              <a:t>replacement</a:t>
            </a:r>
            <a:r>
              <a:rPr lang="da-DK" sz="3800" dirty="0"/>
              <a:t> </a:t>
            </a:r>
            <a:r>
              <a:rPr lang="da-DK" sz="3800" dirty="0" err="1"/>
              <a:t>therapy</a:t>
            </a:r>
            <a:endParaRPr lang="en-GB" sz="38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61611C-DE3A-41EC-87EC-29B8302B561E}"/>
              </a:ext>
            </a:extLst>
          </p:cNvPr>
          <p:cNvSpPr/>
          <p:nvPr/>
        </p:nvSpPr>
        <p:spPr>
          <a:xfrm>
            <a:off x="4842344" y="1563379"/>
            <a:ext cx="6246047" cy="763325"/>
          </a:xfrm>
          <a:prstGeom prst="rect">
            <a:avLst/>
          </a:prstGeom>
          <a:solidFill>
            <a:srgbClr val="B3C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Hyperkalaemia</a:t>
            </a:r>
            <a:r>
              <a:rPr lang="da-DK" sz="2000" dirty="0">
                <a:solidFill>
                  <a:schemeClr val="tx1"/>
                </a:solidFill>
              </a:rPr>
              <a:t> (p-K &gt; 6.0 mmol/L)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871A4BD-F63E-4C54-87B4-62EEE0044472}"/>
              </a:ext>
            </a:extLst>
          </p:cNvPr>
          <p:cNvSpPr/>
          <p:nvPr/>
        </p:nvSpPr>
        <p:spPr>
          <a:xfrm>
            <a:off x="4842344" y="2441050"/>
            <a:ext cx="6246047" cy="763326"/>
          </a:xfrm>
          <a:prstGeom prst="rect">
            <a:avLst/>
          </a:prstGeom>
          <a:solidFill>
            <a:srgbClr val="58C7EA">
              <a:tint val="66000"/>
              <a:satMod val="1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Respiratory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failure</a:t>
            </a:r>
            <a:r>
              <a:rPr lang="da-DK" sz="2000" dirty="0">
                <a:solidFill>
                  <a:schemeClr val="tx1"/>
                </a:solidFill>
              </a:rPr>
              <a:t> (P/F-ratio &lt; 26 kPa (200 </a:t>
            </a:r>
            <a:r>
              <a:rPr lang="da-DK" sz="2000" dirty="0" err="1">
                <a:solidFill>
                  <a:schemeClr val="tx1"/>
                </a:solidFill>
              </a:rPr>
              <a:t>mmHg</a:t>
            </a:r>
            <a:r>
              <a:rPr lang="da-DK" sz="2000" dirty="0">
                <a:solidFill>
                  <a:schemeClr val="tx1"/>
                </a:solidFill>
              </a:rPr>
              <a:t>) with </a:t>
            </a:r>
            <a:r>
              <a:rPr lang="da-DK" sz="2000" dirty="0" err="1">
                <a:solidFill>
                  <a:schemeClr val="tx1"/>
                </a:solidFill>
              </a:rPr>
              <a:t>pulmonary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oedema</a:t>
            </a:r>
            <a:r>
              <a:rPr lang="da-DK" sz="2000" dirty="0">
                <a:solidFill>
                  <a:schemeClr val="tx1"/>
                </a:solidFill>
              </a:rPr>
              <a:t> due to fluid </a:t>
            </a:r>
            <a:r>
              <a:rPr lang="da-DK" sz="2000" dirty="0" err="1">
                <a:solidFill>
                  <a:schemeClr val="tx1"/>
                </a:solidFill>
              </a:rPr>
              <a:t>overload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5E9815-C82C-43FF-A349-6D07711E268B}"/>
              </a:ext>
            </a:extLst>
          </p:cNvPr>
          <p:cNvSpPr/>
          <p:nvPr/>
        </p:nvSpPr>
        <p:spPr>
          <a:xfrm>
            <a:off x="4842344" y="3318720"/>
            <a:ext cx="6246047" cy="763325"/>
          </a:xfrm>
          <a:prstGeom prst="rect">
            <a:avLst/>
          </a:prstGeom>
          <a:solidFill>
            <a:srgbClr val="58DECE">
              <a:tint val="66000"/>
              <a:satMod val="1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Severe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metabolic</a:t>
            </a:r>
            <a:r>
              <a:rPr lang="da-DK" sz="2000" dirty="0">
                <a:solidFill>
                  <a:schemeClr val="tx1"/>
                </a:solidFill>
              </a:rPr>
              <a:t> acidosis </a:t>
            </a:r>
            <a:r>
              <a:rPr lang="da-DK" sz="2000" dirty="0" err="1">
                <a:solidFill>
                  <a:schemeClr val="tx1"/>
                </a:solidFill>
              </a:rPr>
              <a:t>attributable</a:t>
            </a:r>
            <a:r>
              <a:rPr lang="da-DK" sz="2000" dirty="0">
                <a:solidFill>
                  <a:schemeClr val="tx1"/>
                </a:solidFill>
              </a:rPr>
              <a:t> to </a:t>
            </a:r>
            <a:r>
              <a:rPr lang="da-DK" sz="2000" dirty="0" err="1">
                <a:solidFill>
                  <a:schemeClr val="tx1"/>
                </a:solidFill>
              </a:rPr>
              <a:t>acute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kidney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injury</a:t>
            </a:r>
            <a:r>
              <a:rPr lang="da-DK" sz="2000" dirty="0">
                <a:solidFill>
                  <a:schemeClr val="tx1"/>
                </a:solidFill>
              </a:rPr>
              <a:t> (pH &lt; 7,20 and SBE: &lt; -10)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6DF6284-8C6A-432B-A85B-69E44976CB50}"/>
              </a:ext>
            </a:extLst>
          </p:cNvPr>
          <p:cNvSpPr/>
          <p:nvPr/>
        </p:nvSpPr>
        <p:spPr>
          <a:xfrm>
            <a:off x="4842344" y="4191086"/>
            <a:ext cx="6246047" cy="768630"/>
          </a:xfrm>
          <a:prstGeom prst="rect">
            <a:avLst/>
          </a:prstGeom>
          <a:solidFill>
            <a:srgbClr val="00CC5C">
              <a:tint val="66000"/>
              <a:satMod val="160000"/>
            </a:srgb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2000" dirty="0"/>
              <a:t>Persistent </a:t>
            </a:r>
            <a:r>
              <a:rPr lang="da-DK" sz="2000" dirty="0" err="1"/>
              <a:t>acute</a:t>
            </a:r>
            <a:r>
              <a:rPr lang="da-DK" sz="2000" dirty="0"/>
              <a:t> </a:t>
            </a:r>
            <a:r>
              <a:rPr lang="da-DK" sz="2000" dirty="0" err="1"/>
              <a:t>kidney</a:t>
            </a:r>
            <a:r>
              <a:rPr lang="da-DK" sz="2000" dirty="0"/>
              <a:t> </a:t>
            </a:r>
            <a:r>
              <a:rPr lang="da-DK" sz="2000" dirty="0" err="1"/>
              <a:t>injury</a:t>
            </a:r>
            <a:r>
              <a:rPr lang="da-DK" sz="2000" dirty="0"/>
              <a:t> &gt; 72 </a:t>
            </a:r>
            <a:r>
              <a:rPr lang="da-DK" sz="2000" dirty="0" err="1"/>
              <a:t>hours</a:t>
            </a:r>
            <a:r>
              <a:rPr lang="da-DK" sz="2000" dirty="0"/>
              <a:t> (def. as: </a:t>
            </a:r>
            <a:r>
              <a:rPr lang="da-DK" sz="2000" dirty="0" err="1"/>
              <a:t>oliguria</a:t>
            </a:r>
            <a:r>
              <a:rPr lang="da-DK" sz="2000" dirty="0"/>
              <a:t> /</a:t>
            </a:r>
            <a:r>
              <a:rPr lang="da-DK" sz="2000" dirty="0" err="1"/>
              <a:t>anuria</a:t>
            </a:r>
            <a:r>
              <a:rPr lang="da-DK" sz="2000" dirty="0"/>
              <a:t> or s-</a:t>
            </a:r>
            <a:r>
              <a:rPr lang="da-DK" sz="2000" dirty="0" err="1"/>
              <a:t>creatinine</a:t>
            </a:r>
            <a:r>
              <a:rPr lang="da-DK" sz="2000" dirty="0"/>
              <a:t> has not </a:t>
            </a:r>
            <a:r>
              <a:rPr lang="da-DK" sz="2000" dirty="0" err="1"/>
              <a:t>declined</a:t>
            </a:r>
            <a:r>
              <a:rPr lang="da-DK" sz="2000" dirty="0"/>
              <a:t> to 50% from peak</a:t>
            </a:r>
            <a:endParaRPr lang="en-GB" sz="2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47D12B6-1E4B-4996-8FCA-42CDEDFA0051}"/>
              </a:ext>
            </a:extLst>
          </p:cNvPr>
          <p:cNvSpPr/>
          <p:nvPr/>
        </p:nvSpPr>
        <p:spPr>
          <a:xfrm>
            <a:off x="4842344" y="5074061"/>
            <a:ext cx="6246047" cy="768630"/>
          </a:xfrm>
          <a:prstGeom prst="rect">
            <a:avLst/>
          </a:prstGeom>
          <a:solidFill>
            <a:srgbClr val="8BC804">
              <a:tint val="66000"/>
              <a:satMod val="160000"/>
            </a:srgb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a-DK" sz="2000" dirty="0"/>
              <a:t>Trial drug infusion must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paused</a:t>
            </a:r>
            <a:r>
              <a:rPr lang="da-DK" sz="2000" dirty="0"/>
              <a:t> </a:t>
            </a:r>
            <a:r>
              <a:rPr lang="da-DK" sz="2000" dirty="0" err="1"/>
              <a:t>during</a:t>
            </a:r>
            <a:r>
              <a:rPr lang="da-DK" sz="2000" dirty="0"/>
              <a:t> </a:t>
            </a:r>
            <a:r>
              <a:rPr lang="da-DK" sz="2000" dirty="0" err="1"/>
              <a:t>dialysis</a:t>
            </a:r>
            <a:r>
              <a:rPr lang="da-DK" sz="2000" dirty="0"/>
              <a:t> and </a:t>
            </a:r>
            <a:r>
              <a:rPr lang="da-DK" sz="2000" dirty="0" err="1"/>
              <a:t>restarted</a:t>
            </a:r>
            <a:r>
              <a:rPr lang="da-DK" sz="2000" dirty="0"/>
              <a:t> </a:t>
            </a:r>
            <a:r>
              <a:rPr lang="da-DK" sz="2000" dirty="0" err="1"/>
              <a:t>when</a:t>
            </a:r>
            <a:r>
              <a:rPr lang="da-DK" sz="2000" dirty="0"/>
              <a:t> </a:t>
            </a:r>
            <a:r>
              <a:rPr lang="da-DK" sz="2000" dirty="0" err="1"/>
              <a:t>stopped</a:t>
            </a:r>
            <a:r>
              <a:rPr lang="da-DK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56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/>
              <a:t>Re-evaluation of fluid status</a:t>
            </a:r>
            <a:endParaRPr lang="en-US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endParaRPr lang="da-DK" sz="15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>
                <a:solidFill>
                  <a:srgbClr val="FF0000"/>
                </a:solidFill>
              </a:rPr>
              <a:t>IT MUST BE DOCUMENTED IN THE PATIENT FILE AND THE TREATMENT FOR THE REST OF THE ADMISSION MUST FOLLOW THIS NEW FLUID BALANCE! </a:t>
            </a:r>
          </a:p>
          <a:p>
            <a:pPr marL="0" indent="0">
              <a:buNone/>
            </a:pPr>
            <a:endParaRPr lang="da-DK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Adherence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472484"/>
          </a:xfrm>
        </p:spPr>
        <p:txBody>
          <a:bodyPr anchor="ctr">
            <a:normAutofit lnSpcReduction="10000"/>
          </a:bodyPr>
          <a:lstStyle/>
          <a:p>
            <a:endParaRPr lang="da-DK" sz="2200" dirty="0"/>
          </a:p>
          <a:p>
            <a:r>
              <a:rPr lang="da-DK" sz="2200" dirty="0"/>
              <a:t>The </a:t>
            </a:r>
            <a:r>
              <a:rPr lang="en-US" sz="2200" dirty="0"/>
              <a:t>trial drug must be administered throughout the ICU stay to a maximum of 90 days.</a:t>
            </a:r>
          </a:p>
          <a:p>
            <a:endParaRPr lang="en-US" sz="2200" dirty="0"/>
          </a:p>
          <a:p>
            <a:r>
              <a:rPr lang="en-US" sz="2200" dirty="0"/>
              <a:t>Goal: achievement and maintenance of neutral fluid balance</a:t>
            </a:r>
          </a:p>
          <a:p>
            <a:endParaRPr lang="en-US" sz="2200" dirty="0"/>
          </a:p>
          <a:p>
            <a:r>
              <a:rPr lang="en-US" sz="2200" dirty="0"/>
              <a:t>ICU readmissions within 90 days - the trial intervention must be re-started.</a:t>
            </a:r>
          </a:p>
          <a:p>
            <a:endParaRPr lang="en-US" sz="2200" dirty="0"/>
          </a:p>
          <a:p>
            <a:r>
              <a:rPr lang="en-US" sz="2200" dirty="0"/>
              <a:t>In case of transferal to another GODIF-site, the intervention continues</a:t>
            </a:r>
            <a:r>
              <a:rPr lang="da-DK" sz="2200" dirty="0"/>
              <a:t>.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Withdrawal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21804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a-DK" sz="2400" b="1" u="sng" dirty="0"/>
              <a:t>A patient </a:t>
            </a:r>
            <a:r>
              <a:rPr lang="en-US" sz="2400" b="1" u="sng" dirty="0"/>
              <a:t>can be withdrawn from the trial if</a:t>
            </a:r>
            <a:r>
              <a:rPr lang="en-US" sz="2400" u="sng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Consent is withdrawn or not given (patient, next of kin)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Clinicians or investigators choice (SAR/SUSAR/clinical decision)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Patient is subject to involuntary hospitalization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Withdrawal form active therapy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Ask for permission to continue data registration (day forms and follow up in eCRF).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686B8-646F-4AF8-A850-E5BF5181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Serious Adverse Reactions (SAR)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8675D9-5999-4DF5-AC96-26316AB2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860"/>
          </a:xfrm>
        </p:spPr>
        <p:txBody>
          <a:bodyPr>
            <a:noAutofit/>
          </a:bodyPr>
          <a:lstStyle/>
          <a:p>
            <a:r>
              <a:rPr lang="da-DK" sz="2400" dirty="0"/>
              <a:t>S</a:t>
            </a:r>
            <a:r>
              <a:rPr lang="en-GB" sz="2400" dirty="0" err="1"/>
              <a:t>evere</a:t>
            </a:r>
            <a:r>
              <a:rPr lang="en-US" sz="2400" dirty="0"/>
              <a:t> electrolyte disturbance (p-K &lt; 2.5 mmol/L, p-Na &lt; 120 mmol/L, p-Cl &lt; 90 mmol/L)</a:t>
            </a:r>
          </a:p>
          <a:p>
            <a:r>
              <a:rPr lang="en-US" sz="2400" dirty="0"/>
              <a:t>Aplastic </a:t>
            </a:r>
            <a:r>
              <a:rPr lang="en-US" sz="2400" dirty="0" err="1"/>
              <a:t>anaemia</a:t>
            </a:r>
            <a:endParaRPr lang="en-US" sz="2400" dirty="0"/>
          </a:p>
          <a:p>
            <a:r>
              <a:rPr lang="en-US" sz="2400" dirty="0"/>
              <a:t>Agranulocytosis</a:t>
            </a:r>
          </a:p>
          <a:p>
            <a:r>
              <a:rPr lang="en-US" sz="2400" dirty="0"/>
              <a:t>Pancreatitis</a:t>
            </a:r>
          </a:p>
          <a:p>
            <a:r>
              <a:rPr lang="en-US" sz="2400" dirty="0"/>
              <a:t>Circulatory collapse leading to cardiac arrest</a:t>
            </a:r>
          </a:p>
          <a:p>
            <a:r>
              <a:rPr lang="en-US" sz="2400" dirty="0"/>
              <a:t>Seizures because of furosemide induced low calcium or magnesium</a:t>
            </a:r>
          </a:p>
          <a:p>
            <a:r>
              <a:rPr lang="en-US" sz="2400" dirty="0"/>
              <a:t>Steven Johnsons syndrome</a:t>
            </a:r>
          </a:p>
          <a:p>
            <a:r>
              <a:rPr lang="en-US" sz="2400" dirty="0"/>
              <a:t>Toxic epidermal necrolysis</a:t>
            </a:r>
          </a:p>
          <a:p>
            <a:r>
              <a:rPr lang="en-US" sz="2400" dirty="0"/>
              <a:t>Hearing impairment/loss</a:t>
            </a:r>
          </a:p>
          <a:p>
            <a:r>
              <a:rPr lang="en-US" sz="2400" dirty="0"/>
              <a:t>Anaphylaxis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C8B5B9C-AE36-4F98-BDC2-641D9C7E1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2" y="365125"/>
            <a:ext cx="1787358" cy="4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SAR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/>
              <a:t>Contact the sponsor or coordinating investigator without undue delay by mail: </a:t>
            </a:r>
            <a:r>
              <a:rPr lang="en-US" sz="2400">
                <a:hlinkClick r:id="rId2"/>
              </a:rPr>
              <a:t>godif@cric.nu</a:t>
            </a:r>
            <a:r>
              <a:rPr lang="en-US" sz="2400"/>
              <a:t> or +45 4829 6773.</a:t>
            </a:r>
          </a:p>
          <a:p>
            <a:endParaRPr lang="en-US" sz="2400"/>
          </a:p>
          <a:p>
            <a:r>
              <a:rPr lang="en-US" sz="2400"/>
              <a:t>The report for SAR/SAE must be filled in and mailed to </a:t>
            </a:r>
            <a:r>
              <a:rPr lang="en-US" sz="2400">
                <a:hlinkClick r:id="rId2"/>
              </a:rPr>
              <a:t>godif@cric.nu</a:t>
            </a:r>
            <a:r>
              <a:rPr lang="en-US" sz="2400"/>
              <a:t> The report can be found under trial documents on </a:t>
            </a:r>
            <a:r>
              <a:rPr lang="en-US" sz="2400">
                <a:hlinkClick r:id="rId3"/>
              </a:rPr>
              <a:t>www.cric.nu/godif</a:t>
            </a:r>
            <a:r>
              <a:rPr lang="en-US" sz="2400"/>
              <a:t> (#14 in Site Master File)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SUSAR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773141"/>
            <a:ext cx="6467867" cy="4524292"/>
          </a:xfrm>
        </p:spPr>
        <p:txBody>
          <a:bodyPr anchor="ctr">
            <a:noAutofit/>
          </a:bodyPr>
          <a:lstStyle/>
          <a:p>
            <a:r>
              <a:rPr lang="en-US" sz="2400" dirty="0"/>
              <a:t>Suspected Unexpected Serious Adverse Reactions (SUSAR)</a:t>
            </a:r>
          </a:p>
          <a:p>
            <a:r>
              <a:rPr lang="en-US" sz="2400" dirty="0"/>
              <a:t>Serious adverse reactions which are not described in the product characteristics of furosemide</a:t>
            </a:r>
          </a:p>
          <a:p>
            <a:r>
              <a:rPr lang="en-US" sz="2400" dirty="0"/>
              <a:t>Contact the sponsor or coordinating investigator without undue delay (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or +45 4829 6773)</a:t>
            </a:r>
          </a:p>
          <a:p>
            <a:r>
              <a:rPr lang="en-US" sz="2400" dirty="0"/>
              <a:t>Fill in the SUSAR report form (#14 in the Site Master File) and e-mail it to sponsor 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1-year follow-up	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Mortality </a:t>
            </a:r>
          </a:p>
          <a:p>
            <a:r>
              <a:rPr lang="en-GB" dirty="0">
                <a:solidFill>
                  <a:srgbClr val="000000"/>
                </a:solidFill>
              </a:rPr>
              <a:t>Cognitive function </a:t>
            </a:r>
            <a:r>
              <a:rPr lang="en-GB" dirty="0" err="1">
                <a:solidFill>
                  <a:srgbClr val="000000"/>
                </a:solidFill>
              </a:rPr>
              <a:t>MoCA</a:t>
            </a:r>
            <a:r>
              <a:rPr lang="en-GB" dirty="0">
                <a:solidFill>
                  <a:srgbClr val="000000"/>
                </a:solidFill>
              </a:rPr>
              <a:t> mini   </a:t>
            </a:r>
          </a:p>
          <a:p>
            <a:r>
              <a:rPr lang="en-GB" dirty="0">
                <a:solidFill>
                  <a:srgbClr val="000000"/>
                </a:solidFill>
              </a:rPr>
              <a:t>Certification at </a:t>
            </a:r>
            <a:r>
              <a:rPr lang="en-GB" dirty="0">
                <a:solidFill>
                  <a:srgbClr val="000000"/>
                </a:solidFill>
                <a:hlinkClick r:id="rId2"/>
              </a:rPr>
              <a:t>www.mocatest.org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HRQoL</a:t>
            </a:r>
            <a:r>
              <a:rPr lang="en-GB" dirty="0">
                <a:solidFill>
                  <a:srgbClr val="000000"/>
                </a:solidFill>
              </a:rPr>
              <a:t> (EQ-5D-5L + EQ-VAS) </a:t>
            </a:r>
          </a:p>
          <a:p>
            <a:r>
              <a:rPr lang="en-GB" dirty="0">
                <a:solidFill>
                  <a:srgbClr val="000000"/>
                </a:solidFill>
              </a:rPr>
              <a:t>Subjective assessment of life quality after treatment in the ICU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8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F61E4-FCC0-4DA0-B39D-85698B74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311"/>
          </a:xfrm>
        </p:spPr>
        <p:txBody>
          <a:bodyPr/>
          <a:lstStyle/>
          <a:p>
            <a:r>
              <a:rPr lang="da-DK" b="1" dirty="0"/>
              <a:t>www.cric.nu/godif</a:t>
            </a:r>
            <a:endParaRPr lang="en-US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028A72-D0B7-4F70-89B0-F29C1F27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Trial documents, screening, </a:t>
            </a:r>
            <a:r>
              <a:rPr lang="en-US" sz="2000" dirty="0" err="1"/>
              <a:t>randomisation</a:t>
            </a:r>
            <a:r>
              <a:rPr lang="en-US" sz="2000" dirty="0"/>
              <a:t>, data registration, and trial medication.</a:t>
            </a:r>
            <a:r>
              <a:rPr lang="en-US" dirty="0"/>
              <a:t>	</a:t>
            </a:r>
          </a:p>
        </p:txBody>
      </p:sp>
      <p:pic>
        <p:nvPicPr>
          <p:cNvPr id="5" name="Billede 4" descr="Et billede, der indeholder indendørs, sidder, afspiller, mand&#10;&#10;Automatisk genereret beskrivelse">
            <a:extLst>
              <a:ext uri="{FF2B5EF4-FFF2-40B4-BE49-F238E27FC236}">
                <a16:creationId xmlns:a16="http://schemas.microsoft.com/office/drawing/2014/main" id="{22444ACA-CDEF-432A-AFAD-345E0713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00" y="2322235"/>
            <a:ext cx="7126725" cy="45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2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Contact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471" y="2910178"/>
            <a:ext cx="5442164" cy="310896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da-DK" sz="2400" dirty="0"/>
          </a:p>
          <a:p>
            <a:pPr marL="0" indent="0" algn="ctr">
              <a:buNone/>
            </a:pPr>
            <a:endParaRPr lang="da-DK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3300" dirty="0"/>
              <a:t>Do you need help?</a:t>
            </a:r>
          </a:p>
          <a:p>
            <a:pPr marL="0" indent="0">
              <a:buNone/>
            </a:pPr>
            <a:r>
              <a:rPr lang="da-DK" sz="3300" dirty="0"/>
              <a:t>Call the </a:t>
            </a:r>
            <a:r>
              <a:rPr lang="da-DK" sz="3300" b="1" dirty="0">
                <a:solidFill>
                  <a:srgbClr val="FF0000"/>
                </a:solidFill>
              </a:rPr>
              <a:t>GODIF hotline </a:t>
            </a:r>
            <a:r>
              <a:rPr lang="da-DK" sz="3300" dirty="0"/>
              <a:t>at:</a:t>
            </a:r>
          </a:p>
          <a:p>
            <a:pPr marL="0" indent="0">
              <a:buNone/>
            </a:pPr>
            <a:r>
              <a:rPr lang="da-DK" sz="3300" b="1" dirty="0">
                <a:solidFill>
                  <a:srgbClr val="FF0000"/>
                </a:solidFill>
              </a:rPr>
              <a:t>+ 45 4829 6773</a:t>
            </a:r>
          </a:p>
          <a:p>
            <a:pPr marL="0" indent="0">
              <a:buNone/>
            </a:pPr>
            <a:r>
              <a:rPr lang="da-DK" sz="3300" dirty="0"/>
              <a:t>mail: godif@cric.nu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03673CE-4019-41DA-9BD7-48D616F6F9C3}"/>
              </a:ext>
            </a:extLst>
          </p:cNvPr>
          <p:cNvSpPr/>
          <p:nvPr/>
        </p:nvSpPr>
        <p:spPr>
          <a:xfrm>
            <a:off x="1208598" y="2743200"/>
            <a:ext cx="4887402" cy="2409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b="1" dirty="0"/>
              <a:t>Fluid </a:t>
            </a:r>
            <a:r>
              <a:rPr lang="en-GB" b="1" dirty="0"/>
              <a:t>overload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B7519-6DE1-43F1-B651-953F14C1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/>
              <a:t>Very</a:t>
            </a:r>
            <a:r>
              <a:rPr lang="da-DK" sz="2400" dirty="0"/>
              <a:t> common	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Fluid </a:t>
            </a:r>
            <a:r>
              <a:rPr lang="da-DK" sz="2400"/>
              <a:t>overload</a:t>
            </a:r>
            <a:r>
              <a:rPr lang="da-DK" sz="2400" dirty="0"/>
              <a:t> is an independent </a:t>
            </a:r>
            <a:r>
              <a:rPr lang="da-DK" sz="2400"/>
              <a:t>risk</a:t>
            </a:r>
            <a:r>
              <a:rPr lang="da-DK" sz="2400" dirty="0"/>
              <a:t> factor for organ </a:t>
            </a:r>
            <a:r>
              <a:rPr lang="da-DK" sz="2400"/>
              <a:t>failure</a:t>
            </a:r>
            <a:r>
              <a:rPr lang="da-DK" sz="2400" dirty="0"/>
              <a:t> and </a:t>
            </a:r>
            <a:r>
              <a:rPr lang="da-DK" sz="2400"/>
              <a:t>mortality</a:t>
            </a:r>
            <a:r>
              <a:rPr lang="da-DK" sz="2400" dirty="0"/>
              <a:t>.</a:t>
            </a:r>
            <a:endParaRPr lang="en-GB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en-GB" sz="2400" dirty="0"/>
              <a:t>Increasing fluid overload increases the risk.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pic>
        <p:nvPicPr>
          <p:cNvPr id="7" name="Pladsholder til indhold 5">
            <a:extLst>
              <a:ext uri="{FF2B5EF4-FFF2-40B4-BE49-F238E27FC236}">
                <a16:creationId xmlns:a16="http://schemas.microsoft.com/office/drawing/2014/main" id="{CBE9302F-997B-4434-9334-A8D89346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9" y="883041"/>
            <a:ext cx="3424276" cy="2140172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2316DB6-4FA9-4468-88ED-5F783CBC5BFB}"/>
              </a:ext>
            </a:extLst>
          </p:cNvPr>
          <p:cNvSpPr/>
          <p:nvPr/>
        </p:nvSpPr>
        <p:spPr>
          <a:xfrm>
            <a:off x="1176872" y="3552881"/>
            <a:ext cx="6519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Sine Wichmann, MD, </a:t>
            </a:r>
            <a:r>
              <a:rPr lang="en-US" sz="2400" dirty="0" err="1"/>
              <a:t>ph.d.</a:t>
            </a:r>
            <a:r>
              <a:rPr lang="en-US" sz="2400" dirty="0"/>
              <a:t>-student</a:t>
            </a:r>
          </a:p>
          <a:p>
            <a:pPr algn="ctr"/>
            <a:r>
              <a:rPr lang="en-US" sz="2400" dirty="0"/>
              <a:t>Department of </a:t>
            </a:r>
            <a:r>
              <a:rPr lang="en-US" sz="2400" dirty="0" err="1"/>
              <a:t>Anaesthesiology</a:t>
            </a:r>
            <a:r>
              <a:rPr lang="en-US" sz="2400" dirty="0"/>
              <a:t> and Intensive Care</a:t>
            </a:r>
          </a:p>
          <a:p>
            <a:pPr algn="ctr"/>
            <a:r>
              <a:rPr lang="en-US" sz="2400" dirty="0"/>
              <a:t> Nordsjællands hospital, Hillerød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www.cric.nu/godif</a:t>
            </a:r>
            <a:endParaRPr lang="en-US" sz="2400" dirty="0"/>
          </a:p>
          <a:p>
            <a:pPr algn="ctr"/>
            <a:r>
              <a:rPr lang="en-US" sz="2400" dirty="0" err="1">
                <a:hlinkClick r:id="rId5"/>
              </a:rPr>
              <a:t>godif@cric</a:t>
            </a:r>
            <a:r>
              <a:rPr lang="da-DK" sz="2400" dirty="0">
                <a:hlinkClick r:id="rId5"/>
              </a:rPr>
              <a:t>.nu</a:t>
            </a:r>
            <a:endParaRPr lang="da-DK" sz="2400" dirty="0"/>
          </a:p>
          <a:p>
            <a:pPr algn="ctr"/>
            <a:r>
              <a:rPr lang="da-DK" sz="2400" dirty="0"/>
              <a:t>Phone: +45 4829 6773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231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7">
            <a:extLst>
              <a:ext uri="{FF2B5EF4-FFF2-40B4-BE49-F238E27FC236}">
                <a16:creationId xmlns:a16="http://schemas.microsoft.com/office/drawing/2014/main" id="{E71C312A-A6F8-4CD2-B2DD-4FBDFDFF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05" y="66756"/>
            <a:ext cx="8640662" cy="674136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97E48B9-C6BF-4B67-AA39-9196AB385217}"/>
              </a:ext>
            </a:extLst>
          </p:cNvPr>
          <p:cNvSpPr txBox="1"/>
          <p:nvPr/>
        </p:nvSpPr>
        <p:spPr>
          <a:xfrm>
            <a:off x="8396594" y="6495148"/>
            <a:ext cx="2191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Malbrain et al. 2018</a:t>
            </a:r>
          </a:p>
        </p:txBody>
      </p:sp>
    </p:spTree>
    <p:extLst>
      <p:ext uri="{BB962C8B-B14F-4D97-AF65-F5344CB8AC3E}">
        <p14:creationId xmlns:p14="http://schemas.microsoft.com/office/powerpoint/2010/main" val="21413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Deresuscitation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325337D-670D-44A9-AB53-7E784A213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37" y="1938302"/>
            <a:ext cx="5851754" cy="2061937"/>
          </a:xfrm>
          <a:prstGeom prst="rect">
            <a:avLst/>
          </a:prstGeom>
        </p:spPr>
      </p:pic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D070515-160D-4694-B9CB-23033663C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4508629"/>
            <a:ext cx="5938886" cy="218044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A67FE8A-A78F-4A20-BFB5-AB0E772A2758}"/>
              </a:ext>
            </a:extLst>
          </p:cNvPr>
          <p:cNvSpPr/>
          <p:nvPr/>
        </p:nvSpPr>
        <p:spPr>
          <a:xfrm>
            <a:off x="1284337" y="2045616"/>
            <a:ext cx="6040290" cy="19546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1046F6C-436D-4D7E-994E-E56892BFDCD4}"/>
              </a:ext>
            </a:extLst>
          </p:cNvPr>
          <p:cNvSpPr/>
          <p:nvPr/>
        </p:nvSpPr>
        <p:spPr>
          <a:xfrm>
            <a:off x="1284337" y="4411579"/>
            <a:ext cx="6002582" cy="22774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2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Deresuscitation</a:t>
            </a:r>
            <a:r>
              <a:rPr lang="en-US" b="1" dirty="0"/>
              <a:t> – FACTT trial</a:t>
            </a:r>
          </a:p>
        </p:txBody>
      </p:sp>
      <p:pic>
        <p:nvPicPr>
          <p:cNvPr id="6" name="Pladsholder til indhold 5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7B876F90-7664-48AD-B9CB-2930FA4FF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22" y="1907438"/>
            <a:ext cx="5579262" cy="476213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D06BC-D2B5-407B-B767-95633EF0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Pilot studie - FFAKI</a:t>
            </a:r>
          </a:p>
        </p:txBody>
      </p:sp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4F256D8-155D-44B3-97A6-4AB1F523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1650"/>
            <a:ext cx="5393866" cy="1856476"/>
          </a:xfrm>
        </p:spPr>
      </p:pic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3C04594-A0B2-445A-8D1D-A31C9F808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18" y="365125"/>
            <a:ext cx="1745819" cy="4504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12C436A-01EF-461E-9ABC-F4981173D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36" y="2191650"/>
            <a:ext cx="4176464" cy="3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Current knowledge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B7519-6DE1-43F1-B651-953F14C1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Fluid overload is a risk factor for organ dysfunctions and death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Goal directed and fast fluid removal is feasible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We don’t know when or how fluid removal should be done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C7539-50D6-4816-92D9-52C4882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b="1" dirty="0"/>
              <a:t>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6D35F-D992-4ECD-9DDF-4CF33A2F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146852"/>
            <a:ext cx="6467867" cy="434141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Randomised, blinded, placebo-controlled trial of furosemide versus placebo.</a:t>
            </a:r>
          </a:p>
          <a:p>
            <a:r>
              <a:rPr lang="en-GB" sz="2400" dirty="0"/>
              <a:t>Setting</a:t>
            </a:r>
            <a:r>
              <a:rPr lang="en-GB" sz="2400"/>
              <a:t>: 20-30 </a:t>
            </a:r>
            <a:r>
              <a:rPr lang="en-GB" sz="2400" dirty="0"/>
              <a:t>sites, starting in Denmark </a:t>
            </a:r>
          </a:p>
          <a:p>
            <a:r>
              <a:rPr lang="en-GB" sz="2400" dirty="0"/>
              <a:t>Starting 17</a:t>
            </a:r>
            <a:r>
              <a:rPr lang="en-GB" sz="2400" baseline="30000" dirty="0"/>
              <a:t>th</a:t>
            </a:r>
            <a:r>
              <a:rPr lang="en-GB" sz="2400" dirty="0"/>
              <a:t> of August 2020, Nordsjællands Hospital.</a:t>
            </a:r>
          </a:p>
          <a:p>
            <a:r>
              <a:rPr lang="en-GB" sz="2400" dirty="0"/>
              <a:t>1000 patients.</a:t>
            </a:r>
          </a:p>
          <a:p>
            <a:r>
              <a:rPr lang="en-GB" sz="2400" dirty="0"/>
              <a:t>Goal: Achieve neutral fluid balance as fast as possible and maintain it until discharge or 90 days.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7CA51C6-3C36-49DB-844E-0A1E3444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1522</Words>
  <Application>Microsoft Office PowerPoint</Application>
  <PresentationFormat>Widescreen</PresentationFormat>
  <Paragraphs>189</Paragraphs>
  <Slides>30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Office-tema</vt:lpstr>
      <vt:lpstr>Goal directed fluid removal with furosemide in intensive care patients with fluid overload – A randomised, blinded, placebo-controlled trial (GODIF)</vt:lpstr>
      <vt:lpstr>Disposition</vt:lpstr>
      <vt:lpstr>Fluid overload</vt:lpstr>
      <vt:lpstr>PowerPoint-præsentation</vt:lpstr>
      <vt:lpstr>Deresuscitation</vt:lpstr>
      <vt:lpstr>Deresuscitation – FACTT trial</vt:lpstr>
      <vt:lpstr>Pilot studie - FFAKI</vt:lpstr>
      <vt:lpstr>Current knowledge</vt:lpstr>
      <vt:lpstr>Design</vt:lpstr>
      <vt:lpstr>Design</vt:lpstr>
      <vt:lpstr>Aim</vt:lpstr>
      <vt:lpstr>Inclusion criteria</vt:lpstr>
      <vt:lpstr>Exclusion criteria</vt:lpstr>
      <vt:lpstr>Randomisation</vt:lpstr>
      <vt:lpstr>Start trial drug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Re-evaluation of fluid status</vt:lpstr>
      <vt:lpstr>Adherence</vt:lpstr>
      <vt:lpstr>Withdrawal</vt:lpstr>
      <vt:lpstr>Serious Adverse Reactions (SAR)</vt:lpstr>
      <vt:lpstr>SAR</vt:lpstr>
      <vt:lpstr>SUSAR</vt:lpstr>
      <vt:lpstr>1-year follow-up </vt:lpstr>
      <vt:lpstr>www.cric.nu/godif</vt:lpstr>
      <vt:lpstr>Contact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directed fluid removal with furosemide in intensive care patients with fluid overload – A randomised, blinded, placebo-controlled trial (GODIF)</dc:title>
  <dc:creator>Sine Wichmann</dc:creator>
  <cp:lastModifiedBy>Sine Wichmann</cp:lastModifiedBy>
  <cp:revision>69</cp:revision>
  <cp:lastPrinted>2020-08-20T10:41:00Z</cp:lastPrinted>
  <dcterms:created xsi:type="dcterms:W3CDTF">2020-08-19T08:04:06Z</dcterms:created>
  <dcterms:modified xsi:type="dcterms:W3CDTF">2020-10-05T19:36:18Z</dcterms:modified>
</cp:coreProperties>
</file>