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6" r:id="rId3"/>
    <p:sldId id="259" r:id="rId4"/>
    <p:sldId id="265" r:id="rId5"/>
    <p:sldId id="278" r:id="rId6"/>
    <p:sldId id="298" r:id="rId7"/>
    <p:sldId id="299" r:id="rId8"/>
    <p:sldId id="300" r:id="rId9"/>
    <p:sldId id="279" r:id="rId10"/>
    <p:sldId id="284" r:id="rId11"/>
    <p:sldId id="297" r:id="rId12"/>
    <p:sldId id="287" r:id="rId13"/>
    <p:sldId id="288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295" r:id="rId2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Christine Andersen-Ranberg" initials="NCA" lastIdx="2" clrIdx="0">
    <p:extLst>
      <p:ext uri="{19B8F6BF-5375-455C-9EA6-DF929625EA0E}">
        <p15:presenceInfo xmlns:p15="http://schemas.microsoft.com/office/powerpoint/2012/main" userId="S-1-5-21-2124253774-71482904-3017945337-1327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4BB98-4684-45F5-BB0E-ED900309B95C}" type="datetimeFigureOut">
              <a:rPr lang="da-DK" smtClean="0"/>
              <a:t>10-12-2020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C56DF-EFD2-4155-AD48-41B394760B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2405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C56DF-EFD2-4155-AD48-41B394760BB7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950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7DDD-FC0E-44F9-8BD8-032743811A05}" type="datetimeFigureOut">
              <a:rPr lang="da-DK" smtClean="0"/>
              <a:t>10-12-2020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8179-158E-41CA-87B7-E4BFDAC94F17}" type="slidenum">
              <a:rPr lang="da-DK" smtClean="0"/>
              <a:t>‹nr.›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64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7DDD-FC0E-44F9-8BD8-032743811A05}" type="datetimeFigureOut">
              <a:rPr lang="da-DK" smtClean="0"/>
              <a:t>10-12-2020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8179-158E-41CA-87B7-E4BFDAC94F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563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7DDD-FC0E-44F9-8BD8-032743811A05}" type="datetimeFigureOut">
              <a:rPr lang="da-DK" smtClean="0"/>
              <a:t>10-12-2020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8179-158E-41CA-87B7-E4BFDAC94F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526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7DDD-FC0E-44F9-8BD8-032743811A05}" type="datetimeFigureOut">
              <a:rPr lang="da-DK" smtClean="0"/>
              <a:t>10-12-2020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8179-158E-41CA-87B7-E4BFDAC94F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821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7DDD-FC0E-44F9-8BD8-032743811A05}" type="datetimeFigureOut">
              <a:rPr lang="da-DK" smtClean="0"/>
              <a:t>10-12-2020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8179-158E-41CA-87B7-E4BFDAC94F17}" type="slidenum">
              <a:rPr lang="da-DK" smtClean="0"/>
              <a:t>‹nr.›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27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7DDD-FC0E-44F9-8BD8-032743811A05}" type="datetimeFigureOut">
              <a:rPr lang="da-DK" smtClean="0"/>
              <a:t>10-12-2020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8179-158E-41CA-87B7-E4BFDAC94F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0880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7DDD-FC0E-44F9-8BD8-032743811A05}" type="datetimeFigureOut">
              <a:rPr lang="da-DK" smtClean="0"/>
              <a:t>10-12-2020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8179-158E-41CA-87B7-E4BFDAC94F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560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7DDD-FC0E-44F9-8BD8-032743811A05}" type="datetimeFigureOut">
              <a:rPr lang="da-DK" smtClean="0"/>
              <a:t>10-12-2020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8179-158E-41CA-87B7-E4BFDAC94F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615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7DDD-FC0E-44F9-8BD8-032743811A05}" type="datetimeFigureOut">
              <a:rPr lang="da-DK" smtClean="0"/>
              <a:t>10-12-2020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8179-158E-41CA-87B7-E4BFDAC94F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876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7067DDD-FC0E-44F9-8BD8-032743811A05}" type="datetimeFigureOut">
              <a:rPr lang="da-DK" smtClean="0"/>
              <a:t>10-12-2020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FD8179-158E-41CA-87B7-E4BFDAC94F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685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7DDD-FC0E-44F9-8BD8-032743811A05}" type="datetimeFigureOut">
              <a:rPr lang="da-DK" smtClean="0"/>
              <a:t>10-12-2020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8179-158E-41CA-87B7-E4BFDAC94F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60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7067DDD-FC0E-44F9-8BD8-032743811A05}" type="datetimeFigureOut">
              <a:rPr lang="da-DK" smtClean="0"/>
              <a:t>10-12-2020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2FD8179-158E-41CA-87B7-E4BFDAC94F17}" type="slidenum">
              <a:rPr lang="da-DK" smtClean="0"/>
              <a:t>‹nr.›</a:t>
            </a:fld>
            <a:endParaRPr lang="da-DK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56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6F4DC5A4-6DDC-49C5-976B-1E06D7A9B7A4@cs.au.dk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aid-icu@cric.n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cid:6F4DC5A4-6DDC-49C5-976B-1E06D7A9B7A4@cs.au.d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cid:6F4DC5A4-6DDC-49C5-976B-1E06D7A9B7A4@cs.au.d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cid:6F4DC5A4-6DDC-49C5-976B-1E06D7A9B7A4@cs.au.d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cric.nu/aid-ic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cid:6F4DC5A4-6DDC-49C5-976B-1E06D7A9B7A4@cs.au.d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cric.n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cid:6F4DC5A4-6DDC-49C5-976B-1E06D7A9B7A4@cs.au.d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cid:6F4DC5A4-6DDC-49C5-976B-1E06D7A9B7A4@cs.au.dk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cid:6F4DC5A4-6DDC-49C5-976B-1E06D7A9B7A4@cs.au.dk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ric.nu/aid-ic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cid:6F4DC5A4-6DDC-49C5-976B-1E06D7A9B7A4@cs.au.dk" TargetMode="Externa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ric.nu/aid-ic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cid:6F4DC5A4-6DDC-49C5-976B-1E06D7A9B7A4@cs.au.dk" TargetMode="Externa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ric.nu/aid-ic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cid:6F4DC5A4-6DDC-49C5-976B-1E06D7A9B7A4@cs.au.dk" TargetMode="Externa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cid:6F4DC5A4-6DDC-49C5-976B-1E06D7A9B7A4@cs.au.dk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ic.nu/aid-icu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cid:6F4DC5A4-6DDC-49C5-976B-1E06D7A9B7A4@cs.au.dk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cid:6F4DC5A4-6DDC-49C5-976B-1E06D7A9B7A4@cs.au.d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cid:6F4DC5A4-6DDC-49C5-976B-1E06D7A9B7A4@cs.au.d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cid:6F4DC5A4-6DDC-49C5-976B-1E06D7A9B7A4@cs.au.d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cid:6F4DC5A4-6DDC-49C5-976B-1E06D7A9B7A4@cs.au.dk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cid:6F4DC5A4-6DDC-49C5-976B-1E06D7A9B7A4@cs.au.d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6F4DC5A4-6DDC-49C5-976B-1E06D7A9B7A4@cs.au.dk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6F4DC5A4-6DDC-49C5-976B-1E06D7A9B7A4@cs.au.dk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cid:6F4DC5A4-6DDC-49C5-976B-1E06D7A9B7A4@cs.au.d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cid:6F4DC5A4-6DDC-49C5-976B-1E06D7A9B7A4@cs.au.dk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275" y="847465"/>
            <a:ext cx="1816442" cy="17793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felt 3"/>
          <p:cNvSpPr txBox="1"/>
          <p:nvPr/>
        </p:nvSpPr>
        <p:spPr>
          <a:xfrm>
            <a:off x="372912" y="2641103"/>
            <a:ext cx="11203167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a-DK" sz="2800" b="1" dirty="0"/>
              <a:t>Antipsykotisk behandling af delirium på intensivafdeling </a:t>
            </a:r>
            <a:br>
              <a:rPr lang="da-DK" sz="2800" b="1" dirty="0"/>
            </a:br>
            <a:endParaRPr lang="da-DK" sz="2800" b="1" dirty="0"/>
          </a:p>
        </p:txBody>
      </p:sp>
      <p:sp>
        <p:nvSpPr>
          <p:cNvPr id="7" name="Tekstfelt 6"/>
          <p:cNvSpPr txBox="1"/>
          <p:nvPr/>
        </p:nvSpPr>
        <p:spPr>
          <a:xfrm>
            <a:off x="1235676" y="4510216"/>
            <a:ext cx="99471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Nina Christine Andersen-Ranberg 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koordinerende </a:t>
            </a:r>
            <a:r>
              <a:rPr lang="da-DK" dirty="0" err="1" smtClean="0">
                <a:solidFill>
                  <a:schemeClr val="bg1">
                    <a:lumMod val="50000"/>
                  </a:schemeClr>
                </a:solidFill>
              </a:rPr>
              <a:t>investigator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Lone Musaeus Poulsen (sponsor)</a:t>
            </a:r>
          </a:p>
          <a:p>
            <a:pPr algn="ctr"/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Anæstesiologisk afdeling og intensivafsnit</a:t>
            </a:r>
          </a:p>
          <a:p>
            <a:pPr algn="ctr"/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Sjællands Universitetshospital, Køge</a:t>
            </a:r>
          </a:p>
          <a:p>
            <a:pPr algn="ctr"/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Email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  <a:hlinkClick r:id="rId4"/>
              </a:rPr>
              <a:t>aid-icu@cric.nu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www.cric.nu/aid-icu</a:t>
            </a:r>
          </a:p>
        </p:txBody>
      </p:sp>
      <p:sp>
        <p:nvSpPr>
          <p:cNvPr id="8" name="Tekstfelt 3">
            <a:extLst>
              <a:ext uri="{FF2B5EF4-FFF2-40B4-BE49-F238E27FC236}">
                <a16:creationId xmlns:a16="http://schemas.microsoft.com/office/drawing/2014/main" xmlns="" id="{14C8AD5B-73FA-46F1-9555-BEFFA192C83E}"/>
              </a:ext>
            </a:extLst>
          </p:cNvPr>
          <p:cNvSpPr txBox="1"/>
          <p:nvPr/>
        </p:nvSpPr>
        <p:spPr>
          <a:xfrm>
            <a:off x="494416" y="3884421"/>
            <a:ext cx="112031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a-DK" sz="2800" b="1" dirty="0"/>
              <a:t>(Agents Intervening against Delirium in the Intensive Care Unit (AID-ICU))</a:t>
            </a:r>
          </a:p>
        </p:txBody>
      </p:sp>
      <p:pic>
        <p:nvPicPr>
          <p:cNvPr id="10" name="Billede 5">
            <a:extLst>
              <a:ext uri="{FF2B5EF4-FFF2-40B4-BE49-F238E27FC236}">
                <a16:creationId xmlns:a16="http://schemas.microsoft.com/office/drawing/2014/main" xmlns="" id="{0CFD115B-FA38-4196-AE49-8CAEB915EF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9895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Eksklusionskriterier</a:t>
            </a:r>
            <a:endParaRPr lang="en-US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1097280" y="2065542"/>
            <a:ext cx="10148516" cy="4095328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"/>
            </a:pPr>
            <a:r>
              <a:rPr lang="da-DK" sz="2400" dirty="0"/>
              <a:t> Kontraindikationer til haloperidol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"/>
            </a:pPr>
            <a:r>
              <a:rPr lang="da-DK" sz="2400" dirty="0"/>
              <a:t> Habituel antipsykotisk behandling eller behandling med antipsykotika på intensivafdelingen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"/>
            </a:pPr>
            <a:r>
              <a:rPr lang="da-DK" sz="2400" dirty="0"/>
              <a:t> Permanent inhabil (fx demens, mentalt retarderet)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"/>
            </a:pPr>
            <a:r>
              <a:rPr lang="da-DK" sz="2400" dirty="0"/>
              <a:t> Delirium-scoring ikke mulig (sprogbarriere, blind, døv)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"/>
            </a:pPr>
            <a:r>
              <a:rPr lang="da-DK" sz="2400" dirty="0"/>
              <a:t> Aktiv behandling  indstillet eller hjernedød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"/>
            </a:pPr>
            <a:r>
              <a:rPr lang="da-DK" sz="2400" dirty="0"/>
              <a:t> Fertile kvinder (&lt;50 år) med positiv urin- eller plasma-hCG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"/>
            </a:pPr>
            <a:r>
              <a:rPr lang="da-DK" sz="2400" dirty="0"/>
              <a:t> Patienter under tvang fra myndigheder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"/>
            </a:pPr>
            <a:r>
              <a:rPr lang="da-DK" sz="2400" dirty="0"/>
              <a:t> Patienter med alkohol-induceret delirium (delirium tremens)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 descr="cid:6F4DC5A4-6DDC-49C5-976B-1E06D7A9B7A4@cs.au.dk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86603"/>
            <a:ext cx="1149182" cy="1169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4957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Tekstfelt 32"/>
          <p:cNvSpPr txBox="1"/>
          <p:nvPr/>
        </p:nvSpPr>
        <p:spPr>
          <a:xfrm>
            <a:off x="9266757" y="4750539"/>
            <a:ext cx="2194417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2000" dirty="0"/>
              <a:t>Placebo: NaCl 0.5 ml  x 3</a:t>
            </a:r>
          </a:p>
        </p:txBody>
      </p:sp>
      <p:sp>
        <p:nvSpPr>
          <p:cNvPr id="41" name="Nedadgående pil 40"/>
          <p:cNvSpPr/>
          <p:nvPr/>
        </p:nvSpPr>
        <p:spPr>
          <a:xfrm>
            <a:off x="4605104" y="3004689"/>
            <a:ext cx="2402822" cy="8887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0" name="Lige pilforbindelse 6"/>
          <p:cNvCxnSpPr>
            <a:cxnSpLocks/>
            <a:stCxn id="9" idx="1"/>
          </p:cNvCxnSpPr>
          <p:nvPr/>
        </p:nvCxnSpPr>
        <p:spPr>
          <a:xfrm flipV="1">
            <a:off x="1990816" y="2567882"/>
            <a:ext cx="3341806" cy="18080"/>
          </a:xfrm>
          <a:prstGeom prst="straightConnector1">
            <a:avLst/>
          </a:prstGeom>
          <a:ln w="3175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Intervention</a:t>
            </a:r>
          </a:p>
        </p:txBody>
      </p:sp>
      <p:pic>
        <p:nvPicPr>
          <p:cNvPr id="7" name="Billede 6" descr="cid:6F4DC5A4-6DDC-49C5-976B-1E06D7A9B7A4@cs.au.dk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86603"/>
            <a:ext cx="1149182" cy="11693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ktangel 2"/>
          <p:cNvSpPr/>
          <p:nvPr/>
        </p:nvSpPr>
        <p:spPr>
          <a:xfrm>
            <a:off x="203742" y="2244715"/>
            <a:ext cx="1787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Akut</a:t>
            </a:r>
            <a:r>
              <a:rPr lang="en-US" dirty="0"/>
              <a:t> </a:t>
            </a:r>
            <a:r>
              <a:rPr lang="en-US" dirty="0" err="1"/>
              <a:t>indlæggelse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intensiv</a:t>
            </a:r>
            <a:endParaRPr lang="en-US" dirty="0"/>
          </a:p>
        </p:txBody>
      </p:sp>
      <p:sp>
        <p:nvSpPr>
          <p:cNvPr id="9" name="Tekstfelt 20"/>
          <p:cNvSpPr txBox="1"/>
          <p:nvPr/>
        </p:nvSpPr>
        <p:spPr>
          <a:xfrm>
            <a:off x="1990816" y="2401296"/>
            <a:ext cx="321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Deliriumscreening x 2 dagligt</a:t>
            </a:r>
          </a:p>
        </p:txBody>
      </p:sp>
      <p:cxnSp>
        <p:nvCxnSpPr>
          <p:cNvPr id="12" name="Lige pilforbindelse 27"/>
          <p:cNvCxnSpPr/>
          <p:nvPr/>
        </p:nvCxnSpPr>
        <p:spPr>
          <a:xfrm>
            <a:off x="8050730" y="4500107"/>
            <a:ext cx="698415" cy="604842"/>
          </a:xfrm>
          <a:prstGeom prst="straightConnector1">
            <a:avLst/>
          </a:prstGeom>
          <a:ln w="4762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felt 15"/>
          <p:cNvSpPr txBox="1"/>
          <p:nvPr/>
        </p:nvSpPr>
        <p:spPr>
          <a:xfrm>
            <a:off x="5277198" y="2257690"/>
            <a:ext cx="1256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Delirium- positiv</a:t>
            </a:r>
          </a:p>
        </p:txBody>
      </p:sp>
      <p:sp>
        <p:nvSpPr>
          <p:cNvPr id="23" name="Tekstfelt 23"/>
          <p:cNvSpPr txBox="1"/>
          <p:nvPr/>
        </p:nvSpPr>
        <p:spPr>
          <a:xfrm>
            <a:off x="7264352" y="4130774"/>
            <a:ext cx="173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Randomisering</a:t>
            </a:r>
          </a:p>
        </p:txBody>
      </p:sp>
      <p:sp>
        <p:nvSpPr>
          <p:cNvPr id="31" name="Tekstfelt 19"/>
          <p:cNvSpPr txBox="1"/>
          <p:nvPr/>
        </p:nvSpPr>
        <p:spPr>
          <a:xfrm>
            <a:off x="5202027" y="3156601"/>
            <a:ext cx="1270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 Screening</a:t>
            </a:r>
          </a:p>
        </p:txBody>
      </p:sp>
      <p:sp>
        <p:nvSpPr>
          <p:cNvPr id="33" name="Tekstfelt 32"/>
          <p:cNvSpPr txBox="1"/>
          <p:nvPr/>
        </p:nvSpPr>
        <p:spPr>
          <a:xfrm>
            <a:off x="9266758" y="3132999"/>
            <a:ext cx="219441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2000" dirty="0"/>
              <a:t>H</a:t>
            </a:r>
            <a:r>
              <a:rPr lang="en-US" sz="2000" dirty="0"/>
              <a:t>a</a:t>
            </a:r>
            <a:r>
              <a:rPr lang="da-DK" sz="2000" dirty="0" err="1"/>
              <a:t>loperidol</a:t>
            </a:r>
            <a:r>
              <a:rPr lang="da-DK" sz="2000" dirty="0"/>
              <a:t> 2.5 mg (0.5ml) x 3</a:t>
            </a:r>
          </a:p>
        </p:txBody>
      </p:sp>
      <p:sp>
        <p:nvSpPr>
          <p:cNvPr id="34" name="TextBox 28"/>
          <p:cNvSpPr txBox="1"/>
          <p:nvPr/>
        </p:nvSpPr>
        <p:spPr>
          <a:xfrm>
            <a:off x="262802" y="5237540"/>
            <a:ext cx="293759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P.n. haloperidol/placebo op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totalt</a:t>
            </a:r>
            <a:r>
              <a:rPr lang="en-US" dirty="0"/>
              <a:t> 20 mg </a:t>
            </a:r>
            <a:r>
              <a:rPr lang="en-US" dirty="0" err="1"/>
              <a:t>dagligt</a:t>
            </a:r>
            <a:endParaRPr lang="en-US" dirty="0"/>
          </a:p>
          <a:p>
            <a:r>
              <a:rPr lang="en-US" dirty="0"/>
              <a:t>(5 </a:t>
            </a:r>
            <a:r>
              <a:rPr lang="en-US" dirty="0" err="1"/>
              <a:t>ekstra</a:t>
            </a:r>
            <a:r>
              <a:rPr lang="en-US" dirty="0"/>
              <a:t> </a:t>
            </a:r>
            <a:r>
              <a:rPr lang="en-US" dirty="0" err="1"/>
              <a:t>doser</a:t>
            </a:r>
            <a:r>
              <a:rPr lang="en-US" dirty="0"/>
              <a:t>)</a:t>
            </a:r>
          </a:p>
        </p:txBody>
      </p:sp>
      <p:sp>
        <p:nvSpPr>
          <p:cNvPr id="42" name="Tekstfelt 15"/>
          <p:cNvSpPr txBox="1"/>
          <p:nvPr/>
        </p:nvSpPr>
        <p:spPr>
          <a:xfrm>
            <a:off x="4809719" y="3954882"/>
            <a:ext cx="1993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Møder ikke eksklusionskriterier</a:t>
            </a:r>
          </a:p>
        </p:txBody>
      </p:sp>
      <p:sp>
        <p:nvSpPr>
          <p:cNvPr id="43" name="Højrepil 42"/>
          <p:cNvSpPr/>
          <p:nvPr/>
        </p:nvSpPr>
        <p:spPr>
          <a:xfrm>
            <a:off x="6734415" y="4093381"/>
            <a:ext cx="529937" cy="436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47" name="Lige pilforbindelse 27"/>
          <p:cNvCxnSpPr/>
          <p:nvPr/>
        </p:nvCxnSpPr>
        <p:spPr>
          <a:xfrm flipV="1">
            <a:off x="8050745" y="3496630"/>
            <a:ext cx="698400" cy="604800"/>
          </a:xfrm>
          <a:prstGeom prst="straightConnector1">
            <a:avLst/>
          </a:prstGeom>
          <a:ln w="4762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Lige pilforbindelse 27"/>
          <p:cNvCxnSpPr/>
          <p:nvPr/>
        </p:nvCxnSpPr>
        <p:spPr>
          <a:xfrm flipV="1">
            <a:off x="8749145" y="3486942"/>
            <a:ext cx="599622" cy="9687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Lige pilforbindelse 27"/>
          <p:cNvCxnSpPr/>
          <p:nvPr/>
        </p:nvCxnSpPr>
        <p:spPr>
          <a:xfrm flipV="1">
            <a:off x="8749145" y="5104482"/>
            <a:ext cx="599622" cy="9687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29"/>
          <p:cNvSpPr txBox="1"/>
          <p:nvPr/>
        </p:nvSpPr>
        <p:spPr>
          <a:xfrm>
            <a:off x="3360880" y="5237540"/>
            <a:ext cx="348385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Escape-</a:t>
            </a:r>
            <a:r>
              <a:rPr lang="en-US" dirty="0" err="1"/>
              <a:t>medicin</a:t>
            </a:r>
            <a:r>
              <a:rPr lang="en-US" dirty="0"/>
              <a:t>: </a:t>
            </a:r>
          </a:p>
          <a:p>
            <a:r>
              <a:rPr lang="en-US" dirty="0"/>
              <a:t>Propofol, </a:t>
            </a:r>
            <a:r>
              <a:rPr lang="en-US" dirty="0" err="1"/>
              <a:t>benzodiazepiner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dexmedetomidin</a:t>
            </a:r>
            <a:r>
              <a:rPr lang="en-US" dirty="0"/>
              <a:t>/</a:t>
            </a:r>
            <a:r>
              <a:rPr lang="el-GR" dirty="0"/>
              <a:t>α</a:t>
            </a:r>
            <a:r>
              <a:rPr lang="da-DK" dirty="0"/>
              <a:t>2-agonist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9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724FFB4-75C9-47E8-A554-BC56F679A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Pausering og stop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E19E81BF-2178-42A9-8A8C-B7219964E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311455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200" dirty="0"/>
              <a:t>Kriterier for pausering: negativ morgen- </a:t>
            </a:r>
            <a:r>
              <a:rPr lang="da-DK" sz="2200" u="sng" dirty="0"/>
              <a:t>og</a:t>
            </a:r>
            <a:r>
              <a:rPr lang="da-DK" sz="2200" dirty="0"/>
              <a:t> aftendeliriumscore på samme dag</a:t>
            </a:r>
            <a:endParaRPr lang="da-DK" sz="2200" u="sng" dirty="0"/>
          </a:p>
          <a:p>
            <a:pPr marL="0" indent="0">
              <a:buNone/>
            </a:pPr>
            <a:r>
              <a:rPr lang="da-DK" sz="2200" b="1" dirty="0"/>
              <a:t>ELLER </a:t>
            </a:r>
            <a:r>
              <a:rPr lang="da-DK" sz="2200" dirty="0"/>
              <a:t>uforklaret koma (efter al anden relevant medicin er seponeret)</a:t>
            </a:r>
          </a:p>
          <a:p>
            <a:pPr marL="0" indent="0">
              <a:buNone/>
            </a:pPr>
            <a:endParaRPr lang="da-DK" sz="2200" b="1" dirty="0"/>
          </a:p>
          <a:p>
            <a:pPr marL="0" indent="0">
              <a:buNone/>
            </a:pPr>
            <a:r>
              <a:rPr lang="da-DK" sz="2200" dirty="0"/>
              <a:t>Kriterier for interventions-stop: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200" dirty="0"/>
              <a:t> Udskrivelse fra intensivafdelingen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200" dirty="0"/>
              <a:t> Overflytning til en anden intensivafdeling (ikke-AID-ICU site)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200" dirty="0"/>
              <a:t> Den maksimale interventionstid på 90 dage nås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200" dirty="0"/>
              <a:t> Død</a:t>
            </a:r>
          </a:p>
          <a:p>
            <a:pPr marL="0" indent="0">
              <a:buNone/>
            </a:pPr>
            <a:endParaRPr lang="da-DK" dirty="0"/>
          </a:p>
          <a:p>
            <a:endParaRPr lang="da-DK" b="1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xmlns="" id="{4D350A50-34C2-4E7B-B7A9-D48C4338E4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 descr="cid:6F4DC5A4-6DDC-49C5-976B-1E06D7A9B7A4@cs.au.dk">
            <a:extLst>
              <a:ext uri="{FF2B5EF4-FFF2-40B4-BE49-F238E27FC236}">
                <a16:creationId xmlns:a16="http://schemas.microsoft.com/office/drawing/2014/main" xmlns="" id="{78655EDF-33A1-4376-94C5-AA8944993410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86603"/>
            <a:ext cx="1149182" cy="1169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8752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4486313-2127-48D7-B6EF-847EFBB1A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Forsøgsmedicin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AEA057FF-2CB6-4C6A-8072-77973F033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a-DK" sz="2200" dirty="0"/>
              <a:t> Uddeles fra databasen med et fælles login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200" dirty="0"/>
              <a:t> Pakker á 3 ampuller tildeles patienten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200" dirty="0"/>
              <a:t> Ekstra pakker kan hentes efterhånden</a:t>
            </a:r>
          </a:p>
          <a:p>
            <a:pPr>
              <a:buFont typeface="Wingdings" panose="05000000000000000000" pitchFamily="2" charset="2"/>
              <a:buChar char="§"/>
            </a:pPr>
            <a:endParaRPr lang="da-DK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da-DK" sz="2200" dirty="0"/>
              <a:t> Undervisningsmateriale kan findes på </a:t>
            </a:r>
            <a:r>
              <a:rPr lang="da-DK" sz="2200" dirty="0">
                <a:hlinkClick r:id="rId2"/>
              </a:rPr>
              <a:t>www.cric.nu/aid-icu</a:t>
            </a:r>
            <a:r>
              <a:rPr lang="da-DK" sz="2200" dirty="0"/>
              <a:t> </a:t>
            </a:r>
          </a:p>
          <a:p>
            <a:endParaRPr lang="da-DK" sz="2200" dirty="0"/>
          </a:p>
          <a:p>
            <a:endParaRPr lang="da-DK" sz="2200" dirty="0"/>
          </a:p>
        </p:txBody>
      </p:sp>
      <p:pic>
        <p:nvPicPr>
          <p:cNvPr id="4" name="Billede 3" descr="cid:6F4DC5A4-6DDC-49C5-976B-1E06D7A9B7A4@cs.au.dk">
            <a:extLst>
              <a:ext uri="{FF2B5EF4-FFF2-40B4-BE49-F238E27FC236}">
                <a16:creationId xmlns:a16="http://schemas.microsoft.com/office/drawing/2014/main" xmlns="" id="{FCA372A5-E1DE-41E6-B236-A74CA25BFC0F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98177"/>
            <a:ext cx="1149182" cy="1169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3">
            <a:extLst>
              <a:ext uri="{FF2B5EF4-FFF2-40B4-BE49-F238E27FC236}">
                <a16:creationId xmlns:a16="http://schemas.microsoft.com/office/drawing/2014/main" xmlns="" id="{BD73F73C-71A7-4E83-B77C-D96B87BEA4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9906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4486313-2127-48D7-B6EF-847EFBB1A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Forsøgsmedicin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="" xmlns:a16="http://schemas.microsoft.com/office/drawing/2014/main" id="{AEA057FF-2CB6-4C6A-8072-77973F033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3242579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a-DK" sz="2200" dirty="0" smtClean="0"/>
              <a:t> Gå til </a:t>
            </a:r>
            <a:r>
              <a:rPr lang="da-DK" sz="2200" dirty="0" smtClean="0">
                <a:hlinkClick r:id="rId2"/>
              </a:rPr>
              <a:t>www.cric.nu</a:t>
            </a:r>
            <a:endParaRPr lang="da-DK" sz="2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a-DK" sz="2200" dirty="0" smtClean="0"/>
              <a:t> Klik på AID-ICU </a:t>
            </a:r>
            <a:r>
              <a:rPr lang="da-DK" sz="2200" dirty="0" err="1" smtClean="0"/>
              <a:t>trial</a:t>
            </a:r>
            <a:endParaRPr lang="da-DK" sz="2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a-DK" sz="2200" dirty="0"/>
              <a:t> </a:t>
            </a:r>
            <a:r>
              <a:rPr lang="da-DK" sz="2200" dirty="0" smtClean="0"/>
              <a:t>Klik på Trial </a:t>
            </a:r>
            <a:r>
              <a:rPr lang="da-DK" sz="2200" dirty="0" err="1" smtClean="0"/>
              <a:t>Medication</a:t>
            </a:r>
            <a:endParaRPr lang="da-DK" sz="2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a-DK" sz="2200" dirty="0"/>
              <a:t> </a:t>
            </a:r>
            <a:r>
              <a:rPr lang="da-DK" sz="2200" dirty="0" smtClean="0"/>
              <a:t>Fælles login med site ID og kode</a:t>
            </a:r>
          </a:p>
          <a:p>
            <a:pPr>
              <a:buFont typeface="Wingdings" panose="05000000000000000000" pitchFamily="2" charset="2"/>
              <a:buChar char="§"/>
            </a:pPr>
            <a:endParaRPr lang="da-DK" sz="2200" dirty="0"/>
          </a:p>
          <a:p>
            <a:endParaRPr lang="da-DK" sz="2200" dirty="0"/>
          </a:p>
        </p:txBody>
      </p:sp>
      <p:pic>
        <p:nvPicPr>
          <p:cNvPr id="4" name="Billede 3" descr="cid:6F4DC5A4-6DDC-49C5-976B-1E06D7A9B7A4@cs.au.dk">
            <a:extLst>
              <a:ext uri="{FF2B5EF4-FFF2-40B4-BE49-F238E27FC236}">
                <a16:creationId xmlns="" xmlns:a16="http://schemas.microsoft.com/office/drawing/2014/main" id="{FCA372A5-E1DE-41E6-B236-A74CA25BFC0F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98177"/>
            <a:ext cx="1149182" cy="1169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1788" y="3130355"/>
            <a:ext cx="2762864" cy="1591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0466" y="2455757"/>
            <a:ext cx="3959576" cy="2803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Lige pilforbindelse 10"/>
          <p:cNvCxnSpPr/>
          <p:nvPr/>
        </p:nvCxnSpPr>
        <p:spPr>
          <a:xfrm>
            <a:off x="4229100" y="3033346"/>
            <a:ext cx="1858670" cy="13674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øjrepil 11"/>
          <p:cNvSpPr/>
          <p:nvPr/>
        </p:nvSpPr>
        <p:spPr>
          <a:xfrm>
            <a:off x="8361975" y="3576060"/>
            <a:ext cx="571500" cy="56270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664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4486313-2127-48D7-B6EF-847EFBB1A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Dispensering af medicin</a:t>
            </a:r>
            <a:endParaRPr lang="da-DK" dirty="0"/>
          </a:p>
        </p:txBody>
      </p:sp>
      <p:pic>
        <p:nvPicPr>
          <p:cNvPr id="4" name="Billede 3" descr="cid:6F4DC5A4-6DDC-49C5-976B-1E06D7A9B7A4@cs.au.dk">
            <a:extLst>
              <a:ext uri="{FF2B5EF4-FFF2-40B4-BE49-F238E27FC236}">
                <a16:creationId xmlns="" xmlns:a16="http://schemas.microsoft.com/office/drawing/2014/main" id="{FCA372A5-E1DE-41E6-B236-A74CA25BFC0F}"/>
              </a:ext>
            </a:extLst>
          </p:cNvPr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98177"/>
            <a:ext cx="1149182" cy="11693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" name="Picture 7">
            <a:extLst>
              <a:ext uri="{FF2B5EF4-FFF2-40B4-BE49-F238E27FC236}">
                <a16:creationId xmlns="" xmlns:a16="http://schemas.microsoft.com/office/drawing/2014/main" id="{F1F32A31-CC4F-4F17-9B4B-B46828583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638" y="1845734"/>
            <a:ext cx="8559800" cy="431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4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4486313-2127-48D7-B6EF-847EFBB1A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Dispensering af medicin</a:t>
            </a:r>
            <a:endParaRPr lang="da-DK" dirty="0"/>
          </a:p>
        </p:txBody>
      </p:sp>
      <p:pic>
        <p:nvPicPr>
          <p:cNvPr id="4" name="Billede 3" descr="cid:6F4DC5A4-6DDC-49C5-976B-1E06D7A9B7A4@cs.au.dk">
            <a:extLst>
              <a:ext uri="{FF2B5EF4-FFF2-40B4-BE49-F238E27FC236}">
                <a16:creationId xmlns="" xmlns:a16="http://schemas.microsoft.com/office/drawing/2014/main" id="{FCA372A5-E1DE-41E6-B236-A74CA25BFC0F}"/>
              </a:ext>
            </a:extLst>
          </p:cNvPr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98177"/>
            <a:ext cx="1149182" cy="1169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9EDCF7C6-40D2-4C8C-A477-7C7E12592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136" y="2500514"/>
            <a:ext cx="3619048" cy="2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8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F7A21E7-2DE1-49A1-9534-A5D693DC5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Patienten trækkes ud af studiet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="" xmlns:a16="http://schemas.microsoft.com/office/drawing/2014/main" id="{8410CA7A-63F7-4602-8632-A3B0E82EA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64592" indent="0">
              <a:buNone/>
              <a:defRPr/>
            </a:pPr>
            <a:r>
              <a:rPr lang="da-DK" sz="2400" dirty="0" smtClean="0"/>
              <a:t>En patient kan trækkes ud af studiet hvis</a:t>
            </a:r>
            <a:r>
              <a:rPr lang="da-DK" sz="2400" dirty="0" smtClean="0"/>
              <a:t>:</a:t>
            </a:r>
            <a:endParaRPr lang="da-DK" sz="2400" dirty="0" smtClean="0"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da-DK" dirty="0" smtClean="0"/>
              <a:t>Der ikke gives samtykke fra forsøgsværger, pårørende eller </a:t>
            </a:r>
            <a:r>
              <a:rPr lang="da-DK" dirty="0" smtClean="0"/>
              <a:t>patient</a:t>
            </a:r>
            <a:r>
              <a:rPr lang="da-DK" dirty="0" smtClean="0"/>
              <a:t>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da-DK" dirty="0" smtClean="0"/>
              <a:t>Patienten oplever alvorlige bivirkninger som skønnes at være relateret til forsøgsmedicinen (SAR og SUSAR)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da-DK" dirty="0" smtClean="0"/>
              <a:t>Klinikeren vurderer i samråd med koordinerende </a:t>
            </a:r>
            <a:r>
              <a:rPr lang="da-DK" dirty="0" err="1" smtClean="0"/>
              <a:t>investigator</a:t>
            </a:r>
            <a:r>
              <a:rPr lang="da-DK" dirty="0" smtClean="0"/>
              <a:t> at det er til patientens bedste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da-DK" dirty="0"/>
              <a:t>P</a:t>
            </a:r>
            <a:r>
              <a:rPr lang="da-DK" dirty="0" smtClean="0"/>
              <a:t>atienten efter inklusion bliver </a:t>
            </a:r>
            <a:r>
              <a:rPr lang="da-DK" dirty="0" smtClean="0"/>
              <a:t>tvangsindlagt. </a:t>
            </a:r>
            <a:endParaRPr lang="da-DK" dirty="0" smtClean="0"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da-DK" dirty="0" smtClean="0"/>
              <a:t>Patienten efter inklusion udvikler </a:t>
            </a:r>
            <a:r>
              <a:rPr lang="da-DK" dirty="0" err="1" smtClean="0"/>
              <a:t>QTc</a:t>
            </a:r>
            <a:r>
              <a:rPr lang="da-DK" dirty="0" smtClean="0"/>
              <a:t> forlængelse</a:t>
            </a:r>
          </a:p>
          <a:p>
            <a:pPr marL="749808" lvl="4" indent="0">
              <a:buNone/>
              <a:defRPr/>
            </a:pPr>
            <a:endParaRPr lang="da-DK" b="1" dirty="0"/>
          </a:p>
          <a:p>
            <a:pPr marL="749808" lvl="4" indent="0">
              <a:buNone/>
              <a:defRPr/>
            </a:pPr>
            <a:r>
              <a:rPr lang="da-DK" sz="2200" b="1" dirty="0" smtClean="0"/>
              <a:t>Udfyld </a:t>
            </a:r>
            <a:r>
              <a:rPr lang="da-DK" sz="2200" b="1" dirty="0" err="1" smtClean="0"/>
              <a:t>withdrawal</a:t>
            </a:r>
            <a:r>
              <a:rPr lang="da-DK" sz="2200" b="1" dirty="0" smtClean="0"/>
              <a:t> </a:t>
            </a:r>
            <a:r>
              <a:rPr lang="da-DK" sz="2200" b="1" dirty="0" err="1" smtClean="0"/>
              <a:t>withdrawal</a:t>
            </a:r>
            <a:r>
              <a:rPr lang="da-DK" sz="2200" b="1" dirty="0" smtClean="0"/>
              <a:t> form </a:t>
            </a:r>
            <a:r>
              <a:rPr lang="da-DK" sz="2200" b="1" dirty="0" err="1" smtClean="0"/>
              <a:t>eCRF</a:t>
            </a:r>
            <a:r>
              <a:rPr lang="da-DK" sz="2200" b="1" dirty="0" smtClean="0"/>
              <a:t> (</a:t>
            </a:r>
            <a:r>
              <a:rPr lang="da-DK" sz="2200" b="1" dirty="0" smtClean="0">
                <a:hlinkClick r:id="rId2"/>
              </a:rPr>
              <a:t>www.cric.nu/aid-icu</a:t>
            </a:r>
            <a:r>
              <a:rPr lang="da-DK" sz="2200" b="1" dirty="0" smtClean="0"/>
              <a:t>)</a:t>
            </a:r>
          </a:p>
          <a:p>
            <a:pPr marL="749808" lvl="4" indent="0">
              <a:buNone/>
              <a:defRPr/>
            </a:pPr>
            <a:r>
              <a:rPr lang="da-DK" sz="2200" b="1" dirty="0" smtClean="0"/>
              <a:t>Fortsæt dataindsamling medmindre der ikke gives samtykker hertil. </a:t>
            </a:r>
          </a:p>
          <a:p>
            <a:endParaRPr lang="da-DK" sz="2200" dirty="0"/>
          </a:p>
        </p:txBody>
      </p:sp>
      <p:pic>
        <p:nvPicPr>
          <p:cNvPr id="4" name="Billede 3">
            <a:extLst>
              <a:ext uri="{FF2B5EF4-FFF2-40B4-BE49-F238E27FC236}">
                <a16:creationId xmlns="" xmlns:a16="http://schemas.microsoft.com/office/drawing/2014/main" id="{C4779929-A676-4072-91D9-CF2AD704FF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 descr="cid:6F4DC5A4-6DDC-49C5-976B-1E06D7A9B7A4@cs.au.dk">
            <a:extLst>
              <a:ext uri="{FF2B5EF4-FFF2-40B4-BE49-F238E27FC236}">
                <a16:creationId xmlns="" xmlns:a16="http://schemas.microsoft.com/office/drawing/2014/main" id="{16CDD10C-FEFD-4A3D-89FB-8CCAB012D6AB}"/>
              </a:ext>
            </a:extLst>
          </p:cNvPr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98177"/>
            <a:ext cx="1149182" cy="1169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80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D1F1F24-0D1E-40AC-87BF-408E310B5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90-day </a:t>
            </a:r>
            <a:r>
              <a:rPr lang="da-DK" dirty="0" err="1" smtClean="0"/>
              <a:t>follow-up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="" xmlns:a16="http://schemas.microsoft.com/office/drawing/2014/main" id="{13C51BBD-8224-4EF9-8D18-B7F2CD00D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 algn="ctr">
              <a:buFont typeface="Arial" panose="020B0604020202020204" pitchFamily="34" charset="0"/>
              <a:buNone/>
              <a:defRPr/>
            </a:pPr>
            <a:r>
              <a:rPr lang="en-GB" sz="3200" dirty="0" smtClean="0">
                <a:hlinkClick r:id="rId2"/>
              </a:rPr>
              <a:t>www.cric.nu/aid-icu</a:t>
            </a:r>
            <a:endParaRPr lang="en-GB" dirty="0"/>
          </a:p>
          <a:p>
            <a:pPr marL="514350" indent="-457200">
              <a:buFontTx/>
              <a:buChar char="-"/>
              <a:defRPr/>
            </a:pPr>
            <a:endParaRPr lang="en-GB" sz="800" dirty="0"/>
          </a:p>
          <a:p>
            <a:pPr marL="514350" indent="-457200">
              <a:buFontTx/>
              <a:buChar char="-"/>
              <a:defRPr/>
            </a:pPr>
            <a:r>
              <a:rPr lang="en-GB" sz="2200" dirty="0"/>
              <a:t>Mortality (including date of death)</a:t>
            </a:r>
          </a:p>
          <a:p>
            <a:pPr marL="514350" indent="-457200">
              <a:buFontTx/>
              <a:buChar char="-"/>
              <a:defRPr/>
            </a:pPr>
            <a:endParaRPr lang="en-GB" sz="2200" dirty="0"/>
          </a:p>
          <a:p>
            <a:pPr marL="514350" indent="-457200">
              <a:buFontTx/>
              <a:buChar char="-"/>
              <a:defRPr/>
            </a:pPr>
            <a:r>
              <a:rPr lang="en-GB" sz="2200" dirty="0"/>
              <a:t>Discharge from hospital (date of discharge)</a:t>
            </a:r>
          </a:p>
          <a:p>
            <a:pPr marL="514350" indent="-457200">
              <a:buFontTx/>
              <a:buChar char="-"/>
              <a:defRPr/>
            </a:pPr>
            <a:endParaRPr lang="en-GB" sz="2200" dirty="0"/>
          </a:p>
          <a:p>
            <a:pPr marL="514350" indent="-457200">
              <a:buFontTx/>
              <a:buChar char="-"/>
              <a:defRPr/>
            </a:pPr>
            <a:r>
              <a:rPr lang="en-GB" sz="2200" dirty="0"/>
              <a:t>Readmission to hospital (days readmitted within the 90-day period)</a:t>
            </a: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="" xmlns:a16="http://schemas.microsoft.com/office/drawing/2014/main" id="{F214C703-CEC5-43D9-B139-5EF403C15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 descr="cid:6F4DC5A4-6DDC-49C5-976B-1E06D7A9B7A4@cs.au.dk">
            <a:extLst>
              <a:ext uri="{FF2B5EF4-FFF2-40B4-BE49-F238E27FC236}">
                <a16:creationId xmlns="" xmlns:a16="http://schemas.microsoft.com/office/drawing/2014/main" id="{6C929C37-D668-4A34-82FE-D4CACD692CAA}"/>
              </a:ext>
            </a:extLst>
          </p:cNvPr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98177"/>
            <a:ext cx="1149182" cy="1169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523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E6E37AC-4205-48DA-9DF8-5A09C037F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One-</a:t>
            </a:r>
            <a:r>
              <a:rPr lang="da-DK" dirty="0" err="1"/>
              <a:t>year</a:t>
            </a:r>
            <a:r>
              <a:rPr lang="da-DK" dirty="0"/>
              <a:t> </a:t>
            </a:r>
            <a:r>
              <a:rPr lang="da-DK" dirty="0" err="1" smtClean="0"/>
              <a:t>follow-up</a:t>
            </a:r>
            <a:r>
              <a:rPr lang="da-DK" dirty="0"/>
              <a:t> 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="" xmlns:a16="http://schemas.microsoft.com/office/drawing/2014/main" id="{4280480F-D779-494B-8B34-EFDF50182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 algn="ctr">
              <a:buFont typeface="Arial" panose="020B0604020202020204" pitchFamily="34" charset="0"/>
              <a:buNone/>
              <a:defRPr/>
            </a:pPr>
            <a:endParaRPr lang="en-GB" sz="3200" dirty="0"/>
          </a:p>
          <a:p>
            <a:pPr marL="57150" indent="0" algn="ctr">
              <a:buFont typeface="Arial" panose="020B0604020202020204" pitchFamily="34" charset="0"/>
              <a:buNone/>
              <a:defRPr/>
            </a:pPr>
            <a:r>
              <a:rPr lang="en-GB" sz="3200" dirty="0">
                <a:hlinkClick r:id="rId2"/>
              </a:rPr>
              <a:t>www.cric.nu/aid-icu</a:t>
            </a:r>
            <a:endParaRPr lang="en-GB" sz="3200" dirty="0"/>
          </a:p>
          <a:p>
            <a:pPr marL="57150" indent="0" algn="ctr">
              <a:buFont typeface="Arial" panose="020B0604020202020204" pitchFamily="34" charset="0"/>
              <a:buNone/>
              <a:defRPr/>
            </a:pPr>
            <a:endParaRPr lang="en-GB" dirty="0"/>
          </a:p>
          <a:p>
            <a:pPr marL="514350" indent="-457200">
              <a:buFontTx/>
              <a:buChar char="-"/>
              <a:defRPr/>
            </a:pPr>
            <a:r>
              <a:rPr lang="en-GB" dirty="0"/>
              <a:t>Mortality (also drawn from the CPR registry in Denmark)</a:t>
            </a:r>
          </a:p>
          <a:p>
            <a:pPr marL="514350" indent="-457200">
              <a:buFontTx/>
              <a:buChar char="-"/>
              <a:defRPr/>
            </a:pPr>
            <a:endParaRPr lang="en-GB" dirty="0"/>
          </a:p>
          <a:p>
            <a:pPr marL="514350" indent="-457200">
              <a:buFontTx/>
              <a:buChar char="-"/>
              <a:defRPr/>
            </a:pPr>
            <a:r>
              <a:rPr lang="en-GB" dirty="0" err="1"/>
              <a:t>EuroQoL</a:t>
            </a:r>
            <a:r>
              <a:rPr lang="en-GB" dirty="0"/>
              <a:t> (EQ-5D-5L + EQ-VAS)</a:t>
            </a:r>
          </a:p>
          <a:p>
            <a:pPr marL="514350" indent="-457200">
              <a:buFontTx/>
              <a:buChar char="-"/>
              <a:defRPr/>
            </a:pPr>
            <a:endParaRPr lang="en-GB" dirty="0"/>
          </a:p>
          <a:p>
            <a:pPr marL="514350" indent="-457200">
              <a:buFontTx/>
              <a:buChar char="-"/>
              <a:defRPr/>
            </a:pPr>
            <a:r>
              <a:rPr lang="en-GB" dirty="0"/>
              <a:t>RBANS (Cognitive function score) at selected sites</a:t>
            </a:r>
          </a:p>
          <a:p>
            <a:pPr marL="57150" indent="0">
              <a:buFont typeface="Arial" panose="020B0604020202020204" pitchFamily="34" charset="0"/>
              <a:buNone/>
              <a:defRPr/>
            </a:pPr>
            <a:endParaRPr lang="en-GB" b="1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="" xmlns:a16="http://schemas.microsoft.com/office/drawing/2014/main" id="{3FBE6787-3A4A-436F-99D3-D90A476136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 descr="cid:6F4DC5A4-6DDC-49C5-976B-1E06D7A9B7A4@cs.au.dk">
            <a:extLst>
              <a:ext uri="{FF2B5EF4-FFF2-40B4-BE49-F238E27FC236}">
                <a16:creationId xmlns="" xmlns:a16="http://schemas.microsoft.com/office/drawing/2014/main" id="{9CFFBF28-97C7-4391-A511-8FE50FD67EF9}"/>
              </a:ext>
            </a:extLst>
          </p:cNvPr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98177"/>
            <a:ext cx="1149182" cy="1169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784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Delirium på intensivafdeling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 </a:t>
            </a:r>
            <a:r>
              <a:rPr lang="en-GB" sz="2400" dirty="0" err="1"/>
              <a:t>Incidensen</a:t>
            </a:r>
            <a:r>
              <a:rPr lang="en-GB" sz="2400" dirty="0"/>
              <a:t> </a:t>
            </a:r>
            <a:r>
              <a:rPr lang="en-GB" sz="2400" dirty="0" err="1"/>
              <a:t>af</a:t>
            </a:r>
            <a:r>
              <a:rPr lang="en-GB" sz="2400" dirty="0"/>
              <a:t> delirium </a:t>
            </a:r>
            <a:r>
              <a:rPr lang="en-GB" sz="2400" dirty="0" err="1"/>
              <a:t>blandt</a:t>
            </a:r>
            <a:r>
              <a:rPr lang="en-GB" sz="2400" dirty="0"/>
              <a:t> </a:t>
            </a:r>
            <a:r>
              <a:rPr lang="en-GB" sz="2400" dirty="0" err="1"/>
              <a:t>kritisk</a:t>
            </a:r>
            <a:r>
              <a:rPr lang="en-GB" sz="2400" dirty="0"/>
              <a:t> </a:t>
            </a:r>
            <a:r>
              <a:rPr lang="en-GB" sz="2400" dirty="0" err="1"/>
              <a:t>syge</a:t>
            </a:r>
            <a:r>
              <a:rPr lang="en-GB" sz="2400" dirty="0"/>
              <a:t> </a:t>
            </a:r>
            <a:r>
              <a:rPr lang="en-GB" sz="2400" dirty="0" err="1"/>
              <a:t>patienter</a:t>
            </a:r>
            <a:r>
              <a:rPr lang="en-GB" sz="2400" dirty="0"/>
              <a:t> </a:t>
            </a:r>
            <a:r>
              <a:rPr lang="en-GB" sz="2400" dirty="0" err="1"/>
              <a:t>er</a:t>
            </a:r>
            <a:r>
              <a:rPr lang="en-GB" sz="2400" dirty="0"/>
              <a:t> 32-84%</a:t>
            </a:r>
            <a:r>
              <a:rPr lang="en-GB" sz="2400" baseline="30000" dirty="0"/>
              <a:t>1,2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Delirium </a:t>
            </a:r>
            <a:r>
              <a:rPr lang="en-GB" sz="2400" dirty="0" err="1"/>
              <a:t>er</a:t>
            </a:r>
            <a:r>
              <a:rPr lang="en-GB" sz="2400" dirty="0"/>
              <a:t> </a:t>
            </a:r>
            <a:r>
              <a:rPr lang="en-GB" sz="2400" dirty="0" err="1"/>
              <a:t>associeret</a:t>
            </a:r>
            <a:r>
              <a:rPr lang="en-GB" sz="2400" dirty="0"/>
              <a:t> med: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GB" sz="2400" dirty="0" err="1"/>
              <a:t>Øget</a:t>
            </a:r>
            <a:r>
              <a:rPr lang="en-GB" sz="2400" dirty="0"/>
              <a:t> morbiditet</a:t>
            </a:r>
            <a:r>
              <a:rPr lang="en-GB" sz="2400" baseline="30000" dirty="0"/>
              <a:t>3,4</a:t>
            </a:r>
            <a:endParaRPr lang="en-GB" sz="2400" dirty="0"/>
          </a:p>
          <a:p>
            <a:pPr lvl="3">
              <a:buFont typeface="Wingdings" panose="05000000000000000000" pitchFamily="2" charset="2"/>
              <a:buChar char="§"/>
            </a:pPr>
            <a:r>
              <a:rPr lang="en-GB" sz="2400" dirty="0" err="1"/>
              <a:t>Flere</a:t>
            </a:r>
            <a:r>
              <a:rPr lang="en-GB" sz="2400" dirty="0"/>
              <a:t> </a:t>
            </a:r>
            <a:r>
              <a:rPr lang="en-GB" sz="2400" dirty="0" err="1"/>
              <a:t>dage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respirator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GB" sz="2400" dirty="0" err="1"/>
              <a:t>Længere</a:t>
            </a:r>
            <a:r>
              <a:rPr lang="en-GB" sz="2400" dirty="0"/>
              <a:t> </a:t>
            </a:r>
            <a:r>
              <a:rPr lang="en-GB" sz="2400" dirty="0" err="1"/>
              <a:t>indlæggelse</a:t>
            </a:r>
            <a:endParaRPr lang="en-GB" sz="2400" dirty="0"/>
          </a:p>
          <a:p>
            <a:pPr lvl="3">
              <a:buFont typeface="Wingdings" panose="05000000000000000000" pitchFamily="2" charset="2"/>
              <a:buChar char="§"/>
            </a:pPr>
            <a:r>
              <a:rPr lang="en-GB" sz="2400" dirty="0"/>
              <a:t>Mere </a:t>
            </a:r>
            <a:r>
              <a:rPr lang="en-GB" sz="2400" dirty="0" err="1"/>
              <a:t>krævende</a:t>
            </a:r>
            <a:r>
              <a:rPr lang="en-GB" sz="2400" dirty="0"/>
              <a:t> </a:t>
            </a:r>
            <a:r>
              <a:rPr lang="en-GB" sz="2400" dirty="0" err="1"/>
              <a:t>pleje</a:t>
            </a:r>
            <a:endParaRPr lang="en-GB" sz="2400" dirty="0"/>
          </a:p>
          <a:p>
            <a:pPr lvl="3">
              <a:buFont typeface="Wingdings" panose="05000000000000000000" pitchFamily="2" charset="2"/>
              <a:buChar char="§"/>
            </a:pPr>
            <a:r>
              <a:rPr lang="en-GB" sz="2400" dirty="0" err="1"/>
              <a:t>Lavere</a:t>
            </a:r>
            <a:r>
              <a:rPr lang="en-GB" sz="2400" dirty="0"/>
              <a:t> </a:t>
            </a:r>
            <a:r>
              <a:rPr lang="en-GB" sz="2400" dirty="0" err="1"/>
              <a:t>funktionsniveau</a:t>
            </a:r>
            <a:r>
              <a:rPr lang="en-GB" sz="2400" dirty="0"/>
              <a:t> </a:t>
            </a:r>
            <a:r>
              <a:rPr lang="en-GB" sz="2400" dirty="0" err="1"/>
              <a:t>på</a:t>
            </a:r>
            <a:r>
              <a:rPr lang="en-GB" sz="2400" dirty="0"/>
              <a:t> </a:t>
            </a:r>
            <a:r>
              <a:rPr lang="en-GB" sz="2400" dirty="0" err="1"/>
              <a:t>længere</a:t>
            </a:r>
            <a:r>
              <a:rPr lang="en-GB" sz="2400" dirty="0"/>
              <a:t> </a:t>
            </a:r>
            <a:r>
              <a:rPr lang="en-GB" sz="2400" dirty="0" err="1"/>
              <a:t>sigt</a:t>
            </a:r>
            <a:endParaRPr lang="en-GB" sz="2400" dirty="0"/>
          </a:p>
          <a:p>
            <a:pPr lvl="3">
              <a:buFont typeface="Wingdings" panose="05000000000000000000" pitchFamily="2" charset="2"/>
              <a:buChar char="§"/>
            </a:pPr>
            <a:r>
              <a:rPr lang="en-GB" sz="2400" dirty="0" err="1"/>
              <a:t>Dårligere</a:t>
            </a:r>
            <a:r>
              <a:rPr lang="en-GB" sz="2400" dirty="0"/>
              <a:t> </a:t>
            </a:r>
            <a:r>
              <a:rPr lang="en-GB" sz="2400" dirty="0" err="1"/>
              <a:t>kognitiv</a:t>
            </a:r>
            <a:r>
              <a:rPr lang="en-GB" sz="2400" dirty="0"/>
              <a:t> </a:t>
            </a:r>
            <a:r>
              <a:rPr lang="en-GB" sz="2400" dirty="0" err="1"/>
              <a:t>funktion</a:t>
            </a:r>
            <a:endParaRPr lang="en-GB" sz="2400" dirty="0"/>
          </a:p>
          <a:p>
            <a:pPr marL="201168" lvl="1" indent="0">
              <a:buNone/>
            </a:pPr>
            <a:r>
              <a:rPr lang="en-GB" sz="2400" dirty="0" err="1"/>
              <a:t>Og</a:t>
            </a:r>
            <a:r>
              <a:rPr lang="en-GB" sz="2400" dirty="0"/>
              <a:t> </a:t>
            </a:r>
            <a:r>
              <a:rPr lang="en-GB" sz="2400" dirty="0" err="1"/>
              <a:t>er</a:t>
            </a:r>
            <a:r>
              <a:rPr lang="en-GB" sz="2400" dirty="0"/>
              <a:t> </a:t>
            </a:r>
            <a:r>
              <a:rPr lang="en-GB" sz="2400" dirty="0" err="1"/>
              <a:t>desuden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uafhængig</a:t>
            </a:r>
            <a:r>
              <a:rPr lang="en-GB" sz="2400" dirty="0"/>
              <a:t> </a:t>
            </a:r>
            <a:r>
              <a:rPr lang="en-GB" sz="2400" dirty="0" err="1"/>
              <a:t>markør</a:t>
            </a:r>
            <a:r>
              <a:rPr lang="en-GB" sz="2400" dirty="0"/>
              <a:t> for mortalitet</a:t>
            </a:r>
            <a:r>
              <a:rPr lang="en-GB" sz="2400" baseline="30000" dirty="0"/>
              <a:t>5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 descr="cid:6F4DC5A4-6DDC-49C5-976B-1E06D7A9B7A4@cs.au.dk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86603"/>
            <a:ext cx="1149182" cy="11693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felt 1"/>
          <p:cNvSpPr txBox="1"/>
          <p:nvPr/>
        </p:nvSpPr>
        <p:spPr>
          <a:xfrm>
            <a:off x="7416800" y="2867448"/>
            <a:ext cx="3828996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Delirium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omkostningsfuldt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individet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samfundet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115747" y="5608854"/>
            <a:ext cx="6899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1) </a:t>
            </a:r>
            <a:r>
              <a:rPr lang="en-GB" sz="800" dirty="0" err="1"/>
              <a:t>Salluh</a:t>
            </a:r>
            <a:r>
              <a:rPr lang="en-GB" sz="800" dirty="0"/>
              <a:t>, J.I., et al., </a:t>
            </a:r>
            <a:r>
              <a:rPr lang="en-GB" sz="800" i="1" dirty="0"/>
              <a:t>Outcome of delirium in critically ill patients: systematic review and meta-analysis.</a:t>
            </a:r>
            <a:r>
              <a:rPr lang="en-GB" sz="800" dirty="0"/>
              <a:t> BMJ, 2015. </a:t>
            </a:r>
            <a:r>
              <a:rPr lang="en-GB" sz="800" b="1" dirty="0"/>
              <a:t>350</a:t>
            </a:r>
            <a:r>
              <a:rPr lang="en-GB" sz="800" dirty="0"/>
              <a:t>: p. h2538.</a:t>
            </a:r>
            <a:endParaRPr lang="da-DK" sz="800" dirty="0"/>
          </a:p>
          <a:p>
            <a:r>
              <a:rPr lang="en-GB" sz="800" dirty="0"/>
              <a:t>2) Brummel, N.E., et al., </a:t>
            </a:r>
            <a:r>
              <a:rPr lang="en-GB" sz="800" i="1" dirty="0"/>
              <a:t>Delirium in the ICU and subsequent long-term disability among survivors of mechanical ventilation.</a:t>
            </a:r>
            <a:r>
              <a:rPr lang="en-GB" sz="800" dirty="0"/>
              <a:t> </a:t>
            </a:r>
            <a:r>
              <a:rPr lang="en-GB" sz="800" dirty="0" err="1"/>
              <a:t>Crit</a:t>
            </a:r>
            <a:r>
              <a:rPr lang="en-GB" sz="800" dirty="0"/>
              <a:t> Care Med, 2014. </a:t>
            </a:r>
            <a:r>
              <a:rPr lang="en-GB" sz="800" b="1" dirty="0"/>
              <a:t>42</a:t>
            </a:r>
            <a:r>
              <a:rPr lang="en-GB" sz="800" dirty="0"/>
              <a:t>(2): p. 369-77.</a:t>
            </a:r>
          </a:p>
          <a:p>
            <a:r>
              <a:rPr lang="en-GB" sz="800" dirty="0"/>
              <a:t>3) </a:t>
            </a:r>
            <a:r>
              <a:rPr lang="en-GB" sz="800" dirty="0" err="1"/>
              <a:t>Pandharipande</a:t>
            </a:r>
            <a:r>
              <a:rPr lang="en-GB" sz="800" dirty="0"/>
              <a:t>, P.P., et al., </a:t>
            </a:r>
            <a:r>
              <a:rPr lang="en-GB" sz="800" i="1" dirty="0"/>
              <a:t>Long-term cognitive impairment after critical illness.</a:t>
            </a:r>
            <a:r>
              <a:rPr lang="en-GB" sz="800" dirty="0"/>
              <a:t> N </a:t>
            </a:r>
            <a:r>
              <a:rPr lang="en-GB" sz="800" dirty="0" err="1"/>
              <a:t>Engl</a:t>
            </a:r>
            <a:r>
              <a:rPr lang="en-GB" sz="800" dirty="0"/>
              <a:t> J Med, 2013. </a:t>
            </a:r>
            <a:r>
              <a:rPr lang="en-GB" sz="800" b="1" dirty="0"/>
              <a:t>369</a:t>
            </a:r>
            <a:r>
              <a:rPr lang="en-GB" sz="800" dirty="0"/>
              <a:t>(14): p. 1306-16.</a:t>
            </a:r>
            <a:endParaRPr lang="da-DK" sz="800" dirty="0"/>
          </a:p>
          <a:p>
            <a:r>
              <a:rPr lang="en-GB" sz="800" dirty="0"/>
              <a:t>4) </a:t>
            </a:r>
            <a:r>
              <a:rPr lang="en-GB" sz="800" dirty="0" err="1"/>
              <a:t>Lat</a:t>
            </a:r>
            <a:r>
              <a:rPr lang="en-GB" sz="800" dirty="0"/>
              <a:t>, I., et al., </a:t>
            </a:r>
            <a:r>
              <a:rPr lang="en-GB" sz="800" i="1" dirty="0"/>
              <a:t>The impact of delirium on clinical outcomes in mechanically ventilated surgical and trauma patients.</a:t>
            </a:r>
            <a:r>
              <a:rPr lang="en-GB" sz="800" dirty="0"/>
              <a:t> </a:t>
            </a:r>
            <a:r>
              <a:rPr lang="en-GB" sz="800" dirty="0" err="1"/>
              <a:t>Crit</a:t>
            </a:r>
            <a:r>
              <a:rPr lang="en-GB" sz="800" dirty="0"/>
              <a:t> Care Med, 2009. </a:t>
            </a:r>
            <a:r>
              <a:rPr lang="en-GB" sz="800" b="1" dirty="0"/>
              <a:t>37</a:t>
            </a:r>
            <a:r>
              <a:rPr lang="en-GB" sz="800" dirty="0"/>
              <a:t>(6): p. 1898-905.</a:t>
            </a:r>
            <a:endParaRPr lang="da-DK" sz="800" dirty="0"/>
          </a:p>
          <a:p>
            <a:r>
              <a:rPr lang="da-DK" sz="800" dirty="0"/>
              <a:t>5) </a:t>
            </a:r>
            <a:r>
              <a:rPr lang="en-GB" sz="800" dirty="0"/>
              <a:t>Ely, E.W., et al., </a:t>
            </a:r>
            <a:r>
              <a:rPr lang="en-GB" sz="800" i="1" dirty="0"/>
              <a:t>Delirium as a predictor of mortality in mechanically ventilated patients in the intensive care unit.</a:t>
            </a:r>
            <a:r>
              <a:rPr lang="en-GB" sz="800" dirty="0"/>
              <a:t> JAMA, 2004. </a:t>
            </a:r>
            <a:r>
              <a:rPr lang="en-GB" sz="800" b="1" dirty="0"/>
              <a:t>291</a:t>
            </a:r>
            <a:r>
              <a:rPr lang="en-GB" sz="800" dirty="0"/>
              <a:t>(14): p. 1753-62.</a:t>
            </a:r>
            <a:endParaRPr lang="da-DK" sz="800" dirty="0"/>
          </a:p>
          <a:p>
            <a:endParaRPr lang="da-DK" sz="800" dirty="0"/>
          </a:p>
          <a:p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2888347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417" y="2023009"/>
            <a:ext cx="5600231" cy="3846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9451BF81-FF3E-46AD-98D3-E9E5BF127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Mere information?</a:t>
            </a:r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="" xmlns:a16="http://schemas.microsoft.com/office/drawing/2014/main" id="{DAE23712-FDCD-4060-9B28-825D00DCC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hlinkClick r:id="rId3"/>
              </a:rPr>
              <a:t>www.cric.nu/aid-icu</a:t>
            </a:r>
            <a:endParaRPr lang="da-DK" dirty="0"/>
          </a:p>
          <a:p>
            <a:endParaRPr lang="da-DK" dirty="0"/>
          </a:p>
        </p:txBody>
      </p:sp>
      <p:cxnSp>
        <p:nvCxnSpPr>
          <p:cNvPr id="10" name="Lige pilforbindelse 9">
            <a:extLst>
              <a:ext uri="{FF2B5EF4-FFF2-40B4-BE49-F238E27FC236}">
                <a16:creationId xmlns="" xmlns:a16="http://schemas.microsoft.com/office/drawing/2014/main" id="{D3DA6455-98B4-4778-842E-AC5828CE8787}"/>
              </a:ext>
            </a:extLst>
          </p:cNvPr>
          <p:cNvCxnSpPr/>
          <p:nvPr/>
        </p:nvCxnSpPr>
        <p:spPr>
          <a:xfrm flipH="1">
            <a:off x="8710483" y="4142364"/>
            <a:ext cx="537726" cy="62814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pic>
        <p:nvPicPr>
          <p:cNvPr id="8" name="Billede 7">
            <a:extLst>
              <a:ext uri="{FF2B5EF4-FFF2-40B4-BE49-F238E27FC236}">
                <a16:creationId xmlns="" xmlns:a16="http://schemas.microsoft.com/office/drawing/2014/main" id="{7DE37F61-D400-4826-BB4B-26D559F9E6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lede 8" descr="cid:6F4DC5A4-6DDC-49C5-976B-1E06D7A9B7A4@cs.au.dk">
            <a:extLst>
              <a:ext uri="{FF2B5EF4-FFF2-40B4-BE49-F238E27FC236}">
                <a16:creationId xmlns="" xmlns:a16="http://schemas.microsoft.com/office/drawing/2014/main" id="{BB649791-2B63-470B-A4AA-CB9819A598FF}"/>
              </a:ext>
            </a:extLst>
          </p:cNvPr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98177"/>
            <a:ext cx="1149182" cy="1169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130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DAD6B45-3366-484A-8D01-414BC26EB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Kontakt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xmlns="" id="{5832D66B-C35F-4FAB-86C6-A9D4BE61B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0741" y="1983474"/>
            <a:ext cx="6310517" cy="3137167"/>
          </a:xfrm>
          <a:ln w="57150"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marL="457200" lvl="1" indent="0" algn="ctr">
              <a:buNone/>
              <a:defRPr/>
            </a:pPr>
            <a:r>
              <a:rPr lang="da-DK" sz="2600" b="1" dirty="0"/>
              <a:t>Ring til </a:t>
            </a:r>
            <a:r>
              <a:rPr lang="da-DK" sz="2600" b="1" dirty="0">
                <a:solidFill>
                  <a:srgbClr val="FF0000"/>
                </a:solidFill>
              </a:rPr>
              <a:t>AID-ICU hotlinen </a:t>
            </a:r>
            <a:r>
              <a:rPr lang="da-DK" sz="2600" b="1" dirty="0"/>
              <a:t>på:</a:t>
            </a:r>
          </a:p>
          <a:p>
            <a:pPr marL="57150" indent="0" algn="ctr">
              <a:buNone/>
              <a:defRPr/>
            </a:pPr>
            <a:endParaRPr lang="da-DK" sz="2600" b="1" dirty="0">
              <a:solidFill>
                <a:srgbClr val="FF0000"/>
              </a:solidFill>
            </a:endParaRPr>
          </a:p>
          <a:p>
            <a:pPr marL="57150" indent="0" algn="ctr">
              <a:buNone/>
              <a:defRPr/>
            </a:pPr>
            <a:r>
              <a:rPr lang="da-DK" sz="4500" b="1" dirty="0">
                <a:solidFill>
                  <a:srgbClr val="FF0000"/>
                </a:solidFill>
              </a:rPr>
              <a:t>+45 9357 7750</a:t>
            </a:r>
          </a:p>
          <a:p>
            <a:pPr marL="57150" indent="0" algn="ctr">
              <a:buNone/>
              <a:defRPr/>
            </a:pPr>
            <a:r>
              <a:rPr lang="da-DK" sz="2600" b="1" dirty="0"/>
              <a:t>Tilgængelig 24/7</a:t>
            </a:r>
            <a:endParaRPr lang="da-DK" sz="22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  <a:p>
            <a:pPr marL="201168" lvl="1" indent="0">
              <a:buNone/>
              <a:defRPr/>
            </a:pPr>
            <a:endParaRPr lang="da-DK" sz="2600" b="1" dirty="0"/>
          </a:p>
        </p:txBody>
      </p:sp>
      <p:pic>
        <p:nvPicPr>
          <p:cNvPr id="5" name="Billede 3">
            <a:extLst>
              <a:ext uri="{FF2B5EF4-FFF2-40B4-BE49-F238E27FC236}">
                <a16:creationId xmlns:a16="http://schemas.microsoft.com/office/drawing/2014/main" xmlns="" id="{8FDE75C4-157C-4E89-A82D-E27CAF365B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3" descr="cid:6F4DC5A4-6DDC-49C5-976B-1E06D7A9B7A4@cs.au.dk">
            <a:extLst>
              <a:ext uri="{FF2B5EF4-FFF2-40B4-BE49-F238E27FC236}">
                <a16:creationId xmlns:a16="http://schemas.microsoft.com/office/drawing/2014/main" xmlns="" id="{E71FF5FF-DC38-4C87-81C6-FB2E30E8E39B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98177"/>
            <a:ext cx="1149182" cy="1169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7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Aktuelle</a:t>
            </a:r>
            <a:r>
              <a:rPr lang="en-US" dirty="0"/>
              <a:t> guidelines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 descr="cid:6F4DC5A4-6DDC-49C5-976B-1E06D7A9B7A4@cs.au.dk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86603"/>
            <a:ext cx="1149182" cy="116931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felt 7"/>
          <p:cNvSpPr txBox="1"/>
          <p:nvPr/>
        </p:nvSpPr>
        <p:spPr>
          <a:xfrm>
            <a:off x="1244010" y="1922481"/>
            <a:ext cx="7026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a-DK" sz="2400" dirty="0"/>
              <a:t>Dansk Selskab for Anæstesiologi og Intensiv Medicin </a:t>
            </a:r>
          </a:p>
          <a:p>
            <a:pPr marL="342900" indent="-342900">
              <a:buFontTx/>
              <a:buChar char="-"/>
            </a:pPr>
            <a:r>
              <a:rPr lang="da-DK" sz="2400" i="1" dirty="0"/>
              <a:t>The Intensive Care Society </a:t>
            </a:r>
            <a:r>
              <a:rPr lang="da-DK" sz="2400" dirty="0"/>
              <a:t>i Storbritannien</a:t>
            </a:r>
          </a:p>
          <a:p>
            <a:pPr marL="342900" indent="-342900">
              <a:buFontTx/>
              <a:buChar char="-"/>
            </a:pPr>
            <a:r>
              <a:rPr lang="da-DK" sz="2400" dirty="0"/>
              <a:t>Tyske guidelines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1227438" y="4135395"/>
            <a:ext cx="8732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2400" i="1" dirty="0"/>
              <a:t>The American College of Critical Care Medicine </a:t>
            </a:r>
            <a:r>
              <a:rPr lang="da-DK" sz="2400" dirty="0"/>
              <a:t>og </a:t>
            </a:r>
            <a:r>
              <a:rPr lang="da-DK" sz="2400" i="1" dirty="0"/>
              <a:t>the Society of Critical Care Medicine</a:t>
            </a:r>
            <a:r>
              <a:rPr lang="da-DK" sz="2400" dirty="0"/>
              <a:t> (USA)</a:t>
            </a:r>
          </a:p>
          <a:p>
            <a:endParaRPr lang="da-DK" sz="2400" dirty="0"/>
          </a:p>
        </p:txBody>
      </p:sp>
      <p:cxnSp>
        <p:nvCxnSpPr>
          <p:cNvPr id="10" name="Lige pilforbindelse 9"/>
          <p:cNvCxnSpPr/>
          <p:nvPr/>
        </p:nvCxnSpPr>
        <p:spPr>
          <a:xfrm>
            <a:off x="7677665" y="2655526"/>
            <a:ext cx="1565189" cy="247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felt 10"/>
          <p:cNvSpPr txBox="1"/>
          <p:nvPr/>
        </p:nvSpPr>
        <p:spPr>
          <a:xfrm>
            <a:off x="9669307" y="2353368"/>
            <a:ext cx="222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/>
              <a:t>Haloperidol</a:t>
            </a:r>
            <a:endParaRPr lang="da-DK" b="1" dirty="0"/>
          </a:p>
          <a:p>
            <a:r>
              <a:rPr lang="da-DK" b="1" dirty="0" err="1"/>
              <a:t>Olanzapin</a:t>
            </a:r>
            <a:endParaRPr lang="da-DK" b="1" dirty="0"/>
          </a:p>
          <a:p>
            <a:r>
              <a:rPr lang="da-DK" b="1" dirty="0" err="1"/>
              <a:t>Risperidon</a:t>
            </a:r>
            <a:endParaRPr lang="da-DK" b="1" dirty="0"/>
          </a:p>
          <a:p>
            <a:endParaRPr lang="da-DK" dirty="0"/>
          </a:p>
        </p:txBody>
      </p:sp>
      <p:cxnSp>
        <p:nvCxnSpPr>
          <p:cNvPr id="12" name="Lige pilforbindelse 11"/>
          <p:cNvCxnSpPr/>
          <p:nvPr/>
        </p:nvCxnSpPr>
        <p:spPr>
          <a:xfrm>
            <a:off x="4254843" y="5034012"/>
            <a:ext cx="1305698" cy="30410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felt 12"/>
          <p:cNvSpPr txBox="1"/>
          <p:nvPr/>
        </p:nvSpPr>
        <p:spPr>
          <a:xfrm>
            <a:off x="5560540" y="5104926"/>
            <a:ext cx="5404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Ingen evidens for haloperidol</a:t>
            </a:r>
          </a:p>
          <a:p>
            <a:r>
              <a:rPr lang="da-DK" b="1" dirty="0"/>
              <a:t>Olanzapin reducerer muligvis varigheden af delirium</a:t>
            </a:r>
          </a:p>
        </p:txBody>
      </p:sp>
    </p:spTree>
    <p:extLst>
      <p:ext uri="{BB962C8B-B14F-4D97-AF65-F5344CB8AC3E}">
        <p14:creationId xmlns:p14="http://schemas.microsoft.com/office/powerpoint/2010/main" val="4160742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AID-ICUs </a:t>
            </a:r>
            <a:r>
              <a:rPr lang="en-US" dirty="0" err="1"/>
              <a:t>målsætning</a:t>
            </a:r>
            <a:endParaRPr lang="en-US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 descr="cid:6F4DC5A4-6DDC-49C5-976B-1E06D7A9B7A4@cs.au.dk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86603"/>
            <a:ext cx="1149182" cy="1169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19346" y="2758331"/>
            <a:ext cx="5014268" cy="340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3522630" y="2112000"/>
            <a:ext cx="538089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At vurdere haloperidols positive og negative virkninger ved behandling af kritisk syge voksne med delirium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2322480" y="3767103"/>
            <a:ext cx="1248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Fordele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8730330" y="3767102"/>
            <a:ext cx="136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Ulemper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5191348" y="5769479"/>
            <a:ext cx="2202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/>
              <a:t>Mortalitet</a:t>
            </a:r>
          </a:p>
        </p:txBody>
      </p:sp>
    </p:spTree>
    <p:extLst>
      <p:ext uri="{BB962C8B-B14F-4D97-AF65-F5344CB8AC3E}">
        <p14:creationId xmlns:p14="http://schemas.microsoft.com/office/powerpoint/2010/main" val="1460993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Design 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 descr="cid:6F4DC5A4-6DDC-49C5-976B-1E06D7A9B7A4@cs.au.dk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86603"/>
            <a:ext cx="1149182" cy="11693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felt 2"/>
          <p:cNvSpPr txBox="1"/>
          <p:nvPr/>
        </p:nvSpPr>
        <p:spPr>
          <a:xfrm>
            <a:off x="3780692" y="2303581"/>
            <a:ext cx="3974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/>
              <a:t>1000 patienter </a:t>
            </a:r>
          </a:p>
        </p:txBody>
      </p:sp>
      <p:cxnSp>
        <p:nvCxnSpPr>
          <p:cNvPr id="9" name="Lige pilforbindelse 8"/>
          <p:cNvCxnSpPr/>
          <p:nvPr/>
        </p:nvCxnSpPr>
        <p:spPr>
          <a:xfrm flipH="1">
            <a:off x="3697494" y="3256085"/>
            <a:ext cx="1944000" cy="10785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pilforbindelse 9"/>
          <p:cNvCxnSpPr/>
          <p:nvPr/>
        </p:nvCxnSpPr>
        <p:spPr>
          <a:xfrm>
            <a:off x="5627078" y="3256085"/>
            <a:ext cx="1943099" cy="1080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felt 14"/>
          <p:cNvSpPr txBox="1"/>
          <p:nvPr/>
        </p:nvSpPr>
        <p:spPr>
          <a:xfrm>
            <a:off x="2181838" y="3395236"/>
            <a:ext cx="2387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/>
              <a:t>Interventionsgruppe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6598627" y="3395236"/>
            <a:ext cx="217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/>
              <a:t>Kontrolgruppe 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1287971" y="4488487"/>
            <a:ext cx="400949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400" b="1" dirty="0"/>
              <a:t> Haloperidol 2.5 mg x 3 pr dag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6721717" y="4500298"/>
            <a:ext cx="367665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400" b="1" dirty="0"/>
              <a:t>Placebo: isotonisk saltvand </a:t>
            </a:r>
          </a:p>
        </p:txBody>
      </p:sp>
      <p:sp>
        <p:nvSpPr>
          <p:cNvPr id="20" name="Tekstfelt 19"/>
          <p:cNvSpPr txBox="1"/>
          <p:nvPr/>
        </p:nvSpPr>
        <p:spPr>
          <a:xfrm>
            <a:off x="1763640" y="5378089"/>
            <a:ext cx="840185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Primært</a:t>
            </a:r>
            <a:r>
              <a:rPr lang="en-US" sz="2400" dirty="0"/>
              <a:t> outcome: </a:t>
            </a:r>
            <a:r>
              <a:rPr lang="en-US" sz="2400" dirty="0" err="1"/>
              <a:t>Dage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live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ude</a:t>
            </a:r>
            <a:r>
              <a:rPr lang="en-US" sz="2400" dirty="0"/>
              <a:t> </a:t>
            </a:r>
            <a:r>
              <a:rPr lang="en-US" sz="2400" dirty="0" err="1"/>
              <a:t>af</a:t>
            </a:r>
            <a:r>
              <a:rPr lang="en-US" sz="2400" dirty="0"/>
              <a:t> hospital </a:t>
            </a:r>
            <a:r>
              <a:rPr lang="en-US" sz="2400" dirty="0" err="1"/>
              <a:t>i</a:t>
            </a:r>
            <a:r>
              <a:rPr lang="en-US" sz="2400" dirty="0"/>
              <a:t> de </a:t>
            </a:r>
            <a:r>
              <a:rPr lang="en-US" sz="2400" dirty="0" err="1"/>
              <a:t>første</a:t>
            </a:r>
            <a:r>
              <a:rPr lang="en-US" sz="2400" dirty="0"/>
              <a:t> 90 </a:t>
            </a:r>
            <a:r>
              <a:rPr lang="en-US" sz="2400" dirty="0" err="1"/>
              <a:t>dage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9712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 - </a:t>
            </a:r>
            <a:r>
              <a:rPr lang="en-US" dirty="0" err="1"/>
              <a:t>nøglebudskab</a:t>
            </a:r>
            <a:endParaRPr lang="en-US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1097280" y="2123972"/>
            <a:ext cx="10058400" cy="38484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a-DK" sz="2400" dirty="0" smtClean="0"/>
              <a:t> To daglige screeninger for delirium bør implementeres som standard </a:t>
            </a:r>
            <a:r>
              <a:rPr lang="da-DK" sz="2400" dirty="0" err="1" smtClean="0"/>
              <a:t>care</a:t>
            </a:r>
            <a:r>
              <a:rPr lang="da-DK" sz="2400" dirty="0" smtClean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sz="2200" dirty="0" smtClean="0"/>
              <a:t>1 gang i løbet af dagvagten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sz="2200" dirty="0" smtClean="0"/>
              <a:t>1 gang i løbet af aftenvagten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400" dirty="0" smtClean="0"/>
              <a:t> Screen med et valideret screeningsværktøj </a:t>
            </a:r>
            <a:r>
              <a:rPr lang="da-DK" sz="2400" dirty="0" smtClean="0">
                <a:sym typeface="Wingdings" panose="05000000000000000000" pitchFamily="2" charset="2"/>
              </a:rPr>
              <a:t> CAM-ICU eller ICDSC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400" dirty="0" smtClean="0">
                <a:sym typeface="Wingdings" panose="05000000000000000000" pitchFamily="2" charset="2"/>
              </a:rPr>
              <a:t> Når en patient diagnosticeres med delirium check om patienten opfylder inklusionskriterierne</a:t>
            </a:r>
          </a:p>
          <a:p>
            <a:pPr marL="0" indent="0">
              <a:buNone/>
            </a:pPr>
            <a:endParaRPr lang="da-DK" sz="2400" dirty="0" smtClean="0">
              <a:sym typeface="Wingdings" panose="05000000000000000000" pitchFamily="2" charset="2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 descr="cid:6F4DC5A4-6DDC-49C5-976B-1E06D7A9B7A4@cs.au.dk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86603"/>
            <a:ext cx="1149182" cy="1169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5343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CAM-ICU</a:t>
            </a:r>
          </a:p>
        </p:txBody>
      </p:sp>
      <p:pic>
        <p:nvPicPr>
          <p:cNvPr id="7" name="Billede 6" descr="cid:6F4DC5A4-6DDC-49C5-976B-1E06D7A9B7A4@cs.au.dk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86603"/>
            <a:ext cx="1149182" cy="1169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7" t="17875" r="35162" b="8963"/>
          <a:stretch/>
        </p:blipFill>
        <p:spPr bwMode="auto">
          <a:xfrm>
            <a:off x="1143001" y="1914185"/>
            <a:ext cx="4890923" cy="44162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7" t="16934" r="30026" b="7324"/>
          <a:stretch/>
        </p:blipFill>
        <p:spPr bwMode="auto">
          <a:xfrm>
            <a:off x="6033924" y="1913262"/>
            <a:ext cx="4892400" cy="441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69953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ICDSC</a:t>
            </a:r>
          </a:p>
        </p:txBody>
      </p:sp>
      <p:pic>
        <p:nvPicPr>
          <p:cNvPr id="7" name="Billede 6" descr="cid:6F4DC5A4-6DDC-49C5-976B-1E06D7A9B7A4@cs.au.dk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86603"/>
            <a:ext cx="1149182" cy="1169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>
            <a:extLst>
              <a:ext uri="{FF2B5EF4-FFF2-40B4-BE49-F238E27FC236}">
                <a16:creationId xmlns="" xmlns:a16="http://schemas.microsoft.com/office/drawing/2014/main" id="{6337DD6A-7C8B-433E-A8F2-2A02FB405F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195" y="1780870"/>
            <a:ext cx="5417143" cy="3025715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5338" y="1962237"/>
            <a:ext cx="5391428" cy="438000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5338" y="1798727"/>
            <a:ext cx="5417143" cy="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5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Inklusionskriterier</a:t>
            </a:r>
            <a:endParaRPr lang="en-US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1097280" y="2258972"/>
            <a:ext cx="10058400" cy="3523989"/>
          </a:xfrm>
        </p:spPr>
        <p:txBody>
          <a:bodyPr>
            <a:normAutofit/>
          </a:bodyPr>
          <a:lstStyle/>
          <a:p>
            <a:pPr>
              <a:buClr>
                <a:srgbClr val="00682F"/>
              </a:buClr>
              <a:buFont typeface="Wingdings" panose="05000000000000000000" pitchFamily="2" charset="2"/>
              <a:buChar char="ü"/>
            </a:pPr>
            <a:r>
              <a:rPr lang="en-GB" sz="2400" dirty="0"/>
              <a:t> </a:t>
            </a:r>
            <a:r>
              <a:rPr lang="en-GB" sz="2400" dirty="0" err="1"/>
              <a:t>Akut</a:t>
            </a:r>
            <a:r>
              <a:rPr lang="en-GB" sz="2400" dirty="0"/>
              <a:t> </a:t>
            </a:r>
            <a:r>
              <a:rPr lang="en-GB" sz="2400" dirty="0" err="1"/>
              <a:t>indlæggelse</a:t>
            </a:r>
            <a:r>
              <a:rPr lang="en-GB" sz="2400" dirty="0"/>
              <a:t> </a:t>
            </a:r>
            <a:r>
              <a:rPr lang="en-GB" sz="2400" dirty="0" err="1"/>
              <a:t>på</a:t>
            </a:r>
            <a:r>
              <a:rPr lang="en-GB" sz="2400" dirty="0"/>
              <a:t> </a:t>
            </a:r>
            <a:r>
              <a:rPr lang="en-GB" sz="2400" dirty="0" err="1"/>
              <a:t>intensivafdeling</a:t>
            </a:r>
            <a:endParaRPr lang="en-GB" sz="2400" dirty="0"/>
          </a:p>
          <a:p>
            <a:pPr>
              <a:buClr>
                <a:srgbClr val="00682F"/>
              </a:buClr>
              <a:buFont typeface="Wingdings" panose="05000000000000000000" pitchFamily="2" charset="2"/>
              <a:buChar char="ü"/>
            </a:pPr>
            <a:r>
              <a:rPr lang="en-GB" sz="2400" dirty="0"/>
              <a:t> </a:t>
            </a:r>
            <a:r>
              <a:rPr lang="en-GB" sz="2400" dirty="0" err="1"/>
              <a:t>Mindst</a:t>
            </a:r>
            <a:r>
              <a:rPr lang="en-GB" sz="2400" dirty="0"/>
              <a:t> 18 </a:t>
            </a:r>
            <a:r>
              <a:rPr lang="en-GB" sz="2400" dirty="0" err="1"/>
              <a:t>år</a:t>
            </a:r>
            <a:endParaRPr lang="en-GB" sz="2400" dirty="0"/>
          </a:p>
          <a:p>
            <a:pPr>
              <a:buClr>
                <a:srgbClr val="00682F"/>
              </a:buClr>
              <a:buFont typeface="Wingdings" panose="05000000000000000000" pitchFamily="2" charset="2"/>
              <a:buChar char="ü"/>
            </a:pPr>
            <a:r>
              <a:rPr lang="en-GB" sz="2400" dirty="0"/>
              <a:t> </a:t>
            </a:r>
            <a:r>
              <a:rPr lang="en-GB" sz="2400" dirty="0" err="1"/>
              <a:t>Diagnosticeret</a:t>
            </a:r>
            <a:r>
              <a:rPr lang="en-GB" sz="2400" dirty="0"/>
              <a:t> delirium med </a:t>
            </a:r>
            <a:r>
              <a:rPr lang="en-GB" sz="2400" dirty="0" err="1"/>
              <a:t>valideret</a:t>
            </a:r>
            <a:r>
              <a:rPr lang="en-GB" sz="2400" dirty="0"/>
              <a:t> </a:t>
            </a:r>
            <a:r>
              <a:rPr lang="en-GB" sz="2400" dirty="0" err="1"/>
              <a:t>screeningsværktøj</a:t>
            </a:r>
            <a:r>
              <a:rPr lang="en-GB" sz="2400" dirty="0"/>
              <a:t> (CAM-ICU, ICDSC</a:t>
            </a:r>
            <a:r>
              <a:rPr lang="en-GB" sz="2400" dirty="0" smtClean="0"/>
              <a:t>)</a:t>
            </a:r>
          </a:p>
          <a:p>
            <a:pPr marL="0" indent="0">
              <a:buClr>
                <a:srgbClr val="00682F"/>
              </a:buClr>
              <a:buNone/>
            </a:pPr>
            <a:endParaRPr lang="en-GB" sz="2400" dirty="0"/>
          </a:p>
          <a:p>
            <a:pPr marL="0" indent="0">
              <a:buClr>
                <a:srgbClr val="00682F"/>
              </a:buClr>
              <a:buNone/>
            </a:pPr>
            <a:r>
              <a:rPr lang="da-DK" sz="2400" dirty="0">
                <a:sym typeface="Wingdings" panose="05000000000000000000" pitchFamily="2" charset="2"/>
              </a:rPr>
              <a:t>Alle patienter som opfylder inklusionskriterier skal screenes for </a:t>
            </a:r>
            <a:r>
              <a:rPr lang="da-DK" sz="2400" dirty="0" err="1">
                <a:sym typeface="Wingdings" panose="05000000000000000000" pitchFamily="2" charset="2"/>
              </a:rPr>
              <a:t>inclusion</a:t>
            </a:r>
            <a:r>
              <a:rPr lang="da-DK" sz="2400" dirty="0">
                <a:sym typeface="Wingdings" panose="05000000000000000000" pitchFamily="2" charset="2"/>
              </a:rPr>
              <a:t> i AID-ICU database. Hvis patienten opfylder en eller flere </a:t>
            </a:r>
            <a:r>
              <a:rPr lang="da-DK" sz="2400" dirty="0" err="1">
                <a:sym typeface="Wingdings" panose="05000000000000000000" pitchFamily="2" charset="2"/>
              </a:rPr>
              <a:t>eksklusionkriterie</a:t>
            </a:r>
            <a:r>
              <a:rPr lang="da-DK" sz="2400" dirty="0">
                <a:sym typeface="Wingdings" panose="05000000000000000000" pitchFamily="2" charset="2"/>
              </a:rPr>
              <a:t>, registreres det I database og patienten bliver ikke inkluderet i studiet. </a:t>
            </a:r>
          </a:p>
          <a:p>
            <a:pPr marL="0" indent="0">
              <a:buClr>
                <a:srgbClr val="00682F"/>
              </a:buClr>
              <a:buNone/>
            </a:pPr>
            <a:endParaRPr lang="en-GB" sz="24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 descr="cid:6F4DC5A4-6DDC-49C5-976B-1E06D7A9B7A4@cs.au.dk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86603"/>
            <a:ext cx="1149182" cy="1169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032143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">
  <a:themeElements>
    <a:clrScheme name="Retr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4751</TotalTime>
  <Words>863</Words>
  <Application>Microsoft Office PowerPoint</Application>
  <PresentationFormat>Widescreen</PresentationFormat>
  <Paragraphs>141</Paragraphs>
  <Slides>21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Retro</vt:lpstr>
      <vt:lpstr>PowerPoint-præsentation</vt:lpstr>
      <vt:lpstr>Delirium på intensivafdeling</vt:lpstr>
      <vt:lpstr>Aktuelle guidelines</vt:lpstr>
      <vt:lpstr>AID-ICUs målsætning</vt:lpstr>
      <vt:lpstr>Design </vt:lpstr>
      <vt:lpstr>Screening - nøglebudskab</vt:lpstr>
      <vt:lpstr>CAM-ICU</vt:lpstr>
      <vt:lpstr>ICDSC</vt:lpstr>
      <vt:lpstr>Inklusionskriterier</vt:lpstr>
      <vt:lpstr>Eksklusionskriterier</vt:lpstr>
      <vt:lpstr>Intervention</vt:lpstr>
      <vt:lpstr>Pausering og stop</vt:lpstr>
      <vt:lpstr>Forsøgsmedicin</vt:lpstr>
      <vt:lpstr>Forsøgsmedicin</vt:lpstr>
      <vt:lpstr>Dispensering af medicin</vt:lpstr>
      <vt:lpstr>Dispensering af medicin</vt:lpstr>
      <vt:lpstr>Patienten trækkes ud af studiet</vt:lpstr>
      <vt:lpstr>90-day follow-up</vt:lpstr>
      <vt:lpstr>One-year follow-up </vt:lpstr>
      <vt:lpstr>Mere information?</vt:lpstr>
      <vt:lpstr>Kontakt</vt:lpstr>
    </vt:vector>
  </TitlesOfParts>
  <Company>Region Sjaelland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Nina Christine Andersen-Ranberg</dc:creator>
  <cp:lastModifiedBy>Nina Christine Andersen-Ranberg</cp:lastModifiedBy>
  <cp:revision>84</cp:revision>
  <dcterms:created xsi:type="dcterms:W3CDTF">2017-11-29T11:26:57Z</dcterms:created>
  <dcterms:modified xsi:type="dcterms:W3CDTF">2020-12-10T11:43:07Z</dcterms:modified>
</cp:coreProperties>
</file>