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82" r:id="rId5"/>
    <p:sldId id="318" r:id="rId6"/>
    <p:sldId id="319" r:id="rId7"/>
    <p:sldId id="285" r:id="rId8"/>
    <p:sldId id="286" r:id="rId9"/>
    <p:sldId id="265" r:id="rId10"/>
    <p:sldId id="267" r:id="rId11"/>
    <p:sldId id="262" r:id="rId12"/>
    <p:sldId id="263" r:id="rId13"/>
    <p:sldId id="323" r:id="rId14"/>
    <p:sldId id="264" r:id="rId15"/>
    <p:sldId id="300" r:id="rId16"/>
    <p:sldId id="269" r:id="rId17"/>
    <p:sldId id="324" r:id="rId18"/>
    <p:sldId id="320" r:id="rId19"/>
    <p:sldId id="307" r:id="rId20"/>
    <p:sldId id="322" r:id="rId21"/>
    <p:sldId id="313" r:id="rId22"/>
    <p:sldId id="288" r:id="rId23"/>
    <p:sldId id="301" r:id="rId24"/>
    <p:sldId id="295" r:id="rId25"/>
    <p:sldId id="303" r:id="rId26"/>
    <p:sldId id="304" r:id="rId27"/>
    <p:sldId id="308" r:id="rId28"/>
    <p:sldId id="299" r:id="rId29"/>
    <p:sldId id="310" r:id="rId30"/>
    <p:sldId id="309" r:id="rId3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C8F5"/>
    <a:srgbClr val="96FFBF"/>
    <a:srgbClr val="A2EFF4"/>
    <a:srgbClr val="56E098"/>
    <a:srgbClr val="58DECE"/>
    <a:srgbClr val="A8B7DF"/>
    <a:srgbClr val="8BC804"/>
    <a:srgbClr val="00CC5C"/>
    <a:srgbClr val="58C7EA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1F64B-E1A7-4F2A-958C-139984C62DD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3DA9C76D-97CB-45D0-9DBA-04D72CF18F90}">
      <dgm:prSet phldrT="[Tekst]" custT="1"/>
      <dgm:spPr/>
      <dgm:t>
        <a:bodyPr/>
        <a:lstStyle/>
        <a:p>
          <a:r>
            <a:rPr lang="en-US" sz="2400" noProof="0" dirty="0"/>
            <a:t>0.5-4 ml trial drug as bolus-injection (only at start up)	</a:t>
          </a:r>
        </a:p>
      </dgm:t>
    </dgm:pt>
    <dgm:pt modelId="{AA63778D-1A0C-4130-9BBC-1D85CDA2D89C}" type="parTrans" cxnId="{E1ED928C-F8CF-4DB0-BD73-A4DAB991920C}">
      <dgm:prSet/>
      <dgm:spPr/>
      <dgm:t>
        <a:bodyPr/>
        <a:lstStyle/>
        <a:p>
          <a:endParaRPr lang="da-DK"/>
        </a:p>
      </dgm:t>
    </dgm:pt>
    <dgm:pt modelId="{4D1F1875-D531-4F4E-928A-6C5BDFE6EFB5}" type="sibTrans" cxnId="{E1ED928C-F8CF-4DB0-BD73-A4DAB991920C}">
      <dgm:prSet/>
      <dgm:spPr/>
      <dgm:t>
        <a:bodyPr/>
        <a:lstStyle/>
        <a:p>
          <a:endParaRPr lang="da-DK"/>
        </a:p>
      </dgm:t>
    </dgm:pt>
    <dgm:pt modelId="{494B7B22-B31A-447F-9370-2AE82ABD7C9B}">
      <dgm:prSet phldrT="[Tekst]"/>
      <dgm:spPr/>
      <dgm:t>
        <a:bodyPr/>
        <a:lstStyle/>
        <a:p>
          <a:r>
            <a:rPr lang="da-DK" dirty="0"/>
            <a:t>Start infusion of trial drug on 2 </a:t>
          </a:r>
          <a:r>
            <a:rPr lang="da-DK" dirty="0" err="1"/>
            <a:t>mL</a:t>
          </a:r>
          <a:r>
            <a:rPr lang="da-DK" dirty="0"/>
            <a:t>/hour</a:t>
          </a:r>
        </a:p>
      </dgm:t>
    </dgm:pt>
    <dgm:pt modelId="{893B7366-20DA-460A-A0BD-8E5D557975C1}" type="parTrans" cxnId="{5054BE91-8B45-4C37-8ED5-8A9DEDC5C57D}">
      <dgm:prSet/>
      <dgm:spPr/>
      <dgm:t>
        <a:bodyPr/>
        <a:lstStyle/>
        <a:p>
          <a:endParaRPr lang="da-DK"/>
        </a:p>
      </dgm:t>
    </dgm:pt>
    <dgm:pt modelId="{F3D9CA0C-317C-4F9E-895E-2DA9F4ABF48D}" type="sibTrans" cxnId="{5054BE91-8B45-4C37-8ED5-8A9DEDC5C57D}">
      <dgm:prSet/>
      <dgm:spPr/>
      <dgm:t>
        <a:bodyPr/>
        <a:lstStyle/>
        <a:p>
          <a:endParaRPr lang="da-DK"/>
        </a:p>
      </dgm:t>
    </dgm:pt>
    <dgm:pt modelId="{4136480C-3C6B-4CA2-9614-FC1B62879E9B}">
      <dgm:prSet phldrT="[Tekst]"/>
      <dgm:spPr/>
      <dgm:t>
        <a:bodyPr/>
        <a:lstStyle/>
        <a:p>
          <a:r>
            <a:rPr lang="en-US" noProof="0" dirty="0"/>
            <a:t>Adjust infusion according to effect. 0-4 mL/hour.</a:t>
          </a:r>
        </a:p>
      </dgm:t>
    </dgm:pt>
    <dgm:pt modelId="{7AA56E37-B153-4C9B-9569-64FC9894964B}" type="parTrans" cxnId="{2AF29862-6E12-43E7-B82A-212A7B689572}">
      <dgm:prSet/>
      <dgm:spPr/>
      <dgm:t>
        <a:bodyPr/>
        <a:lstStyle/>
        <a:p>
          <a:endParaRPr lang="da-DK"/>
        </a:p>
      </dgm:t>
    </dgm:pt>
    <dgm:pt modelId="{5E69EE4D-53C9-4AB5-93BC-3B52AC5FF021}" type="sibTrans" cxnId="{2AF29862-6E12-43E7-B82A-212A7B689572}">
      <dgm:prSet/>
      <dgm:spPr/>
      <dgm:t>
        <a:bodyPr/>
        <a:lstStyle/>
        <a:p>
          <a:endParaRPr lang="da-DK"/>
        </a:p>
      </dgm:t>
    </dgm:pt>
    <dgm:pt modelId="{3DA1A335-CC79-4D12-BACC-1884F78DC685}" type="pres">
      <dgm:prSet presAssocID="{8571F64B-E1A7-4F2A-958C-139984C62DD2}" presName="root" presStyleCnt="0">
        <dgm:presLayoutVars>
          <dgm:dir/>
          <dgm:resizeHandles val="exact"/>
        </dgm:presLayoutVars>
      </dgm:prSet>
      <dgm:spPr/>
    </dgm:pt>
    <dgm:pt modelId="{2F374995-6CC4-4776-B89A-26D4E02AC204}" type="pres">
      <dgm:prSet presAssocID="{3DA9C76D-97CB-45D0-9DBA-04D72CF18F90}" presName="compNode" presStyleCnt="0"/>
      <dgm:spPr/>
    </dgm:pt>
    <dgm:pt modelId="{36C81B35-8344-49AC-BAF3-7161DFF945FC}" type="pres">
      <dgm:prSet presAssocID="{3DA9C76D-97CB-45D0-9DBA-04D72CF18F9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D0377310-A70C-495C-BBE3-C379790B0C7B}" type="pres">
      <dgm:prSet presAssocID="{3DA9C76D-97CB-45D0-9DBA-04D72CF18F90}" presName="spaceRect" presStyleCnt="0"/>
      <dgm:spPr/>
    </dgm:pt>
    <dgm:pt modelId="{905E0730-F8A6-40B5-9CE1-B597D1109325}" type="pres">
      <dgm:prSet presAssocID="{3DA9C76D-97CB-45D0-9DBA-04D72CF18F90}" presName="textRect" presStyleLbl="revTx" presStyleIdx="0" presStyleCnt="3">
        <dgm:presLayoutVars>
          <dgm:chMax val="1"/>
          <dgm:chPref val="1"/>
        </dgm:presLayoutVars>
      </dgm:prSet>
      <dgm:spPr/>
    </dgm:pt>
    <dgm:pt modelId="{4DE507EF-C7EE-4086-855E-7C6F8408AFF0}" type="pres">
      <dgm:prSet presAssocID="{4D1F1875-D531-4F4E-928A-6C5BDFE6EFB5}" presName="sibTrans" presStyleCnt="0"/>
      <dgm:spPr/>
    </dgm:pt>
    <dgm:pt modelId="{F1845867-DF98-4DAB-AF95-290967BB791F}" type="pres">
      <dgm:prSet presAssocID="{494B7B22-B31A-447F-9370-2AE82ABD7C9B}" presName="compNode" presStyleCnt="0"/>
      <dgm:spPr/>
    </dgm:pt>
    <dgm:pt modelId="{C986A8BF-1C33-4CCE-BED5-7B51884ECE4D}" type="pres">
      <dgm:prSet presAssocID="{494B7B22-B31A-447F-9370-2AE82ABD7C9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A841AE63-7E0D-495E-A312-A99D23A1B772}" type="pres">
      <dgm:prSet presAssocID="{494B7B22-B31A-447F-9370-2AE82ABD7C9B}" presName="spaceRect" presStyleCnt="0"/>
      <dgm:spPr/>
    </dgm:pt>
    <dgm:pt modelId="{C88B9F59-D8DE-4546-AEC2-8F59C7F48F1B}" type="pres">
      <dgm:prSet presAssocID="{494B7B22-B31A-447F-9370-2AE82ABD7C9B}" presName="textRect" presStyleLbl="revTx" presStyleIdx="1" presStyleCnt="3">
        <dgm:presLayoutVars>
          <dgm:chMax val="1"/>
          <dgm:chPref val="1"/>
        </dgm:presLayoutVars>
      </dgm:prSet>
      <dgm:spPr/>
    </dgm:pt>
    <dgm:pt modelId="{3CABD0B3-4604-456D-A120-9D30B37D4FB1}" type="pres">
      <dgm:prSet presAssocID="{F3D9CA0C-317C-4F9E-895E-2DA9F4ABF48D}" presName="sibTrans" presStyleCnt="0"/>
      <dgm:spPr/>
    </dgm:pt>
    <dgm:pt modelId="{746C5F12-ED1A-4806-A771-1FFB28BD1E0A}" type="pres">
      <dgm:prSet presAssocID="{4136480C-3C6B-4CA2-9614-FC1B62879E9B}" presName="compNode" presStyleCnt="0"/>
      <dgm:spPr/>
    </dgm:pt>
    <dgm:pt modelId="{61F6E17A-219A-48C8-8D35-3B7F161C7F7F}" type="pres">
      <dgm:prSet presAssocID="{4136480C-3C6B-4CA2-9614-FC1B62879E9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ølge"/>
        </a:ext>
      </dgm:extLst>
    </dgm:pt>
    <dgm:pt modelId="{61F99F5E-8F5D-4ADB-B8B0-25C7094C5BA1}" type="pres">
      <dgm:prSet presAssocID="{4136480C-3C6B-4CA2-9614-FC1B62879E9B}" presName="spaceRect" presStyleCnt="0"/>
      <dgm:spPr/>
    </dgm:pt>
    <dgm:pt modelId="{A1DA46F4-AC0D-44F5-9C3B-B5D8CBBACA86}" type="pres">
      <dgm:prSet presAssocID="{4136480C-3C6B-4CA2-9614-FC1B62879E9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AF29862-6E12-43E7-B82A-212A7B689572}" srcId="{8571F64B-E1A7-4F2A-958C-139984C62DD2}" destId="{4136480C-3C6B-4CA2-9614-FC1B62879E9B}" srcOrd="2" destOrd="0" parTransId="{7AA56E37-B153-4C9B-9569-64FC9894964B}" sibTransId="{5E69EE4D-53C9-4AB5-93BC-3B52AC5FF021}"/>
    <dgm:cxn modelId="{C23FD259-6CA1-425F-A97D-3DA13C711C29}" type="presOf" srcId="{494B7B22-B31A-447F-9370-2AE82ABD7C9B}" destId="{C88B9F59-D8DE-4546-AEC2-8F59C7F48F1B}" srcOrd="0" destOrd="0" presId="urn:microsoft.com/office/officeart/2018/2/layout/IconLabelList"/>
    <dgm:cxn modelId="{E1ED928C-F8CF-4DB0-BD73-A4DAB991920C}" srcId="{8571F64B-E1A7-4F2A-958C-139984C62DD2}" destId="{3DA9C76D-97CB-45D0-9DBA-04D72CF18F90}" srcOrd="0" destOrd="0" parTransId="{AA63778D-1A0C-4130-9BBC-1D85CDA2D89C}" sibTransId="{4D1F1875-D531-4F4E-928A-6C5BDFE6EFB5}"/>
    <dgm:cxn modelId="{2DC4A491-503F-457D-952C-649BB41F5308}" type="presOf" srcId="{3DA9C76D-97CB-45D0-9DBA-04D72CF18F90}" destId="{905E0730-F8A6-40B5-9CE1-B597D1109325}" srcOrd="0" destOrd="0" presId="urn:microsoft.com/office/officeart/2018/2/layout/IconLabelList"/>
    <dgm:cxn modelId="{5054BE91-8B45-4C37-8ED5-8A9DEDC5C57D}" srcId="{8571F64B-E1A7-4F2A-958C-139984C62DD2}" destId="{494B7B22-B31A-447F-9370-2AE82ABD7C9B}" srcOrd="1" destOrd="0" parTransId="{893B7366-20DA-460A-A0BD-8E5D557975C1}" sibTransId="{F3D9CA0C-317C-4F9E-895E-2DA9F4ABF48D}"/>
    <dgm:cxn modelId="{AFD212CF-7635-46D3-AD76-B491E2D5BB62}" type="presOf" srcId="{8571F64B-E1A7-4F2A-958C-139984C62DD2}" destId="{3DA1A335-CC79-4D12-BACC-1884F78DC685}" srcOrd="0" destOrd="0" presId="urn:microsoft.com/office/officeart/2018/2/layout/IconLabelList"/>
    <dgm:cxn modelId="{B4334ED5-0701-432A-9053-FFAB18559CAB}" type="presOf" srcId="{4136480C-3C6B-4CA2-9614-FC1B62879E9B}" destId="{A1DA46F4-AC0D-44F5-9C3B-B5D8CBBACA86}" srcOrd="0" destOrd="0" presId="urn:microsoft.com/office/officeart/2018/2/layout/IconLabelList"/>
    <dgm:cxn modelId="{3F2BB2A7-0093-4419-9A49-944A7ED1BA0A}" type="presParOf" srcId="{3DA1A335-CC79-4D12-BACC-1884F78DC685}" destId="{2F374995-6CC4-4776-B89A-26D4E02AC204}" srcOrd="0" destOrd="0" presId="urn:microsoft.com/office/officeart/2018/2/layout/IconLabelList"/>
    <dgm:cxn modelId="{60C2857E-2FB1-47DD-98F9-0DE6B24EA404}" type="presParOf" srcId="{2F374995-6CC4-4776-B89A-26D4E02AC204}" destId="{36C81B35-8344-49AC-BAF3-7161DFF945FC}" srcOrd="0" destOrd="0" presId="urn:microsoft.com/office/officeart/2018/2/layout/IconLabelList"/>
    <dgm:cxn modelId="{07D7FFA0-9684-4CF6-BD55-45B5DD9A04C1}" type="presParOf" srcId="{2F374995-6CC4-4776-B89A-26D4E02AC204}" destId="{D0377310-A70C-495C-BBE3-C379790B0C7B}" srcOrd="1" destOrd="0" presId="urn:microsoft.com/office/officeart/2018/2/layout/IconLabelList"/>
    <dgm:cxn modelId="{189A096A-15AC-4D9D-A248-E6F1452EEB6B}" type="presParOf" srcId="{2F374995-6CC4-4776-B89A-26D4E02AC204}" destId="{905E0730-F8A6-40B5-9CE1-B597D1109325}" srcOrd="2" destOrd="0" presId="urn:microsoft.com/office/officeart/2018/2/layout/IconLabelList"/>
    <dgm:cxn modelId="{66975F5F-5719-46F2-B182-443BFD9DB4AC}" type="presParOf" srcId="{3DA1A335-CC79-4D12-BACC-1884F78DC685}" destId="{4DE507EF-C7EE-4086-855E-7C6F8408AFF0}" srcOrd="1" destOrd="0" presId="urn:microsoft.com/office/officeart/2018/2/layout/IconLabelList"/>
    <dgm:cxn modelId="{57AD7C79-A7E4-4B52-91B9-7E73E03E40D4}" type="presParOf" srcId="{3DA1A335-CC79-4D12-BACC-1884F78DC685}" destId="{F1845867-DF98-4DAB-AF95-290967BB791F}" srcOrd="2" destOrd="0" presId="urn:microsoft.com/office/officeart/2018/2/layout/IconLabelList"/>
    <dgm:cxn modelId="{7C1B32BA-5009-4194-B9D5-73F42EBDF786}" type="presParOf" srcId="{F1845867-DF98-4DAB-AF95-290967BB791F}" destId="{C986A8BF-1C33-4CCE-BED5-7B51884ECE4D}" srcOrd="0" destOrd="0" presId="urn:microsoft.com/office/officeart/2018/2/layout/IconLabelList"/>
    <dgm:cxn modelId="{6F08D1F8-102C-4120-A98F-733680EA2172}" type="presParOf" srcId="{F1845867-DF98-4DAB-AF95-290967BB791F}" destId="{A841AE63-7E0D-495E-A312-A99D23A1B772}" srcOrd="1" destOrd="0" presId="urn:microsoft.com/office/officeart/2018/2/layout/IconLabelList"/>
    <dgm:cxn modelId="{12E344BB-D36E-4A5F-BE45-F20C4CDDF5E3}" type="presParOf" srcId="{F1845867-DF98-4DAB-AF95-290967BB791F}" destId="{C88B9F59-D8DE-4546-AEC2-8F59C7F48F1B}" srcOrd="2" destOrd="0" presId="urn:microsoft.com/office/officeart/2018/2/layout/IconLabelList"/>
    <dgm:cxn modelId="{58EBE350-A234-473C-BB89-5A8DDEF4B2EA}" type="presParOf" srcId="{3DA1A335-CC79-4D12-BACC-1884F78DC685}" destId="{3CABD0B3-4604-456D-A120-9D30B37D4FB1}" srcOrd="3" destOrd="0" presId="urn:microsoft.com/office/officeart/2018/2/layout/IconLabelList"/>
    <dgm:cxn modelId="{69BAC81A-1C93-474B-B7D1-018C4A7F43CB}" type="presParOf" srcId="{3DA1A335-CC79-4D12-BACC-1884F78DC685}" destId="{746C5F12-ED1A-4806-A771-1FFB28BD1E0A}" srcOrd="4" destOrd="0" presId="urn:microsoft.com/office/officeart/2018/2/layout/IconLabelList"/>
    <dgm:cxn modelId="{C3C9481F-945C-4E92-8D41-538426869881}" type="presParOf" srcId="{746C5F12-ED1A-4806-A771-1FFB28BD1E0A}" destId="{61F6E17A-219A-48C8-8D35-3B7F161C7F7F}" srcOrd="0" destOrd="0" presId="urn:microsoft.com/office/officeart/2018/2/layout/IconLabelList"/>
    <dgm:cxn modelId="{F8E59701-3ED6-46A2-A71B-9B56C4029864}" type="presParOf" srcId="{746C5F12-ED1A-4806-A771-1FFB28BD1E0A}" destId="{61F99F5E-8F5D-4ADB-B8B0-25C7094C5BA1}" srcOrd="1" destOrd="0" presId="urn:microsoft.com/office/officeart/2018/2/layout/IconLabelList"/>
    <dgm:cxn modelId="{1FDE70D8-3E3F-48A5-9CE6-B0732DECA630}" type="presParOf" srcId="{746C5F12-ED1A-4806-A771-1FFB28BD1E0A}" destId="{A1DA46F4-AC0D-44F5-9C3B-B5D8CBBACA8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81B35-8344-49AC-BAF3-7161DFF945FC}">
      <dsp:nvSpPr>
        <dsp:cNvPr id="0" name=""/>
        <dsp:cNvSpPr/>
      </dsp:nvSpPr>
      <dsp:spPr>
        <a:xfrm>
          <a:off x="1212569" y="815196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E0730-F8A6-40B5-9CE1-B597D1109325}">
      <dsp:nvSpPr>
        <dsp:cNvPr id="0" name=""/>
        <dsp:cNvSpPr/>
      </dsp:nvSpPr>
      <dsp:spPr>
        <a:xfrm>
          <a:off x="417971" y="2523641"/>
          <a:ext cx="28894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0.5-4 ml trial drug as bolus-injection (only at start up)	</a:t>
          </a:r>
        </a:p>
      </dsp:txBody>
      <dsp:txXfrm>
        <a:off x="417971" y="2523641"/>
        <a:ext cx="2889450" cy="1012500"/>
      </dsp:txXfrm>
    </dsp:sp>
    <dsp:sp modelId="{C986A8BF-1C33-4CCE-BED5-7B51884ECE4D}">
      <dsp:nvSpPr>
        <dsp:cNvPr id="0" name=""/>
        <dsp:cNvSpPr/>
      </dsp:nvSpPr>
      <dsp:spPr>
        <a:xfrm>
          <a:off x="4607673" y="815196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B9F59-D8DE-4546-AEC2-8F59C7F48F1B}">
      <dsp:nvSpPr>
        <dsp:cNvPr id="0" name=""/>
        <dsp:cNvSpPr/>
      </dsp:nvSpPr>
      <dsp:spPr>
        <a:xfrm>
          <a:off x="3813075" y="2523641"/>
          <a:ext cx="28894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Start infusion of trial drug on 2 </a:t>
          </a:r>
          <a:r>
            <a:rPr lang="da-DK" sz="2400" kern="1200" dirty="0" err="1"/>
            <a:t>mL</a:t>
          </a:r>
          <a:r>
            <a:rPr lang="da-DK" sz="2400" kern="1200" dirty="0"/>
            <a:t>/hour</a:t>
          </a:r>
        </a:p>
      </dsp:txBody>
      <dsp:txXfrm>
        <a:off x="3813075" y="2523641"/>
        <a:ext cx="2889450" cy="1012500"/>
      </dsp:txXfrm>
    </dsp:sp>
    <dsp:sp modelId="{61F6E17A-219A-48C8-8D35-3B7F161C7F7F}">
      <dsp:nvSpPr>
        <dsp:cNvPr id="0" name=""/>
        <dsp:cNvSpPr/>
      </dsp:nvSpPr>
      <dsp:spPr>
        <a:xfrm>
          <a:off x="8002777" y="815196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A46F4-AC0D-44F5-9C3B-B5D8CBBACA86}">
      <dsp:nvSpPr>
        <dsp:cNvPr id="0" name=""/>
        <dsp:cNvSpPr/>
      </dsp:nvSpPr>
      <dsp:spPr>
        <a:xfrm>
          <a:off x="7208178" y="2523641"/>
          <a:ext cx="288945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Adjust infusion according to effect. 0-4 mL/hour.</a:t>
          </a:r>
        </a:p>
      </dsp:txBody>
      <dsp:txXfrm>
        <a:off x="7208178" y="2523641"/>
        <a:ext cx="2889450" cy="101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838B-E8F5-49B5-A603-AB34E7736D69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274D7-2880-45C5-8F53-31749ACCD24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Flere</a:t>
            </a:r>
            <a:r>
              <a:rPr lang="en-GB" dirty="0"/>
              <a:t> studier har </a:t>
            </a:r>
            <a:r>
              <a:rPr lang="en-GB" dirty="0" err="1"/>
              <a:t>påvist</a:t>
            </a:r>
            <a:r>
              <a:rPr lang="en-GB" dirty="0"/>
              <a:t> at FO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risikofaktor</a:t>
            </a:r>
            <a:r>
              <a:rPr lang="en-GB" dirty="0"/>
              <a:t> for </a:t>
            </a:r>
            <a:r>
              <a:rPr lang="en-GB" dirty="0" err="1"/>
              <a:t>død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organ dysfunction. </a:t>
            </a:r>
            <a:r>
              <a:rPr lang="en-GB" dirty="0" err="1"/>
              <a:t>Volumina</a:t>
            </a:r>
            <a:r>
              <a:rPr lang="en-GB" dirty="0"/>
              <a:t> ned </a:t>
            </a:r>
            <a:r>
              <a:rPr lang="en-GB" dirty="0" err="1"/>
              <a:t>til</a:t>
            </a:r>
            <a:r>
              <a:rPr lang="en-GB" dirty="0"/>
              <a:t> 1% </a:t>
            </a:r>
            <a:r>
              <a:rPr lang="en-GB" dirty="0" err="1"/>
              <a:t>eller</a:t>
            </a:r>
            <a:r>
              <a:rPr lang="en-GB" dirty="0"/>
              <a:t> 1 </a:t>
            </a:r>
            <a:r>
              <a:rPr lang="en-GB" dirty="0" err="1"/>
              <a:t>liter</a:t>
            </a:r>
            <a:r>
              <a:rPr lang="en-GB" dirty="0"/>
              <a:t> I pos. VB </a:t>
            </a:r>
            <a:r>
              <a:rPr lang="en-GB" dirty="0" err="1"/>
              <a:t>kan</a:t>
            </a:r>
            <a:r>
              <a:rPr lang="en-GB" dirty="0"/>
              <a:t> have </a:t>
            </a:r>
            <a:r>
              <a:rPr lang="en-GB" dirty="0" err="1"/>
              <a:t>betydning</a:t>
            </a:r>
            <a:r>
              <a:rPr lang="en-GB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334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Estimated fluid accumulation must be written in the inclusion note in the patient file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5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Fortsat</a:t>
            </a:r>
            <a:r>
              <a:rPr lang="en-GB" dirty="0"/>
              <a:t> store </a:t>
            </a:r>
            <a:r>
              <a:rPr lang="en-GB" dirty="0" err="1"/>
              <a:t>mængder</a:t>
            </a:r>
            <a:r>
              <a:rPr lang="en-GB" dirty="0"/>
              <a:t> </a:t>
            </a:r>
            <a:r>
              <a:rPr lang="en-GB" dirty="0" err="1"/>
              <a:t>væske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intensive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trods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ændrede</a:t>
            </a:r>
            <a:r>
              <a:rPr lang="en-GB" dirty="0"/>
              <a:t> sepsis guidelines </a:t>
            </a:r>
            <a:r>
              <a:rPr lang="en-GB" dirty="0" err="1"/>
              <a:t>og</a:t>
            </a:r>
            <a:r>
              <a:rPr lang="en-GB" dirty="0"/>
              <a:t> focus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mindre</a:t>
            </a:r>
            <a:r>
              <a:rPr lang="en-GB" dirty="0"/>
              <a:t> </a:t>
            </a:r>
            <a:r>
              <a:rPr lang="en-GB" dirty="0" err="1"/>
              <a:t>væske</a:t>
            </a:r>
            <a:r>
              <a:rPr lang="en-GB" dirty="0"/>
              <a:t>. Pilot </a:t>
            </a:r>
            <a:r>
              <a:rPr lang="en-GB" dirty="0" err="1"/>
              <a:t>studiet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CLASSIC </a:t>
            </a:r>
            <a:r>
              <a:rPr lang="en-GB" dirty="0" err="1"/>
              <a:t>viste</a:t>
            </a:r>
            <a:r>
              <a:rPr lang="en-GB" dirty="0"/>
              <a:t> store </a:t>
            </a:r>
            <a:r>
              <a:rPr lang="en-GB" dirty="0" err="1"/>
              <a:t>mængder</a:t>
            </a:r>
            <a:r>
              <a:rPr lang="en-GB" dirty="0"/>
              <a:t> </a:t>
            </a:r>
            <a:r>
              <a:rPr lang="en-GB" dirty="0" err="1"/>
              <a:t>væske</a:t>
            </a:r>
            <a:r>
              <a:rPr lang="en-GB" dirty="0"/>
              <a:t> </a:t>
            </a:r>
            <a:r>
              <a:rPr lang="en-GB" dirty="0" err="1"/>
              <a:t>indgift</a:t>
            </a:r>
            <a:r>
              <a:rPr lang="en-GB" dirty="0"/>
              <a:t> – resuscitations </a:t>
            </a:r>
            <a:r>
              <a:rPr lang="en-GB" dirty="0" err="1"/>
              <a:t>væsken</a:t>
            </a:r>
            <a:r>
              <a:rPr lang="en-GB" dirty="0"/>
              <a:t> var relative </a:t>
            </a:r>
            <a:r>
              <a:rPr lang="en-GB" dirty="0" err="1"/>
              <a:t>lille</a:t>
            </a:r>
            <a:r>
              <a:rPr lang="en-GB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62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Silverside 2018: </a:t>
            </a:r>
            <a:r>
              <a:rPr lang="en-GB" dirty="0" err="1"/>
              <a:t>Retrospektivt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 400 </a:t>
            </a:r>
            <a:r>
              <a:rPr lang="en-GB" dirty="0" err="1"/>
              <a:t>patienter</a:t>
            </a:r>
            <a:r>
              <a:rPr lang="en-GB" dirty="0"/>
              <a:t>. Ingen intervention. </a:t>
            </a:r>
            <a:r>
              <a:rPr lang="en-GB" dirty="0" err="1"/>
              <a:t>Viste</a:t>
            </a:r>
            <a:r>
              <a:rPr lang="en-GB" dirty="0"/>
              <a:t> at de </a:t>
            </a:r>
            <a:r>
              <a:rPr lang="en-GB" dirty="0" err="1"/>
              <a:t>mest</a:t>
            </a:r>
            <a:r>
              <a:rPr lang="en-GB" dirty="0"/>
              <a:t> </a:t>
            </a:r>
            <a:r>
              <a:rPr lang="en-GB" dirty="0" err="1"/>
              <a:t>overhydrerede</a:t>
            </a:r>
            <a:r>
              <a:rPr lang="en-GB" dirty="0"/>
              <a:t> </a:t>
            </a:r>
            <a:r>
              <a:rPr lang="en-GB" dirty="0" err="1"/>
              <a:t>havde</a:t>
            </a:r>
            <a:r>
              <a:rPr lang="en-GB" dirty="0"/>
              <a:t> </a:t>
            </a:r>
            <a:r>
              <a:rPr lang="en-GB" dirty="0" err="1"/>
              <a:t>højest</a:t>
            </a:r>
            <a:r>
              <a:rPr lang="en-GB" dirty="0"/>
              <a:t> </a:t>
            </a:r>
            <a:r>
              <a:rPr lang="en-GB" dirty="0" err="1"/>
              <a:t>mortalitet</a:t>
            </a:r>
            <a:r>
              <a:rPr lang="en-GB" dirty="0"/>
              <a:t>. </a:t>
            </a:r>
            <a:r>
              <a:rPr lang="en-GB" dirty="0" err="1"/>
              <a:t>Deresuscitation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3. </a:t>
            </a:r>
            <a:r>
              <a:rPr lang="en-GB" dirty="0" err="1"/>
              <a:t>indlæggelsesdøgn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intensive var </a:t>
            </a:r>
            <a:r>
              <a:rPr lang="en-GB" dirty="0" err="1"/>
              <a:t>associeret</a:t>
            </a:r>
            <a:r>
              <a:rPr lang="en-GB" dirty="0"/>
              <a:t> med </a:t>
            </a:r>
            <a:r>
              <a:rPr lang="en-GB" dirty="0" err="1"/>
              <a:t>bedre</a:t>
            </a:r>
            <a:r>
              <a:rPr lang="en-GB" dirty="0"/>
              <a:t> outcomes. </a:t>
            </a:r>
          </a:p>
          <a:p>
            <a:r>
              <a:rPr lang="en-GB" dirty="0" err="1"/>
              <a:t>Væskebalance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dag</a:t>
            </a:r>
            <a:r>
              <a:rPr lang="en-GB" dirty="0"/>
              <a:t> 3 var </a:t>
            </a:r>
            <a:r>
              <a:rPr lang="en-GB" dirty="0" err="1"/>
              <a:t>associeret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30-dages </a:t>
            </a:r>
            <a:r>
              <a:rPr lang="en-GB" dirty="0" err="1"/>
              <a:t>mortalitet</a:t>
            </a:r>
            <a:r>
              <a:rPr lang="en-GB" dirty="0"/>
              <a:t>. </a:t>
            </a:r>
            <a:r>
              <a:rPr lang="en-GB" dirty="0" err="1"/>
              <a:t>Altså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hvor</a:t>
            </a:r>
            <a:r>
              <a:rPr lang="en-GB" dirty="0"/>
              <a:t> de </a:t>
            </a:r>
            <a:r>
              <a:rPr lang="en-GB" dirty="0" err="1"/>
              <a:t>havde</a:t>
            </a:r>
            <a:r>
              <a:rPr lang="en-GB" dirty="0"/>
              <a:t> haft </a:t>
            </a:r>
            <a:r>
              <a:rPr lang="en-GB" dirty="0" err="1"/>
              <a:t>en</a:t>
            </a:r>
            <a:r>
              <a:rPr lang="en-GB" dirty="0"/>
              <a:t> neg. VB (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overhydrerede</a:t>
            </a:r>
            <a:r>
              <a:rPr lang="en-GB" dirty="0"/>
              <a:t>) </a:t>
            </a:r>
            <a:r>
              <a:rPr lang="en-GB" dirty="0" err="1"/>
              <a:t>gik</a:t>
            </a:r>
            <a:r>
              <a:rPr lang="en-GB" dirty="0"/>
              <a:t> det </a:t>
            </a:r>
            <a:r>
              <a:rPr lang="en-GB" dirty="0" err="1"/>
              <a:t>bedre</a:t>
            </a:r>
            <a:r>
              <a:rPr lang="en-GB" dirty="0"/>
              <a:t>. </a:t>
            </a:r>
          </a:p>
          <a:p>
            <a:r>
              <a:rPr lang="en-GB" dirty="0"/>
              <a:t>Bissell: </a:t>
            </a:r>
            <a:r>
              <a:rPr lang="en-GB" dirty="0" err="1"/>
              <a:t>Kohorte</a:t>
            </a:r>
            <a:r>
              <a:rPr lang="en-GB" dirty="0"/>
              <a:t> </a:t>
            </a:r>
            <a:r>
              <a:rPr lang="en-GB" dirty="0" err="1"/>
              <a:t>studie</a:t>
            </a:r>
            <a:r>
              <a:rPr lang="en-GB" dirty="0"/>
              <a:t> med </a:t>
            </a:r>
            <a:r>
              <a:rPr lang="en-GB" dirty="0" err="1"/>
              <a:t>historiske</a:t>
            </a:r>
            <a:r>
              <a:rPr lang="en-GB" dirty="0"/>
              <a:t> controller. 91 </a:t>
            </a:r>
            <a:r>
              <a:rPr lang="en-GB" dirty="0" err="1"/>
              <a:t>patienter</a:t>
            </a:r>
            <a:r>
              <a:rPr lang="en-GB" dirty="0"/>
              <a:t> </a:t>
            </a:r>
            <a:r>
              <a:rPr lang="en-GB" dirty="0" err="1"/>
              <a:t>fik</a:t>
            </a:r>
            <a:r>
              <a:rPr lang="en-GB" dirty="0"/>
              <a:t> </a:t>
            </a:r>
            <a:r>
              <a:rPr lang="en-GB" dirty="0" err="1"/>
              <a:t>interventionen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273 controller. </a:t>
            </a:r>
            <a:r>
              <a:rPr lang="en-GB" dirty="0" err="1"/>
              <a:t>Inkl</a:t>
            </a:r>
            <a:r>
              <a:rPr lang="en-GB" dirty="0"/>
              <a:t>. </a:t>
            </a:r>
            <a:r>
              <a:rPr lang="en-GB" dirty="0" err="1"/>
              <a:t>Patienter</a:t>
            </a:r>
            <a:r>
              <a:rPr lang="en-GB" dirty="0"/>
              <a:t> med </a:t>
            </a:r>
            <a:r>
              <a:rPr lang="en-GB" dirty="0" err="1"/>
              <a:t>en</a:t>
            </a:r>
            <a:r>
              <a:rPr lang="en-GB" dirty="0"/>
              <a:t> positive VB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alle</a:t>
            </a:r>
            <a:r>
              <a:rPr lang="en-GB" dirty="0"/>
              <a:t> grader </a:t>
            </a:r>
            <a:r>
              <a:rPr lang="en-GB" dirty="0" err="1"/>
              <a:t>hvis</a:t>
            </a:r>
            <a:r>
              <a:rPr lang="en-GB" dirty="0"/>
              <a:t> der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tegn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FO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rtg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fysisk</a:t>
            </a:r>
            <a:r>
              <a:rPr lang="en-GB" dirty="0"/>
              <a:t> </a:t>
            </a:r>
            <a:r>
              <a:rPr lang="en-GB" dirty="0" err="1"/>
              <a:t>undersøgelse</a:t>
            </a:r>
            <a:r>
              <a:rPr lang="en-GB" dirty="0"/>
              <a:t>. </a:t>
            </a:r>
            <a:r>
              <a:rPr lang="en-GB" dirty="0" err="1"/>
              <a:t>Viste</a:t>
            </a:r>
            <a:r>
              <a:rPr lang="en-GB" dirty="0"/>
              <a:t> at </a:t>
            </a:r>
            <a:r>
              <a:rPr lang="en-GB" dirty="0" err="1"/>
              <a:t>deresuscitations</a:t>
            </a:r>
            <a:r>
              <a:rPr lang="en-GB" dirty="0"/>
              <a:t> </a:t>
            </a:r>
            <a:r>
              <a:rPr lang="en-GB" dirty="0" err="1"/>
              <a:t>algoritme</a:t>
            </a:r>
            <a:r>
              <a:rPr lang="en-GB" dirty="0"/>
              <a:t> 72 timer post shock </a:t>
            </a:r>
            <a:r>
              <a:rPr lang="en-GB" dirty="0" err="1"/>
              <a:t>mindsker</a:t>
            </a:r>
            <a:r>
              <a:rPr lang="en-GB" dirty="0"/>
              <a:t> FO med </a:t>
            </a:r>
            <a:r>
              <a:rPr lang="en-GB" dirty="0" err="1"/>
              <a:t>mulige</a:t>
            </a:r>
            <a:r>
              <a:rPr lang="en-GB" dirty="0"/>
              <a:t> </a:t>
            </a:r>
            <a:r>
              <a:rPr lang="en-GB" dirty="0" err="1"/>
              <a:t>fordele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det </a:t>
            </a:r>
            <a:r>
              <a:rPr lang="en-GB" dirty="0" err="1"/>
              <a:t>kliniske</a:t>
            </a:r>
            <a:r>
              <a:rPr lang="en-GB" dirty="0"/>
              <a:t> outcome.  Hospitals </a:t>
            </a:r>
            <a:r>
              <a:rPr lang="en-GB" dirty="0" err="1"/>
              <a:t>mortalitet</a:t>
            </a:r>
            <a:r>
              <a:rPr lang="en-GB" dirty="0"/>
              <a:t> var </a:t>
            </a:r>
            <a:r>
              <a:rPr lang="en-GB" dirty="0" err="1"/>
              <a:t>lavere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interventionsgruppen</a:t>
            </a:r>
            <a:r>
              <a:rPr lang="en-GB" dirty="0"/>
              <a:t> 5.5% vs 16.1%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kortere</a:t>
            </a:r>
            <a:r>
              <a:rPr lang="en-GB" dirty="0"/>
              <a:t> </a:t>
            </a:r>
            <a:r>
              <a:rPr lang="en-GB" dirty="0" err="1"/>
              <a:t>indlæggelsestid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ITA. Ingen significant </a:t>
            </a:r>
            <a:r>
              <a:rPr lang="en-GB" dirty="0" err="1"/>
              <a:t>forskel</a:t>
            </a:r>
            <a:r>
              <a:rPr lang="en-GB" dirty="0"/>
              <a:t> I </a:t>
            </a:r>
            <a:r>
              <a:rPr lang="en-GB" dirty="0" err="1"/>
              <a:t>respiratordage</a:t>
            </a:r>
            <a:r>
              <a:rPr lang="en-GB" dirty="0"/>
              <a:t>. </a:t>
            </a:r>
            <a:r>
              <a:rPr lang="en-GB" dirty="0" err="1"/>
              <a:t>Øget</a:t>
            </a:r>
            <a:r>
              <a:rPr lang="en-GB" dirty="0"/>
              <a:t> </a:t>
            </a:r>
            <a:r>
              <a:rPr lang="en-GB" dirty="0" err="1"/>
              <a:t>forekomst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hyprenatræmi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hypokaliæmi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interventionsgruppen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5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none" dirty="0"/>
              <a:t>Comparison of two fluid-management strategies in acute lung injury.  1000 </a:t>
            </a:r>
            <a:r>
              <a:rPr lang="en-GB" u="none" dirty="0" err="1"/>
              <a:t>patienter</a:t>
            </a:r>
            <a:r>
              <a:rPr lang="en-GB" u="none" dirty="0"/>
              <a:t>. Baseline FO: 2700-2900 ml I de to </a:t>
            </a:r>
            <a:r>
              <a:rPr lang="en-GB" u="none" dirty="0" err="1"/>
              <a:t>grupper</a:t>
            </a:r>
            <a:r>
              <a:rPr lang="en-GB" u="none" dirty="0"/>
              <a:t>. Complicated protocol – intervention </a:t>
            </a:r>
            <a:r>
              <a:rPr lang="en-GB" u="none" dirty="0" err="1"/>
              <a:t>styret</a:t>
            </a:r>
            <a:r>
              <a:rPr lang="en-GB" u="none" dirty="0"/>
              <a:t> </a:t>
            </a:r>
            <a:r>
              <a:rPr lang="en-GB" u="none" dirty="0" err="1"/>
              <a:t>af</a:t>
            </a:r>
            <a:r>
              <a:rPr lang="en-GB" u="none" dirty="0"/>
              <a:t> </a:t>
            </a:r>
            <a:r>
              <a:rPr lang="en-GB" u="none" dirty="0" err="1"/>
              <a:t>indkilingstryk</a:t>
            </a:r>
            <a:r>
              <a:rPr lang="en-GB" u="none" dirty="0"/>
              <a:t>, CVP, status for shock MAP/vasopressor – 20 </a:t>
            </a:r>
            <a:r>
              <a:rPr lang="en-GB" u="none" dirty="0" err="1"/>
              <a:t>kasser</a:t>
            </a:r>
            <a:r>
              <a:rPr lang="en-GB" u="none" dirty="0"/>
              <a:t> man </a:t>
            </a:r>
            <a:r>
              <a:rPr lang="en-GB" u="none" dirty="0" err="1"/>
              <a:t>kan</a:t>
            </a:r>
            <a:r>
              <a:rPr lang="en-GB" u="none" dirty="0"/>
              <a:t> </a:t>
            </a:r>
            <a:r>
              <a:rPr lang="en-GB" u="none" dirty="0" err="1"/>
              <a:t>komme</a:t>
            </a:r>
            <a:r>
              <a:rPr lang="en-GB" u="none" dirty="0"/>
              <a:t> </a:t>
            </a:r>
            <a:r>
              <a:rPr lang="en-GB" u="none" dirty="0" err="1"/>
              <a:t>i</a:t>
            </a:r>
            <a:r>
              <a:rPr lang="en-GB" u="none" dirty="0"/>
              <a:t>. KVB de </a:t>
            </a:r>
            <a:r>
              <a:rPr lang="en-GB" u="none" dirty="0" err="1"/>
              <a:t>første</a:t>
            </a:r>
            <a:r>
              <a:rPr lang="en-GB" u="none" dirty="0"/>
              <a:t> 7 </a:t>
            </a:r>
            <a:r>
              <a:rPr lang="en-GB" u="none" dirty="0" err="1"/>
              <a:t>dage</a:t>
            </a:r>
            <a:r>
              <a:rPr lang="en-GB" u="none" dirty="0"/>
              <a:t>: -136(+/-491) </a:t>
            </a:r>
            <a:r>
              <a:rPr lang="en-GB" u="none" dirty="0" err="1"/>
              <a:t>i</a:t>
            </a:r>
            <a:r>
              <a:rPr lang="en-GB" u="none" dirty="0"/>
              <a:t> den restrictive </a:t>
            </a:r>
            <a:r>
              <a:rPr lang="en-GB" u="none" dirty="0" err="1"/>
              <a:t>gruppe</a:t>
            </a:r>
            <a:r>
              <a:rPr lang="en-GB" u="none" dirty="0"/>
              <a:t> </a:t>
            </a:r>
            <a:r>
              <a:rPr lang="en-GB" u="none" dirty="0" err="1"/>
              <a:t>og</a:t>
            </a:r>
            <a:r>
              <a:rPr lang="en-GB" u="none" dirty="0"/>
              <a:t> 6992 (+/-502) I den </a:t>
            </a:r>
            <a:r>
              <a:rPr lang="en-GB" u="none" dirty="0" err="1"/>
              <a:t>liberale</a:t>
            </a:r>
            <a:r>
              <a:rPr lang="en-GB" u="none" dirty="0"/>
              <a:t> </a:t>
            </a:r>
            <a:r>
              <a:rPr lang="en-GB" u="none" dirty="0" err="1"/>
              <a:t>gruppe</a:t>
            </a:r>
            <a:r>
              <a:rPr lang="en-GB" u="none" dirty="0"/>
              <a:t>. Ingen </a:t>
            </a:r>
            <a:r>
              <a:rPr lang="en-GB" u="none" dirty="0" err="1"/>
              <a:t>forskel</a:t>
            </a:r>
            <a:r>
              <a:rPr lang="en-GB" u="none" dirty="0"/>
              <a:t> I 60 </a:t>
            </a:r>
            <a:r>
              <a:rPr lang="en-GB" u="none" dirty="0" err="1"/>
              <a:t>dages</a:t>
            </a:r>
            <a:r>
              <a:rPr lang="en-GB" u="none" dirty="0"/>
              <a:t> </a:t>
            </a:r>
            <a:r>
              <a:rPr lang="en-GB" u="none" dirty="0" err="1"/>
              <a:t>mortalitet</a:t>
            </a:r>
            <a:r>
              <a:rPr lang="en-GB" u="none" dirty="0"/>
              <a:t>. De </a:t>
            </a:r>
            <a:r>
              <a:rPr lang="en-GB" u="none" dirty="0" err="1"/>
              <a:t>blev</a:t>
            </a:r>
            <a:r>
              <a:rPr lang="en-GB" u="none" dirty="0"/>
              <a:t> </a:t>
            </a:r>
            <a:r>
              <a:rPr lang="en-GB" u="none" dirty="0" err="1"/>
              <a:t>ekstuberet</a:t>
            </a:r>
            <a:r>
              <a:rPr lang="en-GB" u="none" dirty="0"/>
              <a:t> 2 </a:t>
            </a:r>
            <a:r>
              <a:rPr lang="en-GB" u="none" dirty="0" err="1"/>
              <a:t>dage</a:t>
            </a:r>
            <a:r>
              <a:rPr lang="en-GB" u="none" dirty="0"/>
              <a:t> </a:t>
            </a:r>
            <a:r>
              <a:rPr lang="en-GB" u="none" dirty="0" err="1"/>
              <a:t>tidligere</a:t>
            </a:r>
            <a:r>
              <a:rPr lang="en-GB" u="none" dirty="0"/>
              <a:t> </a:t>
            </a:r>
            <a:r>
              <a:rPr lang="en-GB" u="none" dirty="0" err="1"/>
              <a:t>og</a:t>
            </a:r>
            <a:r>
              <a:rPr lang="en-GB" u="none" dirty="0"/>
              <a:t> </a:t>
            </a:r>
            <a:r>
              <a:rPr lang="en-GB" u="none" dirty="0" err="1"/>
              <a:t>havde</a:t>
            </a:r>
            <a:r>
              <a:rPr lang="en-GB" u="none" dirty="0"/>
              <a:t> 2 </a:t>
            </a:r>
            <a:r>
              <a:rPr lang="en-GB" u="none" dirty="0" err="1"/>
              <a:t>dages</a:t>
            </a:r>
            <a:r>
              <a:rPr lang="en-GB" u="none" dirty="0"/>
              <a:t> </a:t>
            </a:r>
            <a:r>
              <a:rPr lang="en-GB" u="none" dirty="0" err="1"/>
              <a:t>kortere</a:t>
            </a:r>
            <a:r>
              <a:rPr lang="en-GB" u="none" dirty="0"/>
              <a:t> </a:t>
            </a:r>
            <a:r>
              <a:rPr lang="en-GB" u="none" dirty="0" err="1"/>
              <a:t>indlæggelsestid</a:t>
            </a:r>
            <a:r>
              <a:rPr lang="en-GB" u="none" dirty="0"/>
              <a:t> </a:t>
            </a:r>
            <a:r>
              <a:rPr lang="en-GB" u="none" dirty="0" err="1"/>
              <a:t>på</a:t>
            </a:r>
            <a:r>
              <a:rPr lang="en-GB" u="none" dirty="0"/>
              <a:t> ITA </a:t>
            </a:r>
            <a:r>
              <a:rPr lang="en-GB" u="none" dirty="0" err="1"/>
              <a:t>i</a:t>
            </a:r>
            <a:r>
              <a:rPr lang="en-GB" u="none" dirty="0"/>
              <a:t> den restrictive </a:t>
            </a:r>
            <a:r>
              <a:rPr lang="en-GB" u="none" dirty="0" err="1"/>
              <a:t>gruppe</a:t>
            </a:r>
            <a:r>
              <a:rPr lang="en-GB" u="none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16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AKI </a:t>
            </a:r>
            <a:r>
              <a:rPr lang="en-GB" dirty="0" err="1"/>
              <a:t>patienter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intensive RH +NOH. </a:t>
            </a:r>
            <a:r>
              <a:rPr lang="en-GB" dirty="0" err="1"/>
              <a:t>Væsketræk</a:t>
            </a:r>
            <a:r>
              <a:rPr lang="en-GB" dirty="0"/>
              <a:t> med 1 ml/kg IBW/hour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mulig</a:t>
            </a:r>
            <a:r>
              <a:rPr lang="en-GB" dirty="0"/>
              <a:t>. </a:t>
            </a:r>
            <a:r>
              <a:rPr lang="en-GB" dirty="0" err="1"/>
              <a:t>Gjort</a:t>
            </a:r>
            <a:r>
              <a:rPr lang="en-GB" dirty="0"/>
              <a:t> med </a:t>
            </a:r>
            <a:r>
              <a:rPr lang="en-GB" dirty="0" err="1"/>
              <a:t>furuosemid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evt</a:t>
            </a:r>
            <a:r>
              <a:rPr lang="en-GB" dirty="0"/>
              <a:t>. CRRT. </a:t>
            </a:r>
          </a:p>
          <a:p>
            <a:r>
              <a:rPr lang="en-GB" dirty="0"/>
              <a:t>23 </a:t>
            </a:r>
            <a:r>
              <a:rPr lang="en-GB" dirty="0" err="1"/>
              <a:t>patienter</a:t>
            </a:r>
            <a:r>
              <a:rPr lang="en-GB" dirty="0"/>
              <a:t>.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havde</a:t>
            </a:r>
            <a:r>
              <a:rPr lang="en-GB" dirty="0"/>
              <a:t> </a:t>
            </a:r>
            <a:r>
              <a:rPr lang="en-GB" dirty="0" err="1"/>
              <a:t>moderat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svær</a:t>
            </a:r>
            <a:r>
              <a:rPr lang="en-GB" dirty="0"/>
              <a:t> AKI </a:t>
            </a:r>
            <a:r>
              <a:rPr lang="en-GB" dirty="0" err="1"/>
              <a:t>og</a:t>
            </a:r>
            <a:r>
              <a:rPr lang="en-GB" dirty="0"/>
              <a:t> var &gt; 10% </a:t>
            </a:r>
            <a:r>
              <a:rPr lang="en-GB" dirty="0" err="1"/>
              <a:t>overhydrerede</a:t>
            </a:r>
            <a:r>
              <a:rPr lang="en-GB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05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98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Estimated fluid accumulation must be written in the inclusion note in the patient file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4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60118-7978-4812-B1F1-0CA5EF7C5B0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216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Negative fluid balance minimum 1 ml/kg (IBW)/</a:t>
            </a:r>
            <a:r>
              <a:rPr lang="da-DK" dirty="0" err="1"/>
              <a:t>hour</a:t>
            </a:r>
            <a:r>
              <a:rPr lang="da-DK" dirty="0"/>
              <a:t>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274D7-2880-45C5-8F53-31749ACCD24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C7E6B-F7CD-4BFD-AD40-14CCADEEB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74EE97B-C7C4-44E0-BE58-2E3C24DEA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545B89-4E6E-499F-90AE-8096922D9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3F77064-9D34-42B6-B738-CE299E30D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54A978-1794-4B19-B00F-255761F0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04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36A93-F577-4BFD-8AFB-ABD1DDA7D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062EF60-7053-4A57-A478-862DCE9C1D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A873B33-AF85-4F1B-8C5F-6296034B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5E84CB-2A14-4491-8820-D860B28F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80D1F57-68EF-40C7-A15F-03B78961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99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4BA199A-E8C7-45FD-816A-A9514542C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54ABAA-87D5-4BBE-BC68-5BBC2AC3E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E5EB1CF-8407-43CB-95E1-F9EA186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F9B5BD-5889-4584-AD8A-5FF98EAB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945FF1-DCBA-4F09-B14C-62E67BB56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64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4BC23-EC77-4E62-9893-3E0B17B0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B1684D-B791-4F52-96EC-5455AF0D3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5AA7B6-3E8B-4284-9EDB-55D53418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CD321D-F06A-4570-866F-7AF171B7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55C7B6A-3470-4A50-AB74-BAE8E0C36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4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33F2B-7EB7-4682-BDEA-E27C00C5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544610E-9CBB-4B94-92EF-36432CAA3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65FC8D3-8041-49C6-B91C-129E5CBC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6A4506A-5E38-40CD-8F41-08AC5DC3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05E550-95F8-45D8-BC14-B87FEC65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9BD4D-194E-4939-B90C-5C744E53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82B7C0-AB9E-4568-86DB-08096ECAE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DA7F74-EEDD-46D9-9584-74C3411D0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BC0DDA-303C-4AEB-9C43-722C0687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06E586E-E4CB-4115-B89A-AE968E05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3C3E1F-CBFA-4009-AAB9-4526163C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92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EB76F-A9ED-4AED-9042-CFE45A3D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30B525C-E957-4E42-A2BD-6075AC9ED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DE093BC-8CF4-4844-AC73-773DC70C1C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E784842-C621-4D50-8B42-48A2FCC173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6C99581-A625-4BE6-A963-0293DD440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4B04903F-22E7-47AA-8158-3B40BC9A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E5CAA80-45EA-4CF6-AD1B-392E1B3A2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0A471973-6AD3-49AD-BA2F-EE6A310C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7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6CEA8E-5603-4BC4-A594-CB2EBF6E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4236015-E6F7-48D7-AF8C-1AE94AC7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A5FB3F-0555-4FA1-8492-9CF2BB7B5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B22A93-AD73-4298-9011-C46FEA3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30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F4F2A05-B0FB-42BA-B19D-AC1313CA1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C39BF2B-A2AB-4D6D-9C97-7D3011A2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68C1536-38B0-4FFA-8174-2C8EB8D33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5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B8166F-F522-4E88-9EF8-C39FF93C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A8365A-F7B1-4A3E-ABE2-5B3E52FFB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EB8DFB-936C-440B-AE9D-B725CCC34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00C5C20-EAC5-48B6-BAE2-7A157270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A467FC0-BE8B-4A8D-AAD8-43AB726C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85C4DDE-2FB9-4982-9EC6-C72BF2C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9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610F3-E5B0-4A9C-9F87-35CA80C3C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2EFE403-82A2-4F56-98EF-C1FB6C756A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6803D0-FD2F-4CE0-B083-FB9CF775E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47CB3BE-A761-4CA0-9849-4CC16A023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26433E7-2E1F-4D8D-B705-D893FF60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15BE6EB-DEAD-47D0-877E-2B5E8EAF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04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132F689-FF66-4EE7-A29F-42D22308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6BDBAA2-1C0B-4C48-AAA1-3FCB874E7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8686C2-0793-43F1-B221-68E4604BF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ED25F-725B-4E73-9978-5994F73E2276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27069E6-FC0A-4162-95BA-C00A2CDD1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0055E9-F359-4E0A-A4A1-F1C56EAFCE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7B65-AD3D-4C6A-963B-952DDCD9F49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2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odif@cric.nu" TargetMode="External"/><Relationship Id="rId2" Type="http://schemas.openxmlformats.org/officeDocument/2006/relationships/hyperlink" Target="http://www.cric.nu/godi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godif@cric.n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godif@cric.n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mocatest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odif@cric.nu" TargetMode="External"/><Relationship Id="rId4" Type="http://schemas.openxmlformats.org/officeDocument/2006/relationships/hyperlink" Target="http://www.cric.nu/god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49C2A-8F32-401F-B6CA-0922A5632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93913"/>
            <a:ext cx="9144000" cy="2262049"/>
          </a:xfrm>
        </p:spPr>
        <p:txBody>
          <a:bodyPr>
            <a:normAutofit/>
          </a:bodyPr>
          <a:lstStyle/>
          <a:p>
            <a:r>
              <a:rPr lang="en-US" sz="2500" b="1" dirty="0"/>
              <a:t>Goal directed fluid removal with furosemide in intensive care patients with fluid overload – A </a:t>
            </a:r>
            <a:r>
              <a:rPr lang="en-US" sz="2500" b="1" dirty="0" err="1"/>
              <a:t>randomised</a:t>
            </a:r>
            <a:r>
              <a:rPr lang="en-US" sz="2500" b="1" dirty="0"/>
              <a:t>, blinded, placebo-controlled trial (GODIF</a:t>
            </a:r>
            <a:r>
              <a:rPr lang="da-DK" sz="2500" b="1" dirty="0"/>
              <a:t>)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55159DA-4854-46B2-84A6-8E6AEAF96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68918"/>
            <a:ext cx="9144000" cy="2819771"/>
          </a:xfrm>
        </p:spPr>
        <p:txBody>
          <a:bodyPr>
            <a:normAutofit/>
          </a:bodyPr>
          <a:lstStyle/>
          <a:p>
            <a:r>
              <a:rPr lang="da-DK" sz="1800" dirty="0"/>
              <a:t>Sine Wichmann, MD, ph.d</a:t>
            </a:r>
            <a:r>
              <a:rPr lang="da-DK" sz="1800"/>
              <a:t>.-student</a:t>
            </a:r>
            <a:endParaRPr lang="da-DK" sz="1800" dirty="0"/>
          </a:p>
          <a:p>
            <a:r>
              <a:rPr lang="da-DK" sz="1800" dirty="0"/>
              <a:t>Department of </a:t>
            </a:r>
            <a:r>
              <a:rPr lang="en-US" sz="1800" dirty="0" err="1"/>
              <a:t>Anaesthesiology</a:t>
            </a:r>
            <a:r>
              <a:rPr lang="en-US" sz="1800" dirty="0"/>
              <a:t> a</a:t>
            </a:r>
            <a:r>
              <a:rPr lang="da-DK" sz="1800" dirty="0" err="1"/>
              <a:t>nd</a:t>
            </a:r>
            <a:r>
              <a:rPr lang="da-DK" sz="1800" dirty="0"/>
              <a:t> Intensive Care</a:t>
            </a:r>
          </a:p>
          <a:p>
            <a:r>
              <a:rPr lang="da-DK" sz="1800" dirty="0"/>
              <a:t> Nordsjællands hospital, Hillerød</a:t>
            </a:r>
            <a:endParaRPr lang="da-DK" sz="2000" dirty="0"/>
          </a:p>
          <a:p>
            <a:r>
              <a:rPr lang="da-DK" sz="1800" dirty="0">
                <a:hlinkClick r:id="rId2"/>
              </a:rPr>
              <a:t>www.cric.nu/godif</a:t>
            </a:r>
            <a:endParaRPr lang="da-DK" sz="1800" dirty="0"/>
          </a:p>
          <a:p>
            <a:r>
              <a:rPr lang="da-DK" sz="1800" dirty="0">
                <a:hlinkClick r:id="rId3"/>
              </a:rPr>
              <a:t>godif@cric.nu</a:t>
            </a:r>
            <a:endParaRPr lang="da-DK" sz="1800" dirty="0"/>
          </a:p>
          <a:p>
            <a:r>
              <a:rPr lang="da-DK" sz="1800" dirty="0"/>
              <a:t>Phone: +45 4829 6773</a:t>
            </a:r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259AC223-76AC-4B57-B1B8-99E466128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80" y="999369"/>
            <a:ext cx="4025225" cy="1038508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203275F-AD25-452E-8E0E-847F001DB5BE}"/>
              </a:ext>
            </a:extLst>
          </p:cNvPr>
          <p:cNvSpPr txBox="1"/>
          <p:nvPr/>
        </p:nvSpPr>
        <p:spPr>
          <a:xfrm>
            <a:off x="10463918" y="161589"/>
            <a:ext cx="16225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800" dirty="0"/>
              <a:t>GODIF initiering_V.1.2_25.05.2021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900516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24A8E-7124-4965-8650-570ECFC2D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Design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99E6A0-8DCA-4FA1-8AC5-B495488C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da-DK" dirty="0"/>
              <a:t>				</a:t>
            </a:r>
            <a:r>
              <a:rPr lang="da-DK" b="1" dirty="0"/>
              <a:t>           1000 Patients	</a:t>
            </a:r>
            <a:r>
              <a:rPr lang="da-DK" dirty="0"/>
              <a:t>	</a:t>
            </a:r>
          </a:p>
          <a:p>
            <a:pPr marL="457200" lvl="1" indent="0">
              <a:buNone/>
            </a:pPr>
            <a:r>
              <a:rPr lang="da-DK" dirty="0"/>
              <a:t>		</a:t>
            </a:r>
          </a:p>
          <a:p>
            <a:pPr marL="3657600" lvl="8" indent="0">
              <a:buNone/>
            </a:pPr>
            <a:r>
              <a:rPr lang="da-DK" dirty="0"/>
              <a:t>			</a:t>
            </a:r>
          </a:p>
          <a:p>
            <a:pPr marL="457200" lvl="1" indent="0">
              <a:buNone/>
            </a:pPr>
            <a:r>
              <a:rPr lang="da-DK" dirty="0"/>
              <a:t>		       </a:t>
            </a:r>
            <a:r>
              <a:rPr lang="da-DK" b="1" dirty="0"/>
              <a:t>Intervention</a:t>
            </a:r>
            <a:r>
              <a:rPr lang="da-DK" dirty="0"/>
              <a:t>  			  </a:t>
            </a:r>
            <a:r>
              <a:rPr lang="da-DK" b="1" dirty="0"/>
              <a:t>Control</a:t>
            </a:r>
            <a:r>
              <a:rPr lang="da-DK" dirty="0"/>
              <a:t>			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dirty="0"/>
              <a:t>	           </a:t>
            </a:r>
            <a:r>
              <a:rPr lang="da-DK" b="1" dirty="0"/>
              <a:t>Furosemide infusion</a:t>
            </a:r>
            <a:r>
              <a:rPr lang="da-DK" dirty="0"/>
              <a:t>			       </a:t>
            </a:r>
            <a:r>
              <a:rPr lang="da-DK" b="1" dirty="0"/>
              <a:t>Placebo</a:t>
            </a:r>
            <a:r>
              <a:rPr lang="da-DK" dirty="0"/>
              <a:t>				</a:t>
            </a:r>
          </a:p>
          <a:p>
            <a:pPr marL="457200" lvl="1" indent="0">
              <a:buNone/>
            </a:pPr>
            <a:r>
              <a:rPr lang="da-DK" dirty="0"/>
              <a:t>		          n= 500				        n = 500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en-GB" dirty="0"/>
              <a:t>Primary outcome: Days alive and out of hospital at day 90 after randomisation</a:t>
            </a:r>
          </a:p>
        </p:txBody>
      </p:sp>
      <p:cxnSp>
        <p:nvCxnSpPr>
          <p:cNvPr id="4" name="Lige pilforbindelse 3">
            <a:extLst>
              <a:ext uri="{FF2B5EF4-FFF2-40B4-BE49-F238E27FC236}">
                <a16:creationId xmlns:a16="http://schemas.microsoft.com/office/drawing/2014/main" id="{D4B1A0D4-8D38-4AC4-A19E-5D56C366EB5D}"/>
              </a:ext>
            </a:extLst>
          </p:cNvPr>
          <p:cNvCxnSpPr/>
          <p:nvPr/>
        </p:nvCxnSpPr>
        <p:spPr>
          <a:xfrm>
            <a:off x="6096000" y="2215694"/>
            <a:ext cx="2026800" cy="1785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12D8438F-0FF0-468B-A187-663D4F3014AF}"/>
              </a:ext>
            </a:extLst>
          </p:cNvPr>
          <p:cNvCxnSpPr/>
          <p:nvPr/>
        </p:nvCxnSpPr>
        <p:spPr>
          <a:xfrm flipH="1">
            <a:off x="4068539" y="2221813"/>
            <a:ext cx="2027461" cy="17794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813A4E3-5166-4749-8536-2E3807852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160" y="464331"/>
            <a:ext cx="2184400" cy="56357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64BDC13-595B-4FD7-85D9-55FAB224165B}"/>
              </a:ext>
            </a:extLst>
          </p:cNvPr>
          <p:cNvSpPr/>
          <p:nvPr/>
        </p:nvSpPr>
        <p:spPr>
          <a:xfrm>
            <a:off x="2512612" y="4071068"/>
            <a:ext cx="2684228" cy="48569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1F9C7E86-8D32-43D8-B3BF-16C61629B17E}"/>
              </a:ext>
            </a:extLst>
          </p:cNvPr>
          <p:cNvSpPr/>
          <p:nvPr/>
        </p:nvSpPr>
        <p:spPr>
          <a:xfrm>
            <a:off x="7589520" y="4071068"/>
            <a:ext cx="1371600" cy="47497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68FCE19-EC2F-443D-AE81-19245F09F36B}"/>
              </a:ext>
            </a:extLst>
          </p:cNvPr>
          <p:cNvSpPr/>
          <p:nvPr/>
        </p:nvSpPr>
        <p:spPr>
          <a:xfrm>
            <a:off x="1240403" y="5518205"/>
            <a:ext cx="9875520" cy="556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ladsholder til indhold 3">
            <a:extLst>
              <a:ext uri="{FF2B5EF4-FFF2-40B4-BE49-F238E27FC236}">
                <a16:creationId xmlns:a16="http://schemas.microsoft.com/office/drawing/2014/main" id="{0F8B68A4-02FD-4C47-980C-5BD46F4A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010067"/>
            <a:ext cx="1371600" cy="18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4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6CE2A-17EE-4DEF-90A5-57A01925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Aim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400EA2-BC98-41D5-9795-AD4606AB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7711"/>
          </a:xfrm>
        </p:spPr>
        <p:txBody>
          <a:bodyPr/>
          <a:lstStyle/>
          <a:p>
            <a:pPr marL="0" indent="0">
              <a:buNone/>
            </a:pPr>
            <a:r>
              <a:rPr lang="en-GB" sz="2600" dirty="0"/>
              <a:t>To assess benefits and harms of goal directed fluid removal with furosemide versus placebo in adult ICU patients with ≥ 5% of fluid overload.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73C7D6D-5796-4AFD-944C-809E765CC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940" y="365125"/>
            <a:ext cx="1610742" cy="415571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7967057-F39C-46FA-B818-AD160A5A0684}"/>
              </a:ext>
            </a:extLst>
          </p:cNvPr>
          <p:cNvSpPr txBox="1"/>
          <p:nvPr/>
        </p:nvSpPr>
        <p:spPr>
          <a:xfrm>
            <a:off x="1418978" y="3631961"/>
            <a:ext cx="31055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u="sng" dirty="0"/>
              <a:t>Potential benefit</a:t>
            </a:r>
          </a:p>
          <a:p>
            <a:r>
              <a:rPr lang="en-GB" sz="2400" dirty="0"/>
              <a:t>Reduced organ oedema, shorter time on mechanical ventilation, and shorter stay in the ICU.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572C831-85C6-4944-B5C5-F137343CA636}"/>
              </a:ext>
            </a:extLst>
          </p:cNvPr>
          <p:cNvSpPr txBox="1"/>
          <p:nvPr/>
        </p:nvSpPr>
        <p:spPr>
          <a:xfrm>
            <a:off x="7644052" y="3595017"/>
            <a:ext cx="2628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u="sng" dirty="0"/>
              <a:t>Potential harm</a:t>
            </a:r>
          </a:p>
          <a:p>
            <a:r>
              <a:rPr lang="en-US" sz="2400" dirty="0"/>
              <a:t>Impaired perfusion, adverse reactions to furosemide.</a:t>
            </a:r>
          </a:p>
        </p:txBody>
      </p:sp>
      <p:pic>
        <p:nvPicPr>
          <p:cNvPr id="10" name="Billede 9" descr="Et billede, der indeholder plade, tegning, skilt, ur&#10;&#10;Automatisk genereret beskrivelse">
            <a:extLst>
              <a:ext uri="{FF2B5EF4-FFF2-40B4-BE49-F238E27FC236}">
                <a16:creationId xmlns:a16="http://schemas.microsoft.com/office/drawing/2014/main" id="{C33B82CE-157F-430F-ADE9-FF00A4E8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54" y="3429000"/>
            <a:ext cx="2429774" cy="2429774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0851CA72-87F2-4592-A150-67B49045AC17}"/>
              </a:ext>
            </a:extLst>
          </p:cNvPr>
          <p:cNvSpPr txBox="1"/>
          <p:nvPr/>
        </p:nvSpPr>
        <p:spPr>
          <a:xfrm>
            <a:off x="5306291" y="5740310"/>
            <a:ext cx="157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Mortality</a:t>
            </a:r>
            <a:r>
              <a:rPr lang="da-DK" sz="2400" b="1" dirty="0"/>
              <a:t>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9580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2E6BF-6616-4F4B-8390-58DFE631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Inclusion criteria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D6C092-A0DC-4889-A815-3B73F70E4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/>
              <a:t>All the following criteria must be fulfilled: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	</a:t>
            </a:r>
            <a:r>
              <a:rPr lang="en-GB" dirty="0"/>
              <a:t>Acute admission to the ICU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	</a:t>
            </a:r>
            <a:r>
              <a:rPr lang="en-GB" b="1" dirty="0"/>
              <a:t> </a:t>
            </a:r>
            <a:r>
              <a:rPr lang="en-GB" dirty="0"/>
              <a:t>Aged 18 years or above</a:t>
            </a: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	</a:t>
            </a:r>
            <a:r>
              <a:rPr lang="en-GB" dirty="0"/>
              <a:t>Clinical stable assessed by clinician (minimum criteria: MAP &gt; 50    	mmHg, maximum noradrenaline infusion of 0.20 	microg/kg/minute and lactate &lt; 4.0 mmol/L) </a:t>
            </a:r>
            <a:endParaRPr lang="da-DK" b="1" dirty="0"/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r>
              <a:rPr lang="en-GB" b="1" dirty="0"/>
              <a:t> 	</a:t>
            </a:r>
            <a:r>
              <a:rPr lang="en-US" dirty="0"/>
              <a:t>Minimum estimated fluid accumulation ≥ 5% of ideal body 	weight.</a:t>
            </a:r>
            <a:endParaRPr lang="da-DK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9FE026E-54ED-4593-A39D-A3EC955A0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17" y="365125"/>
            <a:ext cx="1735243" cy="44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8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2E6BF-6616-4F4B-8390-58DFE631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8807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Fluid accumulation </a:t>
            </a:r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9FE026E-54ED-4593-A39D-A3EC955A0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17" y="365125"/>
            <a:ext cx="1735243" cy="447693"/>
          </a:xfrm>
          <a:prstGeom prst="rect">
            <a:avLst/>
          </a:prstGeom>
        </p:spPr>
      </p:pic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770494F6-BC8E-4BC8-B312-8E4848C2B4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102971"/>
              </p:ext>
            </p:extLst>
          </p:nvPr>
        </p:nvGraphicFramePr>
        <p:xfrm>
          <a:off x="5335480" y="2034855"/>
          <a:ext cx="5726097" cy="278829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2009886">
                  <a:extLst>
                    <a:ext uri="{9D8B030D-6E8A-4147-A177-3AD203B41FA5}">
                      <a16:colId xmlns:a16="http://schemas.microsoft.com/office/drawing/2014/main" val="2824628752"/>
                    </a:ext>
                  </a:extLst>
                </a:gridCol>
                <a:gridCol w="1851900">
                  <a:extLst>
                    <a:ext uri="{9D8B030D-6E8A-4147-A177-3AD203B41FA5}">
                      <a16:colId xmlns:a16="http://schemas.microsoft.com/office/drawing/2014/main" val="2900184057"/>
                    </a:ext>
                  </a:extLst>
                </a:gridCol>
                <a:gridCol w="1864311">
                  <a:extLst>
                    <a:ext uri="{9D8B030D-6E8A-4147-A177-3AD203B41FA5}">
                      <a16:colId xmlns:a16="http://schemas.microsoft.com/office/drawing/2014/main" val="2677880724"/>
                    </a:ext>
                  </a:extLst>
                </a:gridCol>
              </a:tblGrid>
              <a:tr h="464715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Height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</a:rPr>
                        <a:t>Women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683636"/>
                  </a:ext>
                </a:extLst>
              </a:tr>
              <a:tr h="464715">
                <a:tc>
                  <a:txBody>
                    <a:bodyPr/>
                    <a:lstStyle/>
                    <a:p>
                      <a:r>
                        <a:rPr lang="da-DK" dirty="0"/>
                        <a:t>≤ 159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+3000 </a:t>
                      </a:r>
                      <a:r>
                        <a:rPr lang="da-DK" dirty="0" err="1"/>
                        <a:t>mL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+2500 </a:t>
                      </a:r>
                      <a:r>
                        <a:rPr lang="da-DK" dirty="0" err="1"/>
                        <a:t>mL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2526903"/>
                  </a:ext>
                </a:extLst>
              </a:tr>
              <a:tr h="464715">
                <a:tc>
                  <a:txBody>
                    <a:bodyPr/>
                    <a:lstStyle/>
                    <a:p>
                      <a:r>
                        <a:rPr lang="da-DK" dirty="0"/>
                        <a:t>160 – 169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+3500 </a:t>
                      </a:r>
                      <a:r>
                        <a:rPr lang="da-DK" dirty="0" err="1"/>
                        <a:t>mL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+3000 </a:t>
                      </a:r>
                      <a:r>
                        <a:rPr lang="da-DK" dirty="0" err="1"/>
                        <a:t>mL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6852898"/>
                  </a:ext>
                </a:extLst>
              </a:tr>
              <a:tr h="4647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dirty="0"/>
                        <a:t>170 – 179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+4000 </a:t>
                      </a:r>
                      <a:r>
                        <a:rPr lang="da-DK" dirty="0" err="1"/>
                        <a:t>mL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+3500 </a:t>
                      </a:r>
                      <a:r>
                        <a:rPr lang="da-DK" dirty="0" err="1"/>
                        <a:t>mL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654181"/>
                  </a:ext>
                </a:extLst>
              </a:tr>
              <a:tr h="464715">
                <a:tc>
                  <a:txBody>
                    <a:bodyPr/>
                    <a:lstStyle/>
                    <a:p>
                      <a:r>
                        <a:rPr lang="da-DK" dirty="0"/>
                        <a:t>180 – 189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+4500 </a:t>
                      </a:r>
                      <a:r>
                        <a:rPr lang="da-DK" dirty="0" err="1"/>
                        <a:t>mL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+4000 </a:t>
                      </a:r>
                      <a:r>
                        <a:rPr lang="da-DK" dirty="0" err="1"/>
                        <a:t>mL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3698894"/>
                  </a:ext>
                </a:extLst>
              </a:tr>
              <a:tr h="464715">
                <a:tc>
                  <a:txBody>
                    <a:bodyPr/>
                    <a:lstStyle/>
                    <a:p>
                      <a:r>
                        <a:rPr lang="da-DK" dirty="0"/>
                        <a:t>≥ 190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+5000 </a:t>
                      </a:r>
                      <a:r>
                        <a:rPr lang="da-DK" dirty="0" err="1"/>
                        <a:t>mL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+4500 </a:t>
                      </a:r>
                      <a:r>
                        <a:rPr lang="da-DK" dirty="0" err="1"/>
                        <a:t>mL</a:t>
                      </a:r>
                      <a:endParaRPr lang="da-DK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6540323"/>
                  </a:ext>
                </a:extLst>
              </a:tr>
            </a:tbl>
          </a:graphicData>
        </a:graphic>
      </p:graphicFrame>
      <p:sp>
        <p:nvSpPr>
          <p:cNvPr id="12" name="Tekstfelt 11">
            <a:extLst>
              <a:ext uri="{FF2B5EF4-FFF2-40B4-BE49-F238E27FC236}">
                <a16:creationId xmlns:a16="http://schemas.microsoft.com/office/drawing/2014/main" id="{CC9F28E7-B46D-4282-BE41-6BFA5929C360}"/>
              </a:ext>
            </a:extLst>
          </p:cNvPr>
          <p:cNvSpPr txBox="1"/>
          <p:nvPr/>
        </p:nvSpPr>
        <p:spPr>
          <a:xfrm>
            <a:off x="473473" y="2790744"/>
            <a:ext cx="4835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u="sng" dirty="0"/>
              <a:t>Minimum fluid </a:t>
            </a:r>
            <a:r>
              <a:rPr lang="da-DK" sz="2400" b="1" u="sng" dirty="0" err="1"/>
              <a:t>accumulation</a:t>
            </a:r>
            <a:r>
              <a:rPr lang="da-DK" sz="2400" b="1" u="sng" dirty="0"/>
              <a:t> on </a:t>
            </a:r>
            <a:r>
              <a:rPr lang="da-DK" sz="2400" b="1" u="sng" dirty="0" err="1"/>
              <a:t>inclusion</a:t>
            </a:r>
            <a:r>
              <a:rPr lang="da-DK" dirty="0"/>
              <a:t>: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AF2FAC6-2C0F-4BEB-89E9-07C38E6E1780}"/>
              </a:ext>
            </a:extLst>
          </p:cNvPr>
          <p:cNvSpPr txBox="1"/>
          <p:nvPr/>
        </p:nvSpPr>
        <p:spPr>
          <a:xfrm>
            <a:off x="648070" y="5344357"/>
            <a:ext cx="10515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Fluid </a:t>
            </a:r>
            <a:r>
              <a:rPr lang="da-DK" sz="2000" dirty="0" err="1"/>
              <a:t>accumulation</a:t>
            </a:r>
            <a:r>
              <a:rPr lang="da-DK" sz="2000" dirty="0"/>
              <a:t> must </a:t>
            </a:r>
            <a:r>
              <a:rPr lang="da-DK" sz="2000" dirty="0" err="1"/>
              <a:t>be</a:t>
            </a:r>
            <a:r>
              <a:rPr lang="da-DK" sz="2000" dirty="0"/>
              <a:t> </a:t>
            </a:r>
            <a:r>
              <a:rPr lang="da-DK" sz="2000" dirty="0" err="1"/>
              <a:t>assessed</a:t>
            </a:r>
            <a:r>
              <a:rPr lang="da-DK" sz="2000" dirty="0"/>
              <a:t> by </a:t>
            </a:r>
            <a:r>
              <a:rPr lang="da-DK" sz="2000" dirty="0" err="1"/>
              <a:t>treating</a:t>
            </a:r>
            <a:r>
              <a:rPr lang="da-DK" sz="2000" dirty="0"/>
              <a:t> </a:t>
            </a:r>
            <a:r>
              <a:rPr lang="da-DK" sz="2000" dirty="0" err="1"/>
              <a:t>physician</a:t>
            </a:r>
            <a:r>
              <a:rPr lang="da-DK" sz="2000" dirty="0"/>
              <a:t> </a:t>
            </a:r>
            <a:r>
              <a:rPr lang="da-DK" sz="2000" dirty="0" err="1"/>
              <a:t>according</a:t>
            </a:r>
            <a:r>
              <a:rPr lang="da-DK" sz="2000" dirty="0"/>
              <a:t> to </a:t>
            </a:r>
            <a:r>
              <a:rPr lang="da-DK" sz="2000" dirty="0" err="1"/>
              <a:t>cumulative</a:t>
            </a:r>
            <a:r>
              <a:rPr lang="da-DK" sz="2000" dirty="0"/>
              <a:t> fluid balance (</a:t>
            </a:r>
            <a:r>
              <a:rPr lang="da-DK" sz="2000" dirty="0" err="1"/>
              <a:t>if</a:t>
            </a:r>
            <a:r>
              <a:rPr lang="da-DK" sz="2000" dirty="0"/>
              <a:t> </a:t>
            </a:r>
            <a:r>
              <a:rPr lang="da-DK" sz="2000" dirty="0" err="1"/>
              <a:t>available</a:t>
            </a:r>
            <a:r>
              <a:rPr lang="en-GB" sz="2000" dirty="0"/>
              <a:t>),</a:t>
            </a:r>
            <a:r>
              <a:rPr lang="da-DK" sz="2000" dirty="0"/>
              <a:t> </a:t>
            </a:r>
            <a:r>
              <a:rPr lang="da-DK" sz="2000" dirty="0" err="1"/>
              <a:t>daily</a:t>
            </a:r>
            <a:r>
              <a:rPr lang="da-DK" sz="2000" dirty="0"/>
              <a:t> fluid balance, </a:t>
            </a:r>
            <a:r>
              <a:rPr lang="da-DK" sz="2000" dirty="0" err="1"/>
              <a:t>changes</a:t>
            </a:r>
            <a:r>
              <a:rPr lang="da-DK" sz="2000" dirty="0"/>
              <a:t> in body </a:t>
            </a:r>
            <a:r>
              <a:rPr lang="da-DK" sz="2000" dirty="0" err="1"/>
              <a:t>weight</a:t>
            </a:r>
            <a:r>
              <a:rPr lang="da-DK" sz="2000" dirty="0"/>
              <a:t>, and </a:t>
            </a:r>
            <a:r>
              <a:rPr lang="da-DK" sz="2000" dirty="0" err="1"/>
              <a:t>clinical</a:t>
            </a:r>
            <a:r>
              <a:rPr lang="da-DK" sz="2000" dirty="0"/>
              <a:t> </a:t>
            </a:r>
            <a:r>
              <a:rPr lang="da-DK" sz="2000" dirty="0" err="1"/>
              <a:t>examination</a:t>
            </a:r>
            <a:r>
              <a:rPr lang="da-DK" sz="2000" dirty="0"/>
              <a:t> (</a:t>
            </a:r>
            <a:r>
              <a:rPr lang="da-DK" sz="2000" dirty="0" err="1"/>
              <a:t>oedema</a:t>
            </a:r>
            <a:r>
              <a:rPr lang="da-DK" sz="2000" dirty="0"/>
              <a:t>, </a:t>
            </a:r>
            <a:r>
              <a:rPr lang="da-DK" sz="2000" dirty="0" err="1"/>
              <a:t>congestion</a:t>
            </a:r>
            <a:r>
              <a:rPr lang="da-DK" sz="2000" dirty="0"/>
              <a:t> on </a:t>
            </a:r>
            <a:r>
              <a:rPr lang="da-DK" sz="2000" dirty="0" err="1"/>
              <a:t>chest</a:t>
            </a:r>
            <a:r>
              <a:rPr lang="da-DK" sz="2000" dirty="0"/>
              <a:t> X-</a:t>
            </a:r>
            <a:r>
              <a:rPr lang="da-DK" sz="2000" dirty="0" err="1"/>
              <a:t>ray</a:t>
            </a:r>
            <a:r>
              <a:rPr lang="da-DK" sz="2000" dirty="0"/>
              <a:t> </a:t>
            </a:r>
            <a:r>
              <a:rPr lang="da-DK" sz="2000" dirty="0" err="1"/>
              <a:t>ect</a:t>
            </a:r>
            <a:r>
              <a:rPr lang="da-DK" sz="2000" dirty="0"/>
              <a:t>.) </a:t>
            </a:r>
            <a:r>
              <a:rPr lang="da-DK" sz="2000" i="1" dirty="0"/>
              <a:t>and </a:t>
            </a:r>
            <a:r>
              <a:rPr lang="da-DK" sz="2000" i="1" dirty="0" err="1"/>
              <a:t>documented</a:t>
            </a:r>
            <a:r>
              <a:rPr lang="da-DK" sz="2000" i="1" dirty="0"/>
              <a:t> in patient file in the </a:t>
            </a:r>
            <a:r>
              <a:rPr lang="da-DK" sz="2000" i="1" dirty="0" err="1"/>
              <a:t>inclusion</a:t>
            </a:r>
            <a:r>
              <a:rPr lang="da-DK" sz="2000" i="1" dirty="0"/>
              <a:t> note</a:t>
            </a:r>
            <a:r>
              <a:rPr lang="da-DK" sz="2000" dirty="0"/>
              <a:t>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20C369A-38B1-4F0E-8DD5-5E777A58C684}"/>
              </a:ext>
            </a:extLst>
          </p:cNvPr>
          <p:cNvSpPr/>
          <p:nvPr/>
        </p:nvSpPr>
        <p:spPr>
          <a:xfrm>
            <a:off x="648070" y="5344357"/>
            <a:ext cx="10413507" cy="108307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3811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DA603-B1C7-49CD-9036-0AA68EAA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Exclusion criteria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EE741F-A38B-46E3-8168-1F48B902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09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u="sng" dirty="0"/>
              <a:t>We will exclude patients who fulfil any of the following criteria: 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Known allergy to furosemide or sulphonamides 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 Known pre-hospitalisation advanced chronic kidney disease (eGFR &lt; 30 mL/minute/1.73 m</a:t>
            </a:r>
            <a:r>
              <a:rPr lang="en-GB" baseline="30000" dirty="0"/>
              <a:t>2</a:t>
            </a:r>
            <a:r>
              <a:rPr lang="en-GB" dirty="0"/>
              <a:t> or chronic renal replacement therapy)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Ongoing renal replacement therapy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Anuria for ≥ 6 hours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</a:t>
            </a:r>
            <a:r>
              <a:rPr lang="da-DK" dirty="0" err="1"/>
              <a:t>Rhabdomyolysis</a:t>
            </a:r>
            <a:r>
              <a:rPr lang="da-DK" dirty="0"/>
              <a:t> with </a:t>
            </a:r>
            <a:r>
              <a:rPr lang="da-DK" dirty="0" err="1"/>
              <a:t>indication</a:t>
            </a:r>
            <a:r>
              <a:rPr lang="da-DK" dirty="0"/>
              <a:t> for </a:t>
            </a:r>
            <a:r>
              <a:rPr lang="da-DK" dirty="0" err="1"/>
              <a:t>forced</a:t>
            </a:r>
            <a:r>
              <a:rPr lang="da-DK" dirty="0"/>
              <a:t> </a:t>
            </a:r>
            <a:r>
              <a:rPr lang="da-DK" dirty="0" err="1"/>
              <a:t>diuresis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Ongoing life-threatening bleeding 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b="1" dirty="0"/>
              <a:t>  </a:t>
            </a:r>
            <a:r>
              <a:rPr lang="en-GB" dirty="0"/>
              <a:t>Acute burn injury of more than 10% of the body surface area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Severe dysnatraemia (P-Na &lt; 120 mmol/L or &gt; 155 mmol/L)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b="1" dirty="0"/>
              <a:t>  </a:t>
            </a:r>
            <a:r>
              <a:rPr lang="en-GB" dirty="0"/>
              <a:t>Severe hepatic failure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Patients undergoing forced treatment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b="1" dirty="0"/>
              <a:t> </a:t>
            </a:r>
            <a:r>
              <a:rPr lang="en-US" dirty="0"/>
              <a:t> Fertile woman (&lt; 50 years of age) with positive urine human gonadotropin (</a:t>
            </a:r>
            <a:r>
              <a:rPr lang="en-US" dirty="0" err="1"/>
              <a:t>hCG</a:t>
            </a:r>
            <a:r>
              <a:rPr lang="en-US" dirty="0"/>
              <a:t>) or plasma-</a:t>
            </a:r>
            <a:r>
              <a:rPr lang="en-US" dirty="0" err="1"/>
              <a:t>hCG</a:t>
            </a:r>
            <a:endParaRPr lang="da-DK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r>
              <a:rPr lang="en-GB" dirty="0"/>
              <a:t>  Informed consent not obtainable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CD004DF-874E-4FE7-83ED-74CB72837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51" y="365125"/>
            <a:ext cx="1694543" cy="43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7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C7539-50D6-4816-92D9-52C48822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GB" b="1" dirty="0"/>
              <a:t>Randomisation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6D35F-D992-4ECD-9DDF-4CF33A2F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ALWAYS</a:t>
            </a:r>
            <a:r>
              <a:rPr lang="en-US" sz="2400" dirty="0"/>
              <a:t> obtain consent from the first trial guardian </a:t>
            </a:r>
            <a:r>
              <a:rPr lang="en-US" sz="2400" b="1" u="sng" dirty="0"/>
              <a:t>BEFORE</a:t>
            </a:r>
            <a:r>
              <a:rPr lang="en-US" sz="2400" dirty="0"/>
              <a:t> </a:t>
            </a:r>
            <a:r>
              <a:rPr lang="en-GB" sz="2400" dirty="0"/>
              <a:t>randomisation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Consent can initially be oral</a:t>
            </a:r>
          </a:p>
          <a:p>
            <a:r>
              <a:rPr lang="en-US" sz="2400" dirty="0"/>
              <a:t>State full name of the primary trial guardian in the patient’s medical file</a:t>
            </a:r>
          </a:p>
          <a:p>
            <a:r>
              <a:rPr lang="en-US" sz="2400" dirty="0"/>
              <a:t>Informed consent form next of kin and the second trial guardian as soon as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7CA51C6-3C36-49DB-844E-0A1E3444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352E9-EA16-4119-8984-26DC65A6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b="1" dirty="0"/>
              <a:t>Start </a:t>
            </a:r>
            <a:r>
              <a:rPr lang="en-US" b="1" dirty="0"/>
              <a:t>trial</a:t>
            </a:r>
            <a:r>
              <a:rPr lang="da-DK" b="1" dirty="0"/>
              <a:t> drug</a:t>
            </a:r>
          </a:p>
        </p:txBody>
      </p:sp>
      <p:pic>
        <p:nvPicPr>
          <p:cNvPr id="6" name="Billede 5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B3ED1883-91EC-433C-A45C-86E3EBA32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62" y="455472"/>
            <a:ext cx="1423785" cy="367337"/>
          </a:xfrm>
          <a:prstGeom prst="rect">
            <a:avLst/>
          </a:prstGeom>
        </p:spPr>
      </p:pic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D1E3B927-85A8-406C-BA76-3567B8966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5757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6692BD1E-ED40-40E2-9613-E6FC57296243}"/>
              </a:ext>
            </a:extLst>
          </p:cNvPr>
          <p:cNvSpPr txBox="1"/>
          <p:nvPr/>
        </p:nvSpPr>
        <p:spPr>
          <a:xfrm>
            <a:off x="941032" y="6167620"/>
            <a:ext cx="1041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     </a:t>
            </a:r>
            <a:r>
              <a:rPr lang="en-GB" sz="2000" b="1" dirty="0"/>
              <a:t>Goal</a:t>
            </a:r>
            <a:r>
              <a:rPr lang="en-GB" sz="2000" dirty="0"/>
              <a:t>: A daily negative fluid balance according to chart until neutral fluid balance is achieved.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1A41477-4230-4208-BEA6-F6FA9A037199}"/>
              </a:ext>
            </a:extLst>
          </p:cNvPr>
          <p:cNvSpPr/>
          <p:nvPr/>
        </p:nvSpPr>
        <p:spPr>
          <a:xfrm>
            <a:off x="1171853" y="6123543"/>
            <a:ext cx="9765436" cy="50807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765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2E6BF-6616-4F4B-8390-58DFE631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887766"/>
            <a:ext cx="11407487" cy="758471"/>
          </a:xfrm>
        </p:spPr>
        <p:txBody>
          <a:bodyPr>
            <a:normAutofit/>
          </a:bodyPr>
          <a:lstStyle/>
          <a:p>
            <a:r>
              <a:rPr lang="en-US" sz="3600" b="1" dirty="0"/>
              <a:t>Daily fluid removal and assessment of neutral fluid balance</a:t>
            </a:r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9FE026E-54ED-4593-A39D-A3EC955A0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17" y="365125"/>
            <a:ext cx="1735243" cy="447693"/>
          </a:xfrm>
          <a:prstGeom prst="rect">
            <a:avLst/>
          </a:prstGeom>
        </p:spPr>
      </p:pic>
      <p:graphicFrame>
        <p:nvGraphicFramePr>
          <p:cNvPr id="6" name="Pladsholder til indhold 5">
            <a:extLst>
              <a:ext uri="{FF2B5EF4-FFF2-40B4-BE49-F238E27FC236}">
                <a16:creationId xmlns:a16="http://schemas.microsoft.com/office/drawing/2014/main" id="{3592C912-9242-4FEE-B16B-B526FEF30D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340076"/>
              </p:ext>
            </p:extLst>
          </p:nvPr>
        </p:nvGraphicFramePr>
        <p:xfrm>
          <a:off x="5814874" y="2246050"/>
          <a:ext cx="5252194" cy="2373090"/>
        </p:xfrm>
        <a:graphic>
          <a:graphicData uri="http://schemas.openxmlformats.org/drawingml/2006/table">
            <a:tbl>
              <a:tblPr firstRow="1" firstCol="1" bandRow="1"/>
              <a:tblGrid>
                <a:gridCol w="1880059">
                  <a:extLst>
                    <a:ext uri="{9D8B030D-6E8A-4147-A177-3AD203B41FA5}">
                      <a16:colId xmlns:a16="http://schemas.microsoft.com/office/drawing/2014/main" val="3489601347"/>
                    </a:ext>
                  </a:extLst>
                </a:gridCol>
                <a:gridCol w="1729300">
                  <a:extLst>
                    <a:ext uri="{9D8B030D-6E8A-4147-A177-3AD203B41FA5}">
                      <a16:colId xmlns:a16="http://schemas.microsoft.com/office/drawing/2014/main" val="1693853253"/>
                    </a:ext>
                  </a:extLst>
                </a:gridCol>
                <a:gridCol w="1642835">
                  <a:extLst>
                    <a:ext uri="{9D8B030D-6E8A-4147-A177-3AD203B41FA5}">
                      <a16:colId xmlns:a16="http://schemas.microsoft.com/office/drawing/2014/main" val="2352027959"/>
                    </a:ext>
                  </a:extLst>
                </a:gridCol>
              </a:tblGrid>
              <a:tr h="395515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Height 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038976"/>
                  </a:ext>
                </a:extLst>
              </a:tr>
              <a:tr h="395515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≤ 159 cm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-1300 mL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-1200 mL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754151"/>
                  </a:ext>
                </a:extLst>
              </a:tr>
              <a:tr h="395515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160-169 cm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-1500 mL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-1400 mL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099104"/>
                  </a:ext>
                </a:extLst>
              </a:tr>
              <a:tr h="395515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170-179 cm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-1700 mL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-1600 mL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516266"/>
                  </a:ext>
                </a:extLst>
              </a:tr>
              <a:tr h="395515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180-189 cm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-1900 mL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-1800 mL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971630"/>
                  </a:ext>
                </a:extLst>
              </a:tr>
              <a:tr h="395515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190 cm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-2000 mL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="0" i="0" u="none" strike="noStrike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-1900 mL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60027" marR="260027" marT="361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541920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EDC07F93-E819-4772-9DBA-3AA4E0346EFD}"/>
              </a:ext>
            </a:extLst>
          </p:cNvPr>
          <p:cNvSpPr txBox="1"/>
          <p:nvPr/>
        </p:nvSpPr>
        <p:spPr>
          <a:xfrm>
            <a:off x="976085" y="2703073"/>
            <a:ext cx="422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Minimum daily fluid removal until neutral fluid balance is achieved: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6BCC5AB-DE9F-4EEC-8040-1AFA9A8C7FFC}"/>
              </a:ext>
            </a:extLst>
          </p:cNvPr>
          <p:cNvSpPr txBox="1"/>
          <p:nvPr/>
        </p:nvSpPr>
        <p:spPr>
          <a:xfrm>
            <a:off x="754144" y="5175682"/>
            <a:ext cx="10312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Neutral fluid balance </a:t>
            </a:r>
            <a:r>
              <a:rPr lang="en-GB" sz="2000" dirty="0"/>
              <a:t>is assessed by the treating physician according to cumulative fluid balance, daily fluid balance, changes in body weight, clinical examination (oedema, congestion on X-ray e.c.t.) and must be documented in the patient file.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927EE1C-8612-48C3-A6B7-CE0DB7B08E39}"/>
              </a:ext>
            </a:extLst>
          </p:cNvPr>
          <p:cNvSpPr/>
          <p:nvPr/>
        </p:nvSpPr>
        <p:spPr>
          <a:xfrm>
            <a:off x="683581" y="5078027"/>
            <a:ext cx="10383487" cy="1225119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3552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81CC83B-E0B9-4E4D-8764-11DE0CF8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13" y="315884"/>
            <a:ext cx="2706473" cy="69827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F8BE1F35-6250-4311-A8FB-7BA1E018C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6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FB59E06-92E3-47B0-BCB5-DD3C8AF20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25" y="332163"/>
            <a:ext cx="2763046" cy="7128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61CEAD6-72A4-488A-B1ED-FF5766D06E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25872" r="82955" b="29903"/>
          <a:stretch/>
        </p:blipFill>
        <p:spPr bwMode="auto">
          <a:xfrm>
            <a:off x="8737600" y="3973368"/>
            <a:ext cx="2349499" cy="255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3B32DE6-8D4D-4C39-A80A-986F14FBA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6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1A312-9BD3-4EED-A6F9-CB1B62B2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Disposition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FF9E2CE-088A-4924-AF0F-22D84B38B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457200" indent="-457200"/>
            <a:r>
              <a:rPr lang="da-DK" sz="2400" b="1" dirty="0">
                <a:latin typeface="Calibri" panose="020F0502020204030204" pitchFamily="34" charset="0"/>
              </a:rPr>
              <a:t>Background</a:t>
            </a:r>
          </a:p>
          <a:p>
            <a:pPr marL="457200" indent="-457200"/>
            <a:r>
              <a:rPr lang="da-DK" sz="2400" b="1" dirty="0">
                <a:latin typeface="Calibri" panose="020F0502020204030204" pitchFamily="34" charset="0"/>
              </a:rPr>
              <a:t>Design</a:t>
            </a:r>
          </a:p>
          <a:p>
            <a:pPr marL="457200" indent="-457200"/>
            <a:r>
              <a:rPr lang="da-DK" sz="2400" b="1" dirty="0" err="1">
                <a:latin typeface="Calibri" panose="020F0502020204030204" pitchFamily="34" charset="0"/>
              </a:rPr>
              <a:t>Inclusion</a:t>
            </a:r>
            <a:r>
              <a:rPr lang="da-DK" sz="2400" b="1" dirty="0">
                <a:latin typeface="Calibri" panose="020F0502020204030204" pitchFamily="34" charset="0"/>
              </a:rPr>
              <a:t> and </a:t>
            </a:r>
            <a:r>
              <a:rPr lang="da-DK" sz="2400" b="1" dirty="0" err="1">
                <a:latin typeface="Calibri" panose="020F0502020204030204" pitchFamily="34" charset="0"/>
              </a:rPr>
              <a:t>exclusion</a:t>
            </a:r>
            <a:r>
              <a:rPr lang="da-DK" sz="2400" b="1" dirty="0">
                <a:latin typeface="Calibri" panose="020F0502020204030204" pitchFamily="34" charset="0"/>
              </a:rPr>
              <a:t> </a:t>
            </a:r>
            <a:r>
              <a:rPr lang="da-DK" sz="2400" b="1" dirty="0" err="1">
                <a:latin typeface="Calibri" panose="020F0502020204030204" pitchFamily="34" charset="0"/>
              </a:rPr>
              <a:t>criteria</a:t>
            </a:r>
            <a:endParaRPr lang="da-DK" sz="2400" b="1" dirty="0">
              <a:latin typeface="Calibri" panose="020F0502020204030204" pitchFamily="34" charset="0"/>
            </a:endParaRPr>
          </a:p>
          <a:p>
            <a:pPr marL="457200" indent="-457200"/>
            <a:r>
              <a:rPr lang="da-DK" sz="2400" b="1" dirty="0">
                <a:latin typeface="Calibri" panose="020F0502020204030204" pitchFamily="34" charset="0"/>
              </a:rPr>
              <a:t>Intervention and </a:t>
            </a:r>
            <a:r>
              <a:rPr lang="da-DK" sz="2400" b="1" dirty="0" err="1">
                <a:latin typeface="Calibri" panose="020F0502020204030204" pitchFamily="34" charset="0"/>
              </a:rPr>
              <a:t>control</a:t>
            </a:r>
            <a:r>
              <a:rPr lang="da-DK" sz="2400" b="1" dirty="0">
                <a:latin typeface="Calibri" panose="020F0502020204030204" pitchFamily="34" charset="0"/>
              </a:rPr>
              <a:t> </a:t>
            </a:r>
            <a:r>
              <a:rPr lang="da-DK" sz="2400" b="1" dirty="0" err="1">
                <a:latin typeface="Calibri" panose="020F0502020204030204" pitchFamily="34" charset="0"/>
              </a:rPr>
              <a:t>group</a:t>
            </a:r>
            <a:r>
              <a:rPr lang="da-DK" sz="2400" b="1" dirty="0">
                <a:latin typeface="Calibri" panose="020F0502020204030204" pitchFamily="34" charset="0"/>
              </a:rPr>
              <a:t> </a:t>
            </a:r>
          </a:p>
          <a:p>
            <a:pPr marL="457200" indent="-457200"/>
            <a:r>
              <a:rPr lang="da-DK" sz="2400" b="1" dirty="0" err="1">
                <a:latin typeface="Calibri" panose="020F0502020204030204" pitchFamily="34" charset="0"/>
              </a:rPr>
              <a:t>Follow-up</a:t>
            </a:r>
            <a:endParaRPr lang="da-DK" sz="24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sz="2400" b="1" dirty="0">
              <a:latin typeface="Calibri" panose="020F0502020204030204" pitchFamily="34" charset="0"/>
            </a:endParaRPr>
          </a:p>
          <a:p>
            <a:endParaRPr lang="da-DK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115D15E0-5C5C-4B5E-9F2A-324B48B7E9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3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781CC83B-E0B9-4E4D-8764-11DE0CF84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13" y="315884"/>
            <a:ext cx="2706473" cy="698270"/>
          </a:xfrm>
          <a:prstGeom prst="rect">
            <a:avLst/>
          </a:prstGeom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B921AB6-3DE6-4B6D-962E-7C91F8A66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25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40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6DB094B6-5122-4F6F-86F1-A92DC7F0E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4" y="177736"/>
            <a:ext cx="1612999" cy="41615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7759164-52E8-4998-9F89-280F43FF7644}"/>
              </a:ext>
            </a:extLst>
          </p:cNvPr>
          <p:cNvSpPr txBox="1"/>
          <p:nvPr/>
        </p:nvSpPr>
        <p:spPr>
          <a:xfrm>
            <a:off x="1103609" y="3081159"/>
            <a:ext cx="19003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/>
              <a:t>Habitual </a:t>
            </a:r>
          </a:p>
          <a:p>
            <a:r>
              <a:rPr lang="en-US" sz="3800"/>
              <a:t>diuretics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61611C-DE3A-41EC-87EC-29B8302B561E}"/>
              </a:ext>
            </a:extLst>
          </p:cNvPr>
          <p:cNvSpPr/>
          <p:nvPr/>
        </p:nvSpPr>
        <p:spPr>
          <a:xfrm>
            <a:off x="5013564" y="1827967"/>
            <a:ext cx="5999556" cy="1261883"/>
          </a:xfrm>
          <a:prstGeom prst="rect">
            <a:avLst/>
          </a:prstGeom>
          <a:solidFill>
            <a:srgbClr val="B3C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>
                <a:solidFill>
                  <a:schemeClr val="tx1"/>
                </a:solidFill>
              </a:rPr>
              <a:t>All </a:t>
            </a:r>
            <a:r>
              <a:rPr lang="da-DK" sz="2000" dirty="0" err="1">
                <a:solidFill>
                  <a:schemeClr val="tx1"/>
                </a:solidFill>
              </a:rPr>
              <a:t>habitual</a:t>
            </a:r>
            <a:r>
              <a:rPr lang="da-DK" sz="2000" dirty="0">
                <a:solidFill>
                  <a:schemeClr val="tx1"/>
                </a:solidFill>
              </a:rPr>
              <a:t> oral </a:t>
            </a:r>
            <a:r>
              <a:rPr lang="da-DK" sz="2000" dirty="0" err="1">
                <a:solidFill>
                  <a:schemeClr val="tx1"/>
                </a:solidFill>
              </a:rPr>
              <a:t>diuretics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can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be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continued</a:t>
            </a:r>
            <a:r>
              <a:rPr lang="da-DK" sz="2000" dirty="0">
                <a:solidFill>
                  <a:schemeClr val="tx1"/>
                </a:solidFill>
              </a:rPr>
              <a:t> on </a:t>
            </a:r>
            <a:r>
              <a:rPr lang="da-DK" sz="2000" dirty="0" err="1">
                <a:solidFill>
                  <a:schemeClr val="tx1"/>
                </a:solidFill>
              </a:rPr>
              <a:t>indication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871A4BD-F63E-4C54-87B4-62EEE0044472}"/>
              </a:ext>
            </a:extLst>
          </p:cNvPr>
          <p:cNvSpPr/>
          <p:nvPr/>
        </p:nvSpPr>
        <p:spPr>
          <a:xfrm>
            <a:off x="5013564" y="3216331"/>
            <a:ext cx="5999556" cy="1218681"/>
          </a:xfrm>
          <a:prstGeom prst="rect">
            <a:avLst/>
          </a:prstGeom>
          <a:solidFill>
            <a:srgbClr val="A2E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Only</a:t>
            </a:r>
            <a:r>
              <a:rPr lang="da-DK" sz="2000" dirty="0">
                <a:solidFill>
                  <a:schemeClr val="tx1"/>
                </a:solidFill>
              </a:rPr>
              <a:t> loop </a:t>
            </a:r>
            <a:r>
              <a:rPr lang="da-DK" sz="2000" dirty="0" err="1">
                <a:solidFill>
                  <a:schemeClr val="tx1"/>
                </a:solidFill>
              </a:rPr>
              <a:t>diuretics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may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be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  <a:r>
              <a:rPr lang="da-DK" sz="2000" dirty="0" err="1">
                <a:solidFill>
                  <a:schemeClr val="tx1"/>
                </a:solidFill>
              </a:rPr>
              <a:t>converted</a:t>
            </a:r>
            <a:r>
              <a:rPr lang="da-DK" sz="2000" dirty="0">
                <a:solidFill>
                  <a:schemeClr val="tx1"/>
                </a:solidFill>
              </a:rPr>
              <a:t> to iv </a:t>
            </a:r>
            <a:r>
              <a:rPr lang="da-DK" sz="2000" dirty="0" err="1">
                <a:solidFill>
                  <a:schemeClr val="tx1"/>
                </a:solidFill>
              </a:rPr>
              <a:t>furosemide</a:t>
            </a:r>
            <a:endParaRPr lang="da-DK" sz="2000" dirty="0">
              <a:solidFill>
                <a:schemeClr val="tx1"/>
              </a:solidFill>
            </a:endParaRPr>
          </a:p>
          <a:p>
            <a:r>
              <a:rPr lang="da-DK" sz="2000" dirty="0" err="1">
                <a:solidFill>
                  <a:schemeClr val="tx1"/>
                </a:solidFill>
              </a:rPr>
              <a:t>equivalent</a:t>
            </a:r>
            <a:r>
              <a:rPr lang="da-DK" sz="2000" dirty="0">
                <a:solidFill>
                  <a:schemeClr val="tx1"/>
                </a:solidFill>
              </a:rPr>
              <a:t> to 50% of oral </a:t>
            </a:r>
            <a:r>
              <a:rPr lang="da-DK" sz="2000" dirty="0" err="1">
                <a:solidFill>
                  <a:schemeClr val="tx1"/>
                </a:solidFill>
              </a:rPr>
              <a:t>dose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F5E9815-C82C-43FF-A349-6D07711E268B}"/>
              </a:ext>
            </a:extLst>
          </p:cNvPr>
          <p:cNvSpPr/>
          <p:nvPr/>
        </p:nvSpPr>
        <p:spPr>
          <a:xfrm>
            <a:off x="5013564" y="4558937"/>
            <a:ext cx="5999556" cy="1218681"/>
          </a:xfrm>
          <a:prstGeom prst="rect">
            <a:avLst/>
          </a:prstGeom>
          <a:solidFill>
            <a:srgbClr val="96F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dirty="0" err="1">
                <a:solidFill>
                  <a:schemeClr val="tx1"/>
                </a:solidFill>
              </a:rPr>
              <a:t>Treatment</a:t>
            </a:r>
            <a:r>
              <a:rPr lang="da-DK" sz="2000" dirty="0">
                <a:solidFill>
                  <a:schemeClr val="tx1"/>
                </a:solidFill>
              </a:rPr>
              <a:t> of </a:t>
            </a:r>
            <a:r>
              <a:rPr lang="da-DK" sz="2000" dirty="0" err="1">
                <a:solidFill>
                  <a:schemeClr val="tx1"/>
                </a:solidFill>
              </a:rPr>
              <a:t>hypernatraemia</a:t>
            </a:r>
            <a:r>
              <a:rPr lang="da-DK" sz="2000" dirty="0">
                <a:solidFill>
                  <a:schemeClr val="tx1"/>
                </a:solidFill>
              </a:rPr>
              <a:t> with </a:t>
            </a:r>
            <a:r>
              <a:rPr lang="da-DK" sz="2000" dirty="0" err="1">
                <a:solidFill>
                  <a:schemeClr val="tx1"/>
                </a:solidFill>
              </a:rPr>
              <a:t>thiazides</a:t>
            </a:r>
            <a:r>
              <a:rPr lang="da-DK" sz="2000" dirty="0">
                <a:solidFill>
                  <a:schemeClr val="tx1"/>
                </a:solidFill>
              </a:rPr>
              <a:t> is </a:t>
            </a:r>
            <a:r>
              <a:rPr lang="da-DK" sz="2000" dirty="0" err="1">
                <a:solidFill>
                  <a:schemeClr val="tx1"/>
                </a:solidFill>
              </a:rPr>
              <a:t>allowed</a:t>
            </a:r>
            <a:r>
              <a:rPr lang="da-DK" sz="2000" dirty="0">
                <a:solidFill>
                  <a:schemeClr val="tx1"/>
                </a:solidFill>
              </a:rPr>
              <a:t> </a:t>
            </a:r>
          </a:p>
          <a:p>
            <a:r>
              <a:rPr lang="da-DK" sz="2000" dirty="0" err="1">
                <a:solidFill>
                  <a:schemeClr val="tx1"/>
                </a:solidFill>
              </a:rPr>
              <a:t>if</a:t>
            </a:r>
            <a:r>
              <a:rPr lang="da-DK" sz="2000" dirty="0">
                <a:solidFill>
                  <a:schemeClr val="tx1"/>
                </a:solidFill>
              </a:rPr>
              <a:t> the is the guideline at the </a:t>
            </a:r>
            <a:r>
              <a:rPr lang="da-DK" sz="2000" dirty="0" err="1">
                <a:solidFill>
                  <a:schemeClr val="tx1"/>
                </a:solidFill>
              </a:rPr>
              <a:t>clinical</a:t>
            </a:r>
            <a:r>
              <a:rPr lang="da-DK" sz="2000" dirty="0">
                <a:solidFill>
                  <a:schemeClr val="tx1"/>
                </a:solidFill>
              </a:rPr>
              <a:t> site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Adherence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BF0E53-BC65-4032-B76F-5CC3D5C1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4472484"/>
          </a:xfrm>
        </p:spPr>
        <p:txBody>
          <a:bodyPr anchor="ctr">
            <a:normAutofit lnSpcReduction="10000"/>
          </a:bodyPr>
          <a:lstStyle/>
          <a:p>
            <a:endParaRPr lang="da-DK" sz="2200" dirty="0"/>
          </a:p>
          <a:p>
            <a:r>
              <a:rPr lang="da-DK" sz="2200" dirty="0"/>
              <a:t>The </a:t>
            </a:r>
            <a:r>
              <a:rPr lang="en-US" sz="2200" dirty="0"/>
              <a:t>trial drug must be administered throughout the ICU stay to a maximum of 90 days.</a:t>
            </a:r>
          </a:p>
          <a:p>
            <a:endParaRPr lang="en-US" sz="2200" dirty="0"/>
          </a:p>
          <a:p>
            <a:r>
              <a:rPr lang="en-US" sz="2200" dirty="0"/>
              <a:t>Goal: achievement and maintenance of neutral fluid balance</a:t>
            </a:r>
          </a:p>
          <a:p>
            <a:endParaRPr lang="en-US" sz="2200" dirty="0"/>
          </a:p>
          <a:p>
            <a:r>
              <a:rPr lang="en-US" sz="2200" dirty="0"/>
              <a:t>ICU readmissions within 90 days - the trial intervention must be re-started.</a:t>
            </a:r>
          </a:p>
          <a:p>
            <a:endParaRPr lang="en-US" sz="2200" dirty="0"/>
          </a:p>
          <a:p>
            <a:r>
              <a:rPr lang="en-US" sz="2200" dirty="0"/>
              <a:t>In case of transferal to another GODIF-site, the intervention continues</a:t>
            </a:r>
            <a:r>
              <a:rPr lang="da-DK" sz="2200" dirty="0"/>
              <a:t>.</a:t>
            </a:r>
          </a:p>
          <a:p>
            <a:pPr marL="0" indent="0">
              <a:buNone/>
            </a:pPr>
            <a:endParaRPr lang="da-DK" sz="2200" dirty="0"/>
          </a:p>
          <a:p>
            <a:pPr marL="0" indent="0">
              <a:buNone/>
            </a:pPr>
            <a:endParaRPr lang="da-DK" sz="2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Withdrawal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BF0E53-BC65-4032-B76F-5CC3D5C1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421804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da-DK" sz="2400" b="1" u="sng" dirty="0"/>
              <a:t>A patient </a:t>
            </a:r>
            <a:r>
              <a:rPr lang="en-US" sz="2400" b="1" u="sng" dirty="0"/>
              <a:t>can be withdrawn from the trial if</a:t>
            </a:r>
            <a:r>
              <a:rPr lang="en-US" sz="2400" u="sng" dirty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Consent is withdrawn or not given (patient, next of kin)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Clinicians or investigators choice (SAR/SUSAR/clinical decision)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Patient is subject to involuntary hospitalization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Withdrawal form active therapy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Ask for permission to continue data registration (day forms and follow up in eCRF).</a:t>
            </a:r>
            <a:endParaRPr lang="da-DK" sz="24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61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686B8-646F-4AF8-A850-E5BF5181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Serious Adverse Reactions (SAR)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8675D9-5999-4DF5-AC96-26316AB29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9860"/>
          </a:xfrm>
        </p:spPr>
        <p:txBody>
          <a:bodyPr>
            <a:noAutofit/>
          </a:bodyPr>
          <a:lstStyle/>
          <a:p>
            <a:r>
              <a:rPr lang="da-DK" sz="2400" dirty="0"/>
              <a:t>S</a:t>
            </a:r>
            <a:r>
              <a:rPr lang="en-GB" sz="2400" dirty="0" err="1"/>
              <a:t>evere</a:t>
            </a:r>
            <a:r>
              <a:rPr lang="en-US" sz="2400" dirty="0"/>
              <a:t> electrolyte disturbance (p-K &lt; 2.5 mmol/L, p-Na &lt; 120 mmol/L, p-Cl &lt; 90 mmol/L)</a:t>
            </a:r>
          </a:p>
          <a:p>
            <a:r>
              <a:rPr lang="en-US" sz="2400" dirty="0"/>
              <a:t>Aplastic </a:t>
            </a:r>
            <a:r>
              <a:rPr lang="en-US" sz="2400" dirty="0" err="1"/>
              <a:t>anaemia</a:t>
            </a:r>
            <a:endParaRPr lang="en-US" sz="2400" dirty="0"/>
          </a:p>
          <a:p>
            <a:r>
              <a:rPr lang="en-US" sz="2400" dirty="0"/>
              <a:t>Agranulocytosis</a:t>
            </a:r>
          </a:p>
          <a:p>
            <a:r>
              <a:rPr lang="en-US" sz="2400" dirty="0"/>
              <a:t>Pancreatitis</a:t>
            </a:r>
          </a:p>
          <a:p>
            <a:r>
              <a:rPr lang="en-US" sz="2400" dirty="0"/>
              <a:t>Circulatory collapse leading to cardiac arrest</a:t>
            </a:r>
          </a:p>
          <a:p>
            <a:r>
              <a:rPr lang="en-US" sz="2400" dirty="0"/>
              <a:t>Seizures because of furosemide induced low calcium or magnesium</a:t>
            </a:r>
          </a:p>
          <a:p>
            <a:r>
              <a:rPr lang="en-US" sz="2400" dirty="0"/>
              <a:t>Steven Johnsons syndrome</a:t>
            </a:r>
          </a:p>
          <a:p>
            <a:r>
              <a:rPr lang="en-US" sz="2400" dirty="0"/>
              <a:t>Toxic epidermal necrolysis</a:t>
            </a:r>
          </a:p>
          <a:p>
            <a:r>
              <a:rPr lang="en-US" sz="2400" dirty="0"/>
              <a:t>Hearing impairment/loss</a:t>
            </a:r>
          </a:p>
          <a:p>
            <a:r>
              <a:rPr lang="en-US" sz="2400" dirty="0"/>
              <a:t>Anaphylaxis</a:t>
            </a:r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C8B5B9C-AE36-4F98-BDC2-641D9C7E1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52" y="365125"/>
            <a:ext cx="1787358" cy="46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85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SAR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Contact the sponsor or coordinating investigator without undue delay by mail: </a:t>
            </a:r>
            <a:r>
              <a:rPr lang="en-US" sz="2400" dirty="0">
                <a:hlinkClick r:id="rId2"/>
              </a:rPr>
              <a:t>godif@cric.nu</a:t>
            </a:r>
            <a:r>
              <a:rPr lang="en-US" sz="2400" dirty="0"/>
              <a:t> or +45 4829 6773.</a:t>
            </a:r>
          </a:p>
          <a:p>
            <a:endParaRPr lang="en-US" sz="2400" dirty="0"/>
          </a:p>
          <a:p>
            <a:r>
              <a:rPr lang="en-US" sz="2400" dirty="0"/>
              <a:t>The report for handling the SAR/SAE must be described and mailed to </a:t>
            </a:r>
            <a:r>
              <a:rPr lang="en-US" sz="2400" dirty="0">
                <a:hlinkClick r:id="rId2"/>
              </a:rPr>
              <a:t>godif@cric.nu</a:t>
            </a:r>
            <a:r>
              <a:rPr lang="en-US" sz="2400" dirty="0"/>
              <a:t> 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3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SUSAR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773141"/>
            <a:ext cx="6467867" cy="4524292"/>
          </a:xfrm>
        </p:spPr>
        <p:txBody>
          <a:bodyPr anchor="ctr">
            <a:noAutofit/>
          </a:bodyPr>
          <a:lstStyle/>
          <a:p>
            <a:r>
              <a:rPr lang="en-US" sz="2400" dirty="0"/>
              <a:t>Suspected Unexpected Serious Adverse Reactions (SUSAR)</a:t>
            </a:r>
          </a:p>
          <a:p>
            <a:r>
              <a:rPr lang="en-US" sz="2400" dirty="0"/>
              <a:t>Serious adverse reactions which are not described in the product characteristics of furosemide</a:t>
            </a:r>
          </a:p>
          <a:p>
            <a:r>
              <a:rPr lang="en-US" sz="2400" dirty="0"/>
              <a:t>Contact the sponsor or coordinating investigator without undue delay (</a:t>
            </a:r>
            <a:r>
              <a:rPr lang="en-US" sz="2400" dirty="0">
                <a:hlinkClick r:id="rId2"/>
              </a:rPr>
              <a:t>godif@cric.nu</a:t>
            </a:r>
            <a:r>
              <a:rPr lang="en-US" sz="2400" dirty="0"/>
              <a:t> or +45 4829 6773)</a:t>
            </a:r>
          </a:p>
          <a:p>
            <a:r>
              <a:rPr lang="en-US" sz="2400" dirty="0"/>
              <a:t>Fill in the SUSAR report form (#14 in the Site Master File) and e-mail it to sponsor </a:t>
            </a:r>
            <a:r>
              <a:rPr lang="en-US" sz="2400" dirty="0">
                <a:hlinkClick r:id="rId2"/>
              </a:rPr>
              <a:t>godif@cric.nu</a:t>
            </a:r>
            <a:r>
              <a:rPr lang="en-US" sz="2400" dirty="0"/>
              <a:t> 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9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1-year follow-up	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Mortality </a:t>
            </a:r>
          </a:p>
          <a:p>
            <a:r>
              <a:rPr lang="en-GB" dirty="0">
                <a:solidFill>
                  <a:srgbClr val="000000"/>
                </a:solidFill>
              </a:rPr>
              <a:t>Cognitive function </a:t>
            </a:r>
            <a:r>
              <a:rPr lang="en-GB" dirty="0" err="1">
                <a:solidFill>
                  <a:srgbClr val="000000"/>
                </a:solidFill>
              </a:rPr>
              <a:t>MoCA</a:t>
            </a:r>
            <a:r>
              <a:rPr lang="en-GB" dirty="0">
                <a:solidFill>
                  <a:srgbClr val="000000"/>
                </a:solidFill>
              </a:rPr>
              <a:t> mini   </a:t>
            </a:r>
          </a:p>
          <a:p>
            <a:r>
              <a:rPr lang="en-GB" dirty="0">
                <a:solidFill>
                  <a:srgbClr val="000000"/>
                </a:solidFill>
              </a:rPr>
              <a:t>Certification at </a:t>
            </a:r>
            <a:r>
              <a:rPr lang="en-GB" dirty="0">
                <a:solidFill>
                  <a:srgbClr val="000000"/>
                </a:solidFill>
                <a:hlinkClick r:id="rId2"/>
              </a:rPr>
              <a:t>www.mocatest.org</a:t>
            </a:r>
            <a:endParaRPr lang="en-GB" dirty="0">
              <a:solidFill>
                <a:srgbClr val="000000"/>
              </a:solidFill>
            </a:endParaRPr>
          </a:p>
          <a:p>
            <a:r>
              <a:rPr lang="en-GB" dirty="0" err="1">
                <a:solidFill>
                  <a:srgbClr val="000000"/>
                </a:solidFill>
              </a:rPr>
              <a:t>HRQoL</a:t>
            </a:r>
            <a:r>
              <a:rPr lang="en-GB" dirty="0">
                <a:solidFill>
                  <a:srgbClr val="000000"/>
                </a:solidFill>
              </a:rPr>
              <a:t> (EQ-5D-5L + EQ-VAS) </a:t>
            </a:r>
          </a:p>
          <a:p>
            <a:r>
              <a:rPr lang="en-GB" dirty="0">
                <a:solidFill>
                  <a:srgbClr val="000000"/>
                </a:solidFill>
              </a:rPr>
              <a:t>Subjective assessment of life quality after treatment in the ICU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86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F61E4-FCC0-4DA0-B39D-85698B74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24311"/>
          </a:xfrm>
        </p:spPr>
        <p:txBody>
          <a:bodyPr/>
          <a:lstStyle/>
          <a:p>
            <a:r>
              <a:rPr lang="da-DK" b="1" dirty="0"/>
              <a:t>www.cric.nu/godif</a:t>
            </a:r>
            <a:endParaRPr lang="en-US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028A72-D0B7-4F70-89B0-F29C1F276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722"/>
            <a:ext cx="10515600" cy="482524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Trial documents, screening, </a:t>
            </a:r>
            <a:r>
              <a:rPr lang="en-US" sz="2000" dirty="0" err="1"/>
              <a:t>randomisation</a:t>
            </a:r>
            <a:r>
              <a:rPr lang="en-US" sz="2000" dirty="0"/>
              <a:t>, data registration, and trial medication.</a:t>
            </a:r>
            <a:r>
              <a:rPr lang="en-US" dirty="0"/>
              <a:t>	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F143D00-5A11-4F80-919E-414CC34A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9" y="1915902"/>
            <a:ext cx="8569870" cy="49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62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Contact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695A12-C251-4C84-A44E-AAFA8622E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471" y="2910178"/>
            <a:ext cx="5442164" cy="3108960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endParaRPr lang="da-DK" sz="2400" dirty="0"/>
          </a:p>
          <a:p>
            <a:pPr marL="0" indent="0" algn="ctr">
              <a:buNone/>
            </a:pPr>
            <a:endParaRPr lang="da-DK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3300" dirty="0"/>
              <a:t>Do you need help?</a:t>
            </a:r>
          </a:p>
          <a:p>
            <a:pPr marL="0" indent="0">
              <a:buNone/>
            </a:pPr>
            <a:r>
              <a:rPr lang="da-DK" sz="3300" dirty="0"/>
              <a:t>Call the </a:t>
            </a:r>
            <a:r>
              <a:rPr lang="da-DK" sz="3300" b="1" dirty="0">
                <a:solidFill>
                  <a:srgbClr val="FF0000"/>
                </a:solidFill>
              </a:rPr>
              <a:t>GODIF hotline </a:t>
            </a:r>
            <a:r>
              <a:rPr lang="da-DK" sz="3300" dirty="0"/>
              <a:t>at:</a:t>
            </a:r>
          </a:p>
          <a:p>
            <a:pPr marL="0" indent="0">
              <a:buNone/>
            </a:pPr>
            <a:r>
              <a:rPr lang="da-DK" sz="3300" b="1" dirty="0">
                <a:solidFill>
                  <a:srgbClr val="FF0000"/>
                </a:solidFill>
              </a:rPr>
              <a:t>+ 45 4829 6773</a:t>
            </a:r>
          </a:p>
          <a:p>
            <a:pPr marL="0" indent="0">
              <a:buNone/>
            </a:pPr>
            <a:r>
              <a:rPr lang="da-DK" sz="3300" dirty="0"/>
              <a:t>mail: godif@cric.nu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03673CE-4019-41DA-9BD7-48D616F6F9C3}"/>
              </a:ext>
            </a:extLst>
          </p:cNvPr>
          <p:cNvSpPr/>
          <p:nvPr/>
        </p:nvSpPr>
        <p:spPr>
          <a:xfrm>
            <a:off x="1208598" y="2743200"/>
            <a:ext cx="4887402" cy="2409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49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a-DK" b="1" dirty="0"/>
              <a:t>Fluid </a:t>
            </a:r>
            <a:r>
              <a:rPr lang="en-GB" b="1" dirty="0"/>
              <a:t>overload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0B7519-6DE1-43F1-B651-953F14C1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400"/>
              <a:t>Very</a:t>
            </a:r>
            <a:r>
              <a:rPr lang="da-DK" sz="2400" dirty="0"/>
              <a:t> common	</a:t>
            </a:r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Fluid </a:t>
            </a:r>
            <a:r>
              <a:rPr lang="da-DK" sz="2400"/>
              <a:t>overload</a:t>
            </a:r>
            <a:r>
              <a:rPr lang="da-DK" sz="2400" dirty="0"/>
              <a:t> is an independent </a:t>
            </a:r>
            <a:r>
              <a:rPr lang="da-DK" sz="2400"/>
              <a:t>risk</a:t>
            </a:r>
            <a:r>
              <a:rPr lang="da-DK" sz="2400" dirty="0"/>
              <a:t> factor for organ </a:t>
            </a:r>
            <a:r>
              <a:rPr lang="da-DK" sz="2400"/>
              <a:t>failure</a:t>
            </a:r>
            <a:r>
              <a:rPr lang="da-DK" sz="2400" dirty="0"/>
              <a:t> and </a:t>
            </a:r>
            <a:r>
              <a:rPr lang="da-DK" sz="2400"/>
              <a:t>mortality</a:t>
            </a:r>
            <a:r>
              <a:rPr lang="da-DK" sz="2400" dirty="0"/>
              <a:t>.</a:t>
            </a:r>
            <a:endParaRPr lang="en-GB" sz="2400" dirty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en-GB" sz="2400" dirty="0"/>
              <a:t>Increasing fluid overload increases the risk.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71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6DC27-7A39-4E39-893E-8DAA8E53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AA9F3B01-6E2F-45E5-9FA3-6470CA5CA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  <p:pic>
        <p:nvPicPr>
          <p:cNvPr id="7" name="Pladsholder til indhold 5">
            <a:extLst>
              <a:ext uri="{FF2B5EF4-FFF2-40B4-BE49-F238E27FC236}">
                <a16:creationId xmlns:a16="http://schemas.microsoft.com/office/drawing/2014/main" id="{CBE9302F-997B-4434-9334-A8D893462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39" y="883041"/>
            <a:ext cx="3424276" cy="2140172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92316DB6-4FA9-4468-88ED-5F783CBC5BFB}"/>
              </a:ext>
            </a:extLst>
          </p:cNvPr>
          <p:cNvSpPr/>
          <p:nvPr/>
        </p:nvSpPr>
        <p:spPr>
          <a:xfrm>
            <a:off x="1176872" y="3552881"/>
            <a:ext cx="65199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Sine Wichmann, MD, Ph.D.-student</a:t>
            </a:r>
          </a:p>
          <a:p>
            <a:pPr algn="ctr"/>
            <a:r>
              <a:rPr lang="en-US" sz="2400" dirty="0"/>
              <a:t>Department of </a:t>
            </a:r>
            <a:r>
              <a:rPr lang="en-US" sz="2400" dirty="0" err="1"/>
              <a:t>Anaesthesiology</a:t>
            </a:r>
            <a:r>
              <a:rPr lang="en-US" sz="2400" dirty="0"/>
              <a:t> and Intensive Care</a:t>
            </a:r>
          </a:p>
          <a:p>
            <a:pPr algn="ctr"/>
            <a:r>
              <a:rPr lang="en-US" sz="2400" dirty="0"/>
              <a:t> Nordsjællands hospital, Hillerød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hlinkClick r:id="rId4"/>
              </a:rPr>
              <a:t>www.cric.nu/godif</a:t>
            </a:r>
            <a:endParaRPr lang="en-US" sz="2400" dirty="0"/>
          </a:p>
          <a:p>
            <a:pPr algn="ctr"/>
            <a:r>
              <a:rPr lang="en-US" sz="2400" dirty="0" err="1">
                <a:hlinkClick r:id="rId5"/>
              </a:rPr>
              <a:t>godif@cric</a:t>
            </a:r>
            <a:r>
              <a:rPr lang="da-DK" sz="2400" dirty="0">
                <a:hlinkClick r:id="rId5"/>
              </a:rPr>
              <a:t>.nu</a:t>
            </a:r>
            <a:endParaRPr lang="da-DK" sz="2400" dirty="0"/>
          </a:p>
          <a:p>
            <a:pPr algn="ctr"/>
            <a:r>
              <a:rPr lang="da-DK" sz="2400" dirty="0"/>
              <a:t>Phone: +45 4829 6773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231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dsholder til indhold 7">
            <a:extLst>
              <a:ext uri="{FF2B5EF4-FFF2-40B4-BE49-F238E27FC236}">
                <a16:creationId xmlns:a16="http://schemas.microsoft.com/office/drawing/2014/main" id="{E71C312A-A6F8-4CD2-B2DD-4FBDFDFFE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05" y="66756"/>
            <a:ext cx="8640662" cy="6741369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97E48B9-C6BF-4B67-AA39-9196AB385217}"/>
              </a:ext>
            </a:extLst>
          </p:cNvPr>
          <p:cNvSpPr txBox="1"/>
          <p:nvPr/>
        </p:nvSpPr>
        <p:spPr>
          <a:xfrm>
            <a:off x="8396594" y="6495148"/>
            <a:ext cx="2191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Malbrain et al. 2018</a:t>
            </a:r>
          </a:p>
        </p:txBody>
      </p:sp>
    </p:spTree>
    <p:extLst>
      <p:ext uri="{BB962C8B-B14F-4D97-AF65-F5344CB8AC3E}">
        <p14:creationId xmlns:p14="http://schemas.microsoft.com/office/powerpoint/2010/main" val="21413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Deresuscitation</a:t>
            </a:r>
            <a:endParaRPr lang="en-US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5325337D-670D-44A9-AB53-7E784A213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37" y="1938302"/>
            <a:ext cx="5851754" cy="2061937"/>
          </a:xfrm>
          <a:prstGeom prst="rect">
            <a:avLst/>
          </a:prstGeom>
        </p:spPr>
      </p:pic>
      <p:pic>
        <p:nvPicPr>
          <p:cNvPr id="6" name="Billede 5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D070515-160D-4694-B9CB-23033663C9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33" y="4508629"/>
            <a:ext cx="5938886" cy="218044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7A67FE8A-A78F-4A20-BFB5-AB0E772A2758}"/>
              </a:ext>
            </a:extLst>
          </p:cNvPr>
          <p:cNvSpPr/>
          <p:nvPr/>
        </p:nvSpPr>
        <p:spPr>
          <a:xfrm>
            <a:off x="1284337" y="2045616"/>
            <a:ext cx="6040290" cy="19546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1046F6C-436D-4D7E-994E-E56892BFDCD4}"/>
              </a:ext>
            </a:extLst>
          </p:cNvPr>
          <p:cNvSpPr/>
          <p:nvPr/>
        </p:nvSpPr>
        <p:spPr>
          <a:xfrm>
            <a:off x="1284337" y="4411579"/>
            <a:ext cx="6002582" cy="22774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2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 err="1"/>
              <a:t>Deresuscitation</a:t>
            </a:r>
            <a:r>
              <a:rPr lang="en-US" b="1" dirty="0"/>
              <a:t> – FACTT trial</a:t>
            </a:r>
          </a:p>
        </p:txBody>
      </p:sp>
      <p:pic>
        <p:nvPicPr>
          <p:cNvPr id="6" name="Pladsholder til indhold 5" descr="Et billede, der indeholder kort, tekst&#10;&#10;Automatisk genereret beskrivelse">
            <a:extLst>
              <a:ext uri="{FF2B5EF4-FFF2-40B4-BE49-F238E27FC236}">
                <a16:creationId xmlns:a16="http://schemas.microsoft.com/office/drawing/2014/main" id="{7B876F90-7664-48AD-B9CB-2930FA4FF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122" y="1907438"/>
            <a:ext cx="5579262" cy="476213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5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D06BC-D2B5-407B-B767-95633EF0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Pilot studie - FFAKI</a:t>
            </a:r>
          </a:p>
        </p:txBody>
      </p:sp>
      <p:pic>
        <p:nvPicPr>
          <p:cNvPr id="5" name="Pladsholder til indhold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14F256D8-155D-44B3-97A6-4AB1F5230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1650"/>
            <a:ext cx="5393866" cy="1856476"/>
          </a:xfrm>
        </p:spPr>
      </p:pic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F3C04594-A0B2-445A-8D1D-A31C9F808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818" y="365125"/>
            <a:ext cx="1745819" cy="45042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12C436A-01EF-461E-9ABC-F4981173D4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36" y="2191650"/>
            <a:ext cx="4176464" cy="399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6EF33-4DA2-4E82-B808-F8A21BB12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b="1" dirty="0"/>
              <a:t>Current knowledge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0B7519-6DE1-43F1-B651-953F14C1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Fluid overload is a risk factor for organ dysfunctions and death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Goal directed and fast fluid removal is feasible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We don’t know when or how fluid removal should be done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EEB6D199-F4A3-44B3-BCDD-52660EEC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C7539-50D6-4816-92D9-52C488223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da-DK" b="1" dirty="0"/>
              <a:t>Design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66D35F-D992-4ECD-9DDF-4CF33A2FE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146852"/>
            <a:ext cx="6467867" cy="4341412"/>
          </a:xfrm>
        </p:spPr>
        <p:txBody>
          <a:bodyPr anchor="ctr">
            <a:normAutofit/>
          </a:bodyPr>
          <a:lstStyle/>
          <a:p>
            <a:r>
              <a:rPr lang="en-GB" sz="2400" dirty="0"/>
              <a:t>Randomised, blinded, placebo-controlled trial of furosemide versus placebo.</a:t>
            </a:r>
          </a:p>
          <a:p>
            <a:r>
              <a:rPr lang="en-GB" sz="2400" dirty="0"/>
              <a:t>Setting: 20-30 sites, starting in Denmark </a:t>
            </a:r>
          </a:p>
          <a:p>
            <a:r>
              <a:rPr lang="en-GB" sz="2400" dirty="0"/>
              <a:t>1000 patients.</a:t>
            </a:r>
          </a:p>
          <a:p>
            <a:r>
              <a:rPr lang="en-GB" sz="2400" dirty="0"/>
              <a:t>Goal: Achieve neutral fluid balance as fast as possible and maintain it until discharge or 90 days.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20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07CA51C6-3C36-49DB-844E-0A1E3444D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442" y="3240756"/>
            <a:ext cx="1462088" cy="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1698</Words>
  <Application>Microsoft Office PowerPoint</Application>
  <PresentationFormat>Widescreen</PresentationFormat>
  <Paragraphs>219</Paragraphs>
  <Slides>30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Office-tema</vt:lpstr>
      <vt:lpstr>Goal directed fluid removal with furosemide in intensive care patients with fluid overload – A randomised, blinded, placebo-controlled trial (GODIF)</vt:lpstr>
      <vt:lpstr>Disposition</vt:lpstr>
      <vt:lpstr>Fluid overload</vt:lpstr>
      <vt:lpstr>PowerPoint-præsentation</vt:lpstr>
      <vt:lpstr>Deresuscitation</vt:lpstr>
      <vt:lpstr>Deresuscitation – FACTT trial</vt:lpstr>
      <vt:lpstr>Pilot studie - FFAKI</vt:lpstr>
      <vt:lpstr>Current knowledge</vt:lpstr>
      <vt:lpstr>Design</vt:lpstr>
      <vt:lpstr>Design</vt:lpstr>
      <vt:lpstr>Aim</vt:lpstr>
      <vt:lpstr>Inclusion criteria</vt:lpstr>
      <vt:lpstr>Fluid accumulation </vt:lpstr>
      <vt:lpstr>Exclusion criteria</vt:lpstr>
      <vt:lpstr>Randomisation</vt:lpstr>
      <vt:lpstr>Start trial drug</vt:lpstr>
      <vt:lpstr>Daily fluid removal and assessment of neutral fluid balance</vt:lpstr>
      <vt:lpstr>PowerPoint-præsentation</vt:lpstr>
      <vt:lpstr>PowerPoint-præsentation</vt:lpstr>
      <vt:lpstr>PowerPoint-præsentation</vt:lpstr>
      <vt:lpstr>PowerPoint-præsentation</vt:lpstr>
      <vt:lpstr>Adherence</vt:lpstr>
      <vt:lpstr>Withdrawal</vt:lpstr>
      <vt:lpstr>Serious Adverse Reactions (SAR)</vt:lpstr>
      <vt:lpstr>SAR</vt:lpstr>
      <vt:lpstr>SUSAR</vt:lpstr>
      <vt:lpstr>1-year follow-up </vt:lpstr>
      <vt:lpstr>www.cric.nu/godif</vt:lpstr>
      <vt:lpstr>Contact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 directed fluid removal with furosemide in intensive care patients with fluid overload – A randomised, blinded, placebo-controlled trial (GODIF)</dc:title>
  <dc:creator>Sine Wichmann</dc:creator>
  <cp:lastModifiedBy>Sine Wichmann</cp:lastModifiedBy>
  <cp:revision>27</cp:revision>
  <dcterms:created xsi:type="dcterms:W3CDTF">2021-03-15T07:39:01Z</dcterms:created>
  <dcterms:modified xsi:type="dcterms:W3CDTF">2021-05-27T12:40:28Z</dcterms:modified>
</cp:coreProperties>
</file>