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3" r:id="rId2"/>
    <p:sldId id="257" r:id="rId3"/>
    <p:sldId id="271" r:id="rId4"/>
    <p:sldId id="258" r:id="rId5"/>
    <p:sldId id="259" r:id="rId6"/>
    <p:sldId id="260" r:id="rId7"/>
    <p:sldId id="269" r:id="rId8"/>
    <p:sldId id="268" r:id="rId9"/>
    <p:sldId id="261" r:id="rId10"/>
    <p:sldId id="262" r:id="rId11"/>
    <p:sldId id="272" r:id="rId12"/>
    <p:sldId id="264" r:id="rId13"/>
    <p:sldId id="270" r:id="rId14"/>
    <p:sldId id="265" r:id="rId15"/>
    <p:sldId id="267" r:id="rId1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2" autoAdjust="0"/>
    <p:restoredTop sz="94660"/>
  </p:normalViewPr>
  <p:slideViewPr>
    <p:cSldViewPr>
      <p:cViewPr varScale="1">
        <p:scale>
          <a:sx n="108" d="100"/>
          <a:sy n="108" d="100"/>
        </p:scale>
        <p:origin x="172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CFA50-CB47-4542-A7E8-8F9D3B4C185C}" type="datetimeFigureOut">
              <a:rPr lang="da-DK" smtClean="0"/>
              <a:t>14-12-2021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FA1F8-2BD2-499C-A3C8-057AEBDC70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1194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6068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4457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01698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5010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01102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6281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14-12-2021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3152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14-12-2021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2361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14-12-2021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21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14-12-2021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9445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14-12-2021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0230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14-12-2021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020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14-12-2021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37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14-12-2021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833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14-12-2021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693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14-12-2021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466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14-12-2021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1834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C12F9-DAE2-4DE4-9234-DEA9AA606B3C}" type="datetimeFigureOut">
              <a:rPr lang="da-DK" smtClean="0"/>
              <a:t>14-12-2021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2834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odif@cric.n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hyperlink" Target="http://www.cric.nu/godif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c.nu/godi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ctrTitle"/>
          </p:nvPr>
        </p:nvSpPr>
        <p:spPr>
          <a:xfrm>
            <a:off x="685800" y="2420888"/>
            <a:ext cx="7772400" cy="1800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2000" b="1" dirty="0">
                <a:latin typeface="Calibri" charset="0"/>
              </a:rPr>
              <a:t>Goal directed fluid removal with furosemide in intensive care patients with fluid overload – A randomised, blinded, placebo-controlled trial (GODIF)</a:t>
            </a:r>
            <a:br>
              <a:rPr lang="en-GB" sz="2000" b="1" dirty="0">
                <a:latin typeface="Calibri" charset="0"/>
              </a:rPr>
            </a:br>
            <a:br>
              <a:rPr lang="en-GB" sz="2300" b="1" dirty="0">
                <a:latin typeface="Calibri" charset="0"/>
              </a:rPr>
            </a:br>
            <a:r>
              <a:rPr lang="da-DK" sz="3600" b="1" i="1" dirty="0">
                <a:latin typeface="Calibri" charset="0"/>
              </a:rPr>
              <a:t>Forsøgsmedicin</a:t>
            </a:r>
            <a:endParaRPr lang="da-DK" sz="3600" b="1" dirty="0">
              <a:latin typeface="Calibri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1944216"/>
          </a:xfrm>
        </p:spPr>
        <p:txBody>
          <a:bodyPr rtlCol="0">
            <a:normAutofit fontScale="92500" lnSpcReduction="20000"/>
          </a:bodyPr>
          <a:lstStyle/>
          <a:p>
            <a:endParaRPr lang="da-DK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Sine Wichmann(koordinerende </a:t>
            </a:r>
            <a:r>
              <a:rPr lang="da-DK" sz="1800" dirty="0" err="1">
                <a:solidFill>
                  <a:schemeClr val="bg1">
                    <a:lumMod val="50000"/>
                  </a:schemeClr>
                </a:solidFill>
              </a:rPr>
              <a:t>investigator</a:t>
            </a:r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Morten Bestle (sponsor)</a:t>
            </a:r>
          </a:p>
          <a:p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Anæstesiologisk afdeling og intensivafsnit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Nordsjællands hospital, Hillerød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godif@cric.nu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www.cric.nu/godif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</a:p>
        </p:txBody>
      </p:sp>
      <p:sp>
        <p:nvSpPr>
          <p:cNvPr id="6" name="Rektangel 5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/>
          </a:p>
        </p:txBody>
      </p:sp>
      <p:sp>
        <p:nvSpPr>
          <p:cNvPr id="2" name="Tekstfelt 1"/>
          <p:cNvSpPr txBox="1"/>
          <p:nvPr/>
        </p:nvSpPr>
        <p:spPr>
          <a:xfrm>
            <a:off x="6300192" y="188640"/>
            <a:ext cx="25922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/>
              <a:t>9c_Præsentation_medicindispensering</a:t>
            </a:r>
            <a:r>
              <a:rPr lang="da-DK" sz="800"/>
              <a:t>_V1.1_14.12.2021</a:t>
            </a:r>
            <a:endParaRPr lang="da-DK" sz="800" dirty="0"/>
          </a:p>
        </p:txBody>
      </p:sp>
      <p:pic>
        <p:nvPicPr>
          <p:cNvPr id="7" name="Billede 6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81BA6738-5E4E-4DF2-89FF-950AFB8966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635619"/>
            <a:ext cx="2886968" cy="74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78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227037" y="274638"/>
            <a:ext cx="7585323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Nummeret på den tildelte medicinpakke </a:t>
            </a: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Rektangel 1"/>
          <p:cNvSpPr/>
          <p:nvPr/>
        </p:nvSpPr>
        <p:spPr>
          <a:xfrm>
            <a:off x="457200" y="1596158"/>
            <a:ext cx="4757521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b="1" dirty="0"/>
              <a:t>Find den tildelte medicin og adminstrer forsøgsmedicinen efter protokollen.</a:t>
            </a:r>
          </a:p>
        </p:txBody>
      </p:sp>
      <p:sp>
        <p:nvSpPr>
          <p:cNvPr id="16" name="Rektangel 15"/>
          <p:cNvSpPr/>
          <p:nvPr/>
        </p:nvSpPr>
        <p:spPr>
          <a:xfrm>
            <a:off x="4559294" y="5481470"/>
            <a:ext cx="4032967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b="1" dirty="0"/>
              <a:t>Du kan printe medicinpakke-nummeret, hvis du har brug for at huske det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8FC9936-1DF7-4E1D-AE18-E00767BDE7EC}"/>
              </a:ext>
            </a:extLst>
          </p:cNvPr>
          <p:cNvCxnSpPr/>
          <p:nvPr/>
        </p:nvCxnSpPr>
        <p:spPr>
          <a:xfrm>
            <a:off x="4211960" y="2275928"/>
            <a:ext cx="504056" cy="64040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154B2F6-8F68-4204-81C4-FF7DAEB2F820}"/>
              </a:ext>
            </a:extLst>
          </p:cNvPr>
          <p:cNvCxnSpPr>
            <a:cxnSpLocks/>
          </p:cNvCxnSpPr>
          <p:nvPr/>
        </p:nvCxnSpPr>
        <p:spPr>
          <a:xfrm flipV="1">
            <a:off x="11124728" y="4437112"/>
            <a:ext cx="0" cy="38376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lede 4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2F29B1B6-8973-4A5C-A14A-67A8E54082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464" y="223228"/>
            <a:ext cx="1302792" cy="336120"/>
          </a:xfrm>
          <a:prstGeom prst="rect">
            <a:avLst/>
          </a:prstGeom>
        </p:spPr>
      </p:pic>
      <p:pic>
        <p:nvPicPr>
          <p:cNvPr id="9" name="Billede 8" descr="Et billede, der indeholder skærmbillede, skærm, telefon&#10;&#10;Automatisk genereret beskrivelse">
            <a:extLst>
              <a:ext uri="{FF2B5EF4-FFF2-40B4-BE49-F238E27FC236}">
                <a16:creationId xmlns:a16="http://schemas.microsoft.com/office/drawing/2014/main" id="{7C313B28-2E1B-4D92-99AC-DB73AC52AA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961" y="2926754"/>
            <a:ext cx="3237975" cy="2262378"/>
          </a:xfrm>
          <a:prstGeom prst="rect">
            <a:avLst/>
          </a:prstGeom>
        </p:spPr>
      </p:pic>
      <p:cxnSp>
        <p:nvCxnSpPr>
          <p:cNvPr id="18" name="Straight Arrow Connector 19">
            <a:extLst>
              <a:ext uri="{FF2B5EF4-FFF2-40B4-BE49-F238E27FC236}">
                <a16:creationId xmlns:a16="http://schemas.microsoft.com/office/drawing/2014/main" id="{C3E69963-BF77-4CF3-8E7E-F9BDA2B3E4D5}"/>
              </a:ext>
            </a:extLst>
          </p:cNvPr>
          <p:cNvCxnSpPr>
            <a:cxnSpLocks/>
          </p:cNvCxnSpPr>
          <p:nvPr/>
        </p:nvCxnSpPr>
        <p:spPr>
          <a:xfrm flipV="1">
            <a:off x="5580112" y="5097707"/>
            <a:ext cx="0" cy="38376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114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a-DK" sz="3600" dirty="0">
                <a:latin typeface="Calibri" charset="0"/>
              </a:rPr>
              <a:t>Problem 1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dirty="0"/>
              <a:t>Der ligger en ampul med forsøgsmedicin ved computeren.</a:t>
            </a:r>
          </a:p>
          <a:p>
            <a:pPr marL="457200" lvl="1" indent="0">
              <a:buNone/>
              <a:defRPr/>
            </a:pPr>
            <a:endParaRPr lang="da-DK" sz="2600" dirty="0"/>
          </a:p>
          <a:p>
            <a:pPr marL="457200" lvl="1" indent="0">
              <a:buNone/>
              <a:defRPr/>
            </a:pPr>
            <a:r>
              <a:rPr lang="da-DK" sz="2600" dirty="0"/>
              <a:t>Du vil gerne tjekke om medicinen er allokeret til din patient.</a:t>
            </a:r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4" name="Billede 3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C3F2F9B7-5577-4E4C-9128-FA6DDBAC76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40305"/>
            <a:ext cx="1162472" cy="299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325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Find tidligere tildelte medicinpakker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9" name="Pladsholder til sidefod 3">
            <a:extLst>
              <a:ext uri="{FF2B5EF4-FFF2-40B4-BE49-F238E27FC236}">
                <a16:creationId xmlns:a16="http://schemas.microsoft.com/office/drawing/2014/main" id="{A70DE715-B75C-476F-A9F8-793EA3545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33F9FB4-5110-4092-ADE5-AE323F72DCAE}"/>
              </a:ext>
            </a:extLst>
          </p:cNvPr>
          <p:cNvCxnSpPr>
            <a:cxnSpLocks/>
          </p:cNvCxnSpPr>
          <p:nvPr/>
        </p:nvCxnSpPr>
        <p:spPr>
          <a:xfrm flipH="1">
            <a:off x="10620672" y="3060576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boks 1">
            <a:extLst>
              <a:ext uri="{FF2B5EF4-FFF2-40B4-BE49-F238E27FC236}">
                <a16:creationId xmlns:a16="http://schemas.microsoft.com/office/drawing/2014/main" id="{DECC178B-85E9-453D-8F79-C08C8CE869FC}"/>
              </a:ext>
            </a:extLst>
          </p:cNvPr>
          <p:cNvSpPr txBox="1"/>
          <p:nvPr/>
        </p:nvSpPr>
        <p:spPr>
          <a:xfrm>
            <a:off x="1992652" y="5711725"/>
            <a:ext cx="4853895" cy="96795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a-DK" sz="2000" b="1" dirty="0">
                <a:latin typeface="Calibri" charset="0"/>
              </a:rPr>
              <a:t>Marker den aktuelle patient på listen ved at klikke på på rækken</a:t>
            </a:r>
          </a:p>
        </p:txBody>
      </p:sp>
      <p:pic>
        <p:nvPicPr>
          <p:cNvPr id="4" name="Billede 3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20D6486F-D87E-463C-99F1-8D8E4FF7C1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468" y="312365"/>
            <a:ext cx="1148432" cy="296295"/>
          </a:xfrm>
          <a:prstGeom prst="rect">
            <a:avLst/>
          </a:prstGeom>
        </p:spPr>
      </p:pic>
      <p:pic>
        <p:nvPicPr>
          <p:cNvPr id="8" name="Billede 7" descr="Et billede, der indeholder skærmbillede&#10;&#10;Automatisk genereret beskrivelse">
            <a:extLst>
              <a:ext uri="{FF2B5EF4-FFF2-40B4-BE49-F238E27FC236}">
                <a16:creationId xmlns:a16="http://schemas.microsoft.com/office/drawing/2014/main" id="{B80C72B1-C20F-40CF-9EA6-052D414FF8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26" y="1455365"/>
            <a:ext cx="7024348" cy="4214609"/>
          </a:xfrm>
          <a:prstGeom prst="rect">
            <a:avLst/>
          </a:prstGeom>
        </p:spPr>
      </p:pic>
      <p:cxnSp>
        <p:nvCxnSpPr>
          <p:cNvPr id="16" name="Straight Arrow Connector 19">
            <a:extLst>
              <a:ext uri="{FF2B5EF4-FFF2-40B4-BE49-F238E27FC236}">
                <a16:creationId xmlns:a16="http://schemas.microsoft.com/office/drawing/2014/main" id="{E95EAD81-49D2-4F1A-AC72-EE9E42E5D242}"/>
              </a:ext>
            </a:extLst>
          </p:cNvPr>
          <p:cNvCxnSpPr>
            <a:cxnSpLocks/>
          </p:cNvCxnSpPr>
          <p:nvPr/>
        </p:nvCxnSpPr>
        <p:spPr>
          <a:xfrm flipH="1">
            <a:off x="4314700" y="2420888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374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6" name="Rektangel 15"/>
          <p:cNvSpPr/>
          <p:nvPr/>
        </p:nvSpPr>
        <p:spPr>
          <a:xfrm>
            <a:off x="3901544" y="5617522"/>
            <a:ext cx="2614672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b="1" dirty="0"/>
              <a:t>Her kan du printe listen</a:t>
            </a: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3A3B42CA-D089-4432-BC17-07EB4033D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Find tidligere tildelte medicinpakker</a:t>
            </a:r>
          </a:p>
        </p:txBody>
      </p:sp>
      <p:pic>
        <p:nvPicPr>
          <p:cNvPr id="8" name="Billede 7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BAC13B59-5CD3-433A-B6B2-41E5F005C6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62077"/>
            <a:ext cx="1274446" cy="328807"/>
          </a:xfrm>
          <a:prstGeom prst="rect">
            <a:avLst/>
          </a:prstGeom>
        </p:spPr>
      </p:pic>
      <p:pic>
        <p:nvPicPr>
          <p:cNvPr id="12" name="Billede 11" descr="Et billede, der indeholder skærmbillede, computer&#10;&#10;Automatisk genereret beskrivelse">
            <a:extLst>
              <a:ext uri="{FF2B5EF4-FFF2-40B4-BE49-F238E27FC236}">
                <a16:creationId xmlns:a16="http://schemas.microsoft.com/office/drawing/2014/main" id="{4DD52C54-1FC5-4897-B76C-4A8A0DDBF3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87" y="1484784"/>
            <a:ext cx="8666109" cy="4115348"/>
          </a:xfrm>
          <a:prstGeom prst="rect">
            <a:avLst/>
          </a:prstGeom>
        </p:spPr>
      </p:pic>
      <p:cxnSp>
        <p:nvCxnSpPr>
          <p:cNvPr id="21" name="Straight Arrow Connector 19">
            <a:extLst>
              <a:ext uri="{FF2B5EF4-FFF2-40B4-BE49-F238E27FC236}">
                <a16:creationId xmlns:a16="http://schemas.microsoft.com/office/drawing/2014/main" id="{932EC1A7-A380-4B91-AD73-6AD1C028D8A8}"/>
              </a:ext>
            </a:extLst>
          </p:cNvPr>
          <p:cNvCxnSpPr>
            <a:cxnSpLocks/>
          </p:cNvCxnSpPr>
          <p:nvPr/>
        </p:nvCxnSpPr>
        <p:spPr>
          <a:xfrm flipV="1">
            <a:off x="6516216" y="5536964"/>
            <a:ext cx="503275" cy="13031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ktangel 22">
            <a:extLst>
              <a:ext uri="{FF2B5EF4-FFF2-40B4-BE49-F238E27FC236}">
                <a16:creationId xmlns:a16="http://schemas.microsoft.com/office/drawing/2014/main" id="{13F75033-2405-4A91-9ABC-C9DE00D3D657}"/>
              </a:ext>
            </a:extLst>
          </p:cNvPr>
          <p:cNvSpPr/>
          <p:nvPr/>
        </p:nvSpPr>
        <p:spPr>
          <a:xfrm>
            <a:off x="1403648" y="3266089"/>
            <a:ext cx="3384375" cy="7386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sz="1400" b="1" dirty="0"/>
              <a:t>En liste over de medicinpakker/ampuller der er tildelt patienten, kan ses under listen over forsøgspersoner.</a:t>
            </a:r>
          </a:p>
        </p:txBody>
      </p:sp>
      <p:cxnSp>
        <p:nvCxnSpPr>
          <p:cNvPr id="24" name="Straight Arrow Connector 13">
            <a:extLst>
              <a:ext uri="{FF2B5EF4-FFF2-40B4-BE49-F238E27FC236}">
                <a16:creationId xmlns:a16="http://schemas.microsoft.com/office/drawing/2014/main" id="{2D2E24FC-3707-42B2-820C-F81551AA653A}"/>
              </a:ext>
            </a:extLst>
          </p:cNvPr>
          <p:cNvCxnSpPr>
            <a:cxnSpLocks/>
          </p:cNvCxnSpPr>
          <p:nvPr/>
        </p:nvCxnSpPr>
        <p:spPr>
          <a:xfrm>
            <a:off x="3347864" y="4004753"/>
            <a:ext cx="0" cy="46780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9379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280543" y="274637"/>
            <a:ext cx="7211144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Tryk ‘Add comment’ hvis der er problemer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5" name="Billede 4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33820570-6E5D-4DEE-A83C-DADCE509F9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1" y="241486"/>
            <a:ext cx="1211363" cy="312531"/>
          </a:xfrm>
          <a:prstGeom prst="rect">
            <a:avLst/>
          </a:prstGeom>
        </p:spPr>
      </p:pic>
      <p:pic>
        <p:nvPicPr>
          <p:cNvPr id="9" name="Billede 8" descr="Et billede, der indeholder skærmbillede, computer&#10;&#10;Automatisk genereret beskrivelse">
            <a:extLst>
              <a:ext uri="{FF2B5EF4-FFF2-40B4-BE49-F238E27FC236}">
                <a16:creationId xmlns:a16="http://schemas.microsoft.com/office/drawing/2014/main" id="{63DF6061-0B8F-4897-AE86-1FADD8645D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73" y="2066821"/>
            <a:ext cx="8807531" cy="4182506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9AF5819F-53EE-4B28-A7BD-E578C5B36B0C}"/>
              </a:ext>
            </a:extLst>
          </p:cNvPr>
          <p:cNvSpPr/>
          <p:nvPr/>
        </p:nvSpPr>
        <p:spPr>
          <a:xfrm>
            <a:off x="539552" y="3825345"/>
            <a:ext cx="7069805" cy="830997"/>
          </a:xfrm>
          <a:prstGeom prst="rect">
            <a:avLst/>
          </a:prstGeom>
          <a:ln w="8572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sz="1600" b="1" dirty="0">
                <a:effectLst/>
              </a:rPr>
              <a:t>Hvis du oplever et problem med en ampul eller der opstår fejl ved administration af medicinen, kan du skrive en kommentar (ud for det aktuelle ampul-nummer).</a:t>
            </a:r>
          </a:p>
          <a:p>
            <a:r>
              <a:rPr lang="da-DK" sz="1600" b="1" dirty="0"/>
              <a:t>Træk en ny ampul, hvis der er behov.</a:t>
            </a:r>
            <a:endParaRPr lang="da-DK" sz="1600" b="1" dirty="0">
              <a:effectLst/>
            </a:endParaRPr>
          </a:p>
        </p:txBody>
      </p:sp>
      <p:cxnSp>
        <p:nvCxnSpPr>
          <p:cNvPr id="19" name="Straight Arrow Connector 15">
            <a:extLst>
              <a:ext uri="{FF2B5EF4-FFF2-40B4-BE49-F238E27FC236}">
                <a16:creationId xmlns:a16="http://schemas.microsoft.com/office/drawing/2014/main" id="{20A34CB0-D118-4CE0-854F-330E3D7C5ADA}"/>
              </a:ext>
            </a:extLst>
          </p:cNvPr>
          <p:cNvCxnSpPr>
            <a:cxnSpLocks/>
          </p:cNvCxnSpPr>
          <p:nvPr/>
        </p:nvCxnSpPr>
        <p:spPr>
          <a:xfrm>
            <a:off x="7027384" y="4656342"/>
            <a:ext cx="1163945" cy="754920"/>
          </a:xfrm>
          <a:prstGeom prst="straightConnector1">
            <a:avLst/>
          </a:prstGeom>
          <a:ln w="1270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860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Opsummering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da-DK" sz="2400" b="1" dirty="0"/>
              <a:t>Forsøgsmedicin hentes på </a:t>
            </a:r>
            <a:r>
              <a:rPr lang="da-DK" sz="2400" b="1" dirty="0">
                <a:hlinkClick r:id="rId3"/>
              </a:rPr>
              <a:t>www.cric.nu/godif</a:t>
            </a:r>
            <a:r>
              <a:rPr lang="da-DK" sz="2400" b="1" dirty="0"/>
              <a:t>	 </a:t>
            </a:r>
          </a:p>
          <a:p>
            <a:pPr>
              <a:defRPr/>
            </a:pPr>
            <a:endParaRPr lang="da-DK" sz="2400" b="1" dirty="0"/>
          </a:p>
          <a:p>
            <a:pPr>
              <a:defRPr/>
            </a:pPr>
            <a:r>
              <a:rPr lang="da-DK" sz="2400" b="1" dirty="0"/>
              <a:t>Marker patienten, skriv dit navn, tryk ”</a:t>
            </a:r>
            <a:r>
              <a:rPr lang="da-DK" sz="2400" b="1" dirty="0" err="1"/>
              <a:t>Dispense</a:t>
            </a:r>
            <a:r>
              <a:rPr lang="da-DK" sz="2400" b="1" dirty="0"/>
              <a:t> </a:t>
            </a:r>
            <a:r>
              <a:rPr lang="da-DK" sz="2400" b="1" dirty="0" err="1"/>
              <a:t>trial</a:t>
            </a:r>
            <a:r>
              <a:rPr lang="da-DK" sz="2400" b="1" dirty="0"/>
              <a:t> </a:t>
            </a:r>
            <a:r>
              <a:rPr lang="da-DK" sz="2400" b="1" dirty="0" err="1"/>
              <a:t>medication</a:t>
            </a:r>
            <a:r>
              <a:rPr lang="da-DK" sz="2400" b="1" dirty="0"/>
              <a:t>”</a:t>
            </a:r>
          </a:p>
          <a:p>
            <a:pPr marL="0" indent="0">
              <a:buNone/>
              <a:defRPr/>
            </a:pPr>
            <a:endParaRPr lang="da-DK" sz="2400" b="1" dirty="0"/>
          </a:p>
          <a:p>
            <a:pPr>
              <a:defRPr/>
            </a:pPr>
            <a:r>
              <a:rPr lang="da-DK" sz="2400" b="1" dirty="0"/>
              <a:t>Ved behov trækkes yderligere ampuller.</a:t>
            </a:r>
          </a:p>
          <a:p>
            <a:pPr>
              <a:defRPr/>
            </a:pPr>
            <a:endParaRPr lang="da-DK" sz="2400" b="1" dirty="0"/>
          </a:p>
          <a:p>
            <a:pPr>
              <a:defRPr/>
            </a:pPr>
            <a:r>
              <a:rPr lang="da-DK" sz="2400" b="1" dirty="0"/>
              <a:t>Tilføj en kommentar hvis du oplever et problem med en af ampullerne i pakken.</a:t>
            </a: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4" name="Billede 3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FC494306-8977-4D49-9E16-DC37ADD482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334" y="387028"/>
            <a:ext cx="1336434" cy="3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3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a-DK" sz="3600" dirty="0">
                <a:latin typeface="Calibri" charset="0"/>
              </a:rPr>
              <a:t>Medicinmodul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/>
          </a:p>
        </p:txBody>
      </p:sp>
      <p:pic>
        <p:nvPicPr>
          <p:cNvPr id="4" name="Billede 3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E27473BF-E8BA-42FB-B1A9-5AE346FDBB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19397"/>
            <a:ext cx="1598605" cy="412440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E8801A26-404F-4852-BAA2-25777CC0A9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556942"/>
            <a:ext cx="3646347" cy="313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158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a-DK" sz="3600" dirty="0">
                <a:latin typeface="Calibri" charset="0"/>
              </a:rPr>
              <a:t>Trækning af medicin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r>
              <a:rPr lang="da-DK" dirty="0"/>
              <a:t>Patienten er inkluderet i GODIF 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/>
              <a:t>Du vil hente forsøgsmedicin</a:t>
            </a:r>
          </a:p>
          <a:p>
            <a:endParaRPr lang="da-DK" dirty="0"/>
          </a:p>
          <a:p>
            <a:r>
              <a:rPr lang="da-DK" dirty="0"/>
              <a:t>Gå til hjemmesiden www.cric.nu/godif/</a:t>
            </a:r>
          </a:p>
          <a:p>
            <a:pPr marL="457200" lvl="1" indent="0">
              <a:buNone/>
              <a:defRPr/>
            </a:pPr>
            <a:endParaRPr lang="da-DK" sz="2600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1" name="Pladsholder til sidefod 3">
            <a:extLst>
              <a:ext uri="{FF2B5EF4-FFF2-40B4-BE49-F238E27FC236}">
                <a16:creationId xmlns:a16="http://schemas.microsoft.com/office/drawing/2014/main" id="{2F2F2301-EE48-441E-9D70-65AAC829D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da-DK" dirty="0"/>
          </a:p>
        </p:txBody>
      </p:sp>
      <p:pic>
        <p:nvPicPr>
          <p:cNvPr id="4" name="Billede 3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B6FE6247-A987-42DE-A9A4-E88814385C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297106"/>
            <a:ext cx="1374800" cy="354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260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b="1" dirty="0"/>
              <a:t>Tilgå </a:t>
            </a:r>
            <a:r>
              <a:rPr lang="da-DK" sz="3600" b="1" u="sng" dirty="0"/>
              <a:t>www.cric.nu/godif/</a:t>
            </a:r>
            <a:endParaRPr lang="da-DK" sz="3600" u="sng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4" name="Pladsholder til sidefod 3">
            <a:extLst>
              <a:ext uri="{FF2B5EF4-FFF2-40B4-BE49-F238E27FC236}">
                <a16:creationId xmlns:a16="http://schemas.microsoft.com/office/drawing/2014/main" id="{4A58BF50-65E4-419E-8318-1E4026EBD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da-DK" dirty="0"/>
          </a:p>
        </p:txBody>
      </p:sp>
      <p:pic>
        <p:nvPicPr>
          <p:cNvPr id="10" name="Billede 9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449B072E-8016-443A-B455-A2157BE3C7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64259"/>
            <a:ext cx="1158776" cy="298964"/>
          </a:xfrm>
          <a:prstGeom prst="rect">
            <a:avLst/>
          </a:prstGeom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77E5794A-7676-4C02-823D-289DDDA8E2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600199"/>
            <a:ext cx="6909684" cy="5210175"/>
          </a:xfrm>
          <a:prstGeom prst="rect">
            <a:avLst/>
          </a:prstGeom>
        </p:spPr>
      </p:pic>
      <p:cxnSp>
        <p:nvCxnSpPr>
          <p:cNvPr id="9" name="Lige pilforbindelse 8">
            <a:extLst>
              <a:ext uri="{FF2B5EF4-FFF2-40B4-BE49-F238E27FC236}">
                <a16:creationId xmlns:a16="http://schemas.microsoft.com/office/drawing/2014/main" id="{A027AA3D-5A8D-49F9-BE49-E8B1F9B37B41}"/>
              </a:ext>
            </a:extLst>
          </p:cNvPr>
          <p:cNvCxnSpPr>
            <a:cxnSpLocks/>
          </p:cNvCxnSpPr>
          <p:nvPr/>
        </p:nvCxnSpPr>
        <p:spPr>
          <a:xfrm flipH="1">
            <a:off x="5220072" y="4941168"/>
            <a:ext cx="936104" cy="57606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077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da-DK" sz="3200" b="1" dirty="0">
                <a:latin typeface="Calibri" charset="0"/>
              </a:rPr>
              <a:t>Log på medicinmodulet</a:t>
            </a:r>
            <a:endParaRPr lang="da-DK" sz="3200" dirty="0">
              <a:latin typeface="Calibri" charset="0"/>
            </a:endParaRP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1466683" y="4767535"/>
            <a:ext cx="6210632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>
                <a:latin typeface="Calibri" charset="0"/>
              </a:rPr>
              <a:t>Brug afdelingens </a:t>
            </a:r>
            <a:r>
              <a:rPr lang="da-DK" sz="2400" b="1" u="sng" dirty="0">
                <a:latin typeface="Calibri" charset="0"/>
              </a:rPr>
              <a:t>fælles</a:t>
            </a:r>
            <a:r>
              <a:rPr lang="da-DK" sz="2400" b="1" dirty="0">
                <a:latin typeface="Calibri" charset="0"/>
              </a:rPr>
              <a:t> brugernavn og kodeord</a:t>
            </a:r>
            <a:endParaRPr lang="da-DK" sz="2400" b="1" u="sng" dirty="0">
              <a:latin typeface="Calibri" charset="0"/>
            </a:endParaRPr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663180"/>
            <a:ext cx="2571750" cy="1485900"/>
          </a:xfrm>
          <a:prstGeom prst="rect">
            <a:avLst/>
          </a:prstGeom>
        </p:spPr>
      </p:pic>
      <p:pic>
        <p:nvPicPr>
          <p:cNvPr id="5" name="Billede 4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097C2BDF-A4BC-46E7-8E14-5CD7B12E6C1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42633"/>
            <a:ext cx="1573244" cy="405897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05C8281C-0FBA-46A2-AD02-479D6641A6D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785706"/>
            <a:ext cx="5306165" cy="419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115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199571" y="268774"/>
            <a:ext cx="742716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600" dirty="0">
                <a:latin typeface="Calibri" charset="0"/>
              </a:rPr>
              <a:t>Hent forsøgsmedicin i medicinmodulet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6" name="Pladsholder til sidefod 3">
            <a:extLst>
              <a:ext uri="{FF2B5EF4-FFF2-40B4-BE49-F238E27FC236}">
                <a16:creationId xmlns:a16="http://schemas.microsoft.com/office/drawing/2014/main" id="{7B3752A4-8E5D-4BC2-A64E-60539BA6F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sp>
        <p:nvSpPr>
          <p:cNvPr id="11" name="AutoShape 2" descr="Billedresultat for hand cursor">
            <a:extLst>
              <a:ext uri="{FF2B5EF4-FFF2-40B4-BE49-F238E27FC236}">
                <a16:creationId xmlns:a16="http://schemas.microsoft.com/office/drawing/2014/main" id="{5998007E-99B4-4F36-B7D3-258C95DAC4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2555776" y="5769158"/>
            <a:ext cx="4290771" cy="96795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a-DK" sz="2000" b="1" dirty="0">
                <a:latin typeface="Calibri" charset="0"/>
              </a:rPr>
              <a:t>Marker en patient på listen ved at klikke på navnet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C7CB9CF-F27E-41E8-8355-C2779754CEC5}"/>
              </a:ext>
            </a:extLst>
          </p:cNvPr>
          <p:cNvCxnSpPr>
            <a:cxnSpLocks/>
          </p:cNvCxnSpPr>
          <p:nvPr/>
        </p:nvCxnSpPr>
        <p:spPr>
          <a:xfrm flipH="1">
            <a:off x="5436096" y="2780928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lede 4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096EEA9F-A31A-4358-85D9-03D51CE62E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637" y="188640"/>
            <a:ext cx="1302792" cy="336120"/>
          </a:xfrm>
          <a:prstGeom prst="rect">
            <a:avLst/>
          </a:prstGeom>
        </p:spPr>
      </p:pic>
      <p:pic>
        <p:nvPicPr>
          <p:cNvPr id="10" name="Billede 9" descr="Et billede, der indeholder skærmbillede&#10;&#10;Automatisk genereret beskrivelse">
            <a:extLst>
              <a:ext uri="{FF2B5EF4-FFF2-40B4-BE49-F238E27FC236}">
                <a16:creationId xmlns:a16="http://schemas.microsoft.com/office/drawing/2014/main" id="{BCBB526D-E4E0-4E43-9A85-46195F63B9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496921"/>
            <a:ext cx="6948264" cy="4168958"/>
          </a:xfrm>
          <a:prstGeom prst="rect">
            <a:avLst/>
          </a:prstGeom>
        </p:spPr>
      </p:pic>
      <p:cxnSp>
        <p:nvCxnSpPr>
          <p:cNvPr id="19" name="Straight Arrow Connector 12">
            <a:extLst>
              <a:ext uri="{FF2B5EF4-FFF2-40B4-BE49-F238E27FC236}">
                <a16:creationId xmlns:a16="http://schemas.microsoft.com/office/drawing/2014/main" id="{DB8EC5CB-4B29-4AE5-949E-1B7771D91ACD}"/>
              </a:ext>
            </a:extLst>
          </p:cNvPr>
          <p:cNvCxnSpPr>
            <a:cxnSpLocks/>
          </p:cNvCxnSpPr>
          <p:nvPr/>
        </p:nvCxnSpPr>
        <p:spPr>
          <a:xfrm flipH="1">
            <a:off x="3399994" y="2492896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2579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3077283" y="5866706"/>
            <a:ext cx="3154719" cy="55399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2000" b="1" dirty="0">
                <a:latin typeface="Calibri" charset="0"/>
              </a:rPr>
              <a:t>2.       Skriv dit navn i feltet</a:t>
            </a:r>
          </a:p>
        </p:txBody>
      </p:sp>
      <p:sp>
        <p:nvSpPr>
          <p:cNvPr id="17" name="Titel 1">
            <a:extLst>
              <a:ext uri="{FF2B5EF4-FFF2-40B4-BE49-F238E27FC236}">
                <a16:creationId xmlns:a16="http://schemas.microsoft.com/office/drawing/2014/main" id="{A62906F9-B3A0-45E7-9555-BBADE7930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71" y="268774"/>
            <a:ext cx="742716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600" dirty="0">
                <a:latin typeface="Calibri" charset="0"/>
              </a:rPr>
              <a:t>Hent forsøgsmedicin i medicinmodulet</a:t>
            </a:r>
          </a:p>
        </p:txBody>
      </p:sp>
      <p:pic>
        <p:nvPicPr>
          <p:cNvPr id="15" name="Billede 14" descr="Et billede, der indeholder skærmbillede&#10;&#10;Automatisk genereret beskrivelse">
            <a:extLst>
              <a:ext uri="{FF2B5EF4-FFF2-40B4-BE49-F238E27FC236}">
                <a16:creationId xmlns:a16="http://schemas.microsoft.com/office/drawing/2014/main" id="{A7A607CA-6960-422C-85D0-E807DD6142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461423"/>
            <a:ext cx="6680212" cy="4364911"/>
          </a:xfrm>
          <a:prstGeom prst="rect">
            <a:avLst/>
          </a:prstGeom>
        </p:spPr>
      </p:pic>
      <p:pic>
        <p:nvPicPr>
          <p:cNvPr id="20" name="Billede 19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BF77ED8E-FF3A-4792-AFD3-EF957D707F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1851" y="224990"/>
            <a:ext cx="1221295" cy="315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671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1880700" y="5897448"/>
            <a:ext cx="5476898" cy="55588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2000" b="1" dirty="0">
                <a:latin typeface="Calibri" charset="0"/>
              </a:rPr>
              <a:t>3.      Klik ‘Dispense medicine pack to participant’</a:t>
            </a:r>
            <a:endParaRPr lang="da-DK" sz="2000" b="1" dirty="0"/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AE0B5579-A62B-44BA-A12E-E6968184D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71" y="268774"/>
            <a:ext cx="742716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err="1">
                <a:latin typeface="Calibri" charset="0"/>
              </a:rPr>
              <a:t>Hent</a:t>
            </a:r>
            <a:r>
              <a:rPr lang="en-GB" sz="3600" dirty="0">
                <a:latin typeface="Calibri" charset="0"/>
              </a:rPr>
              <a:t> </a:t>
            </a:r>
            <a:r>
              <a:rPr lang="en-GB" sz="3600" dirty="0" err="1">
                <a:latin typeface="Calibri" charset="0"/>
              </a:rPr>
              <a:t>forsøgsmedicin</a:t>
            </a:r>
            <a:r>
              <a:rPr lang="en-GB" sz="3600" dirty="0">
                <a:latin typeface="Calibri" charset="0"/>
              </a:rPr>
              <a:t> I </a:t>
            </a:r>
            <a:r>
              <a:rPr lang="en-GB" sz="3600" dirty="0" err="1">
                <a:latin typeface="Calibri" charset="0"/>
              </a:rPr>
              <a:t>medicinmodulet</a:t>
            </a:r>
            <a:endParaRPr lang="en-GB" sz="3600" dirty="0">
              <a:latin typeface="Calibri" charset="0"/>
            </a:endParaRPr>
          </a:p>
        </p:txBody>
      </p:sp>
      <p:pic>
        <p:nvPicPr>
          <p:cNvPr id="8" name="Billede 7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FBF21B0A-BBED-4047-9DDD-3CA8B67C5C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653" y="260254"/>
            <a:ext cx="1158776" cy="298964"/>
          </a:xfrm>
          <a:prstGeom prst="rect">
            <a:avLst/>
          </a:prstGeom>
        </p:spPr>
      </p:pic>
      <p:pic>
        <p:nvPicPr>
          <p:cNvPr id="10" name="Billede 9" descr="Et billede, der indeholder skærmbillede&#10;&#10;Automatisk genereret beskrivelse">
            <a:extLst>
              <a:ext uri="{FF2B5EF4-FFF2-40B4-BE49-F238E27FC236}">
                <a16:creationId xmlns:a16="http://schemas.microsoft.com/office/drawing/2014/main" id="{317C7C61-2365-433F-B431-3E23B5C910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549" y="1435405"/>
            <a:ext cx="7364902" cy="4414162"/>
          </a:xfrm>
          <a:prstGeom prst="rect">
            <a:avLst/>
          </a:prstGeom>
        </p:spPr>
      </p:pic>
      <p:cxnSp>
        <p:nvCxnSpPr>
          <p:cNvPr id="17" name="Straight Arrow Connector 12">
            <a:extLst>
              <a:ext uri="{FF2B5EF4-FFF2-40B4-BE49-F238E27FC236}">
                <a16:creationId xmlns:a16="http://schemas.microsoft.com/office/drawing/2014/main" id="{592C51AB-2D6C-4790-941E-22AC3DDD7182}"/>
              </a:ext>
            </a:extLst>
          </p:cNvPr>
          <p:cNvCxnSpPr>
            <a:cxnSpLocks/>
          </p:cNvCxnSpPr>
          <p:nvPr/>
        </p:nvCxnSpPr>
        <p:spPr>
          <a:xfrm flipH="1">
            <a:off x="7177578" y="3105976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60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err="1">
                <a:latin typeface="Calibri" charset="0"/>
              </a:rPr>
              <a:t>Bekræft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5" name="Billede 4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B9691A13-20E1-4731-A534-587ACBB510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8349"/>
            <a:ext cx="1511176" cy="389884"/>
          </a:xfrm>
          <a:prstGeom prst="rect">
            <a:avLst/>
          </a:prstGeom>
        </p:spPr>
      </p:pic>
      <p:pic>
        <p:nvPicPr>
          <p:cNvPr id="12" name="Billede 11" descr="Et billede, der indeholder skærmbillede, fugl&#10;&#10;Automatisk genereret beskrivelse">
            <a:extLst>
              <a:ext uri="{FF2B5EF4-FFF2-40B4-BE49-F238E27FC236}">
                <a16:creationId xmlns:a16="http://schemas.microsoft.com/office/drawing/2014/main" id="{A8585268-28B9-4B0C-A213-2E4F218542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38" y="2311343"/>
            <a:ext cx="5363323" cy="3781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73067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364</Words>
  <Application>Microsoft Office PowerPoint</Application>
  <PresentationFormat>Skærmshow (4:3)</PresentationFormat>
  <Paragraphs>131</Paragraphs>
  <Slides>15</Slides>
  <Notes>15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15</vt:i4>
      </vt:variant>
    </vt:vector>
  </HeadingPairs>
  <TitlesOfParts>
    <vt:vector size="18" baseType="lpstr">
      <vt:lpstr>Arial</vt:lpstr>
      <vt:lpstr>Calibri</vt:lpstr>
      <vt:lpstr>Kontortema</vt:lpstr>
      <vt:lpstr>Goal directed fluid removal with furosemide in intensive care patients with fluid overload – A randomised, blinded, placebo-controlled trial (GODIF)  Forsøgsmedicin</vt:lpstr>
      <vt:lpstr>Medicinmodul</vt:lpstr>
      <vt:lpstr>Trækning af medicin</vt:lpstr>
      <vt:lpstr>Tilgå www.cric.nu/godif/</vt:lpstr>
      <vt:lpstr>Log på medicinmodulet</vt:lpstr>
      <vt:lpstr>Hent forsøgsmedicin i medicinmodulet</vt:lpstr>
      <vt:lpstr>Hent forsøgsmedicin i medicinmodulet</vt:lpstr>
      <vt:lpstr>Hent forsøgsmedicin I medicinmodulet</vt:lpstr>
      <vt:lpstr>Bekræft</vt:lpstr>
      <vt:lpstr>Nummeret på den tildelte medicinpakke </vt:lpstr>
      <vt:lpstr>Problem 1</vt:lpstr>
      <vt:lpstr>Find tidligere tildelte medicinpakker</vt:lpstr>
      <vt:lpstr>Find tidligere tildelte medicinpakker</vt:lpstr>
      <vt:lpstr>Tryk ‘Add comment’ hvis der er problemer</vt:lpstr>
      <vt:lpstr>Opsummering</vt:lpstr>
    </vt:vector>
  </TitlesOfParts>
  <Company>Region Hovedstaden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Ulcer Prophylaxis in the Intensive Care Unit (SUP-ICU) Screening and randomisation</dc:title>
  <dc:creator>Mette Krag</dc:creator>
  <cp:lastModifiedBy>Sine Wichmann</cp:lastModifiedBy>
  <cp:revision>72</cp:revision>
  <dcterms:created xsi:type="dcterms:W3CDTF">2015-07-29T13:26:08Z</dcterms:created>
  <dcterms:modified xsi:type="dcterms:W3CDTF">2021-12-14T12:24:23Z</dcterms:modified>
</cp:coreProperties>
</file>